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notesSlides/notesSlide7.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charts/chart70.xml" ContentType="application/vnd.openxmlformats-officedocument.drawingml.chart+xml"/>
  <Override PartName="/ppt/charts/chart60.xml" ContentType="application/vnd.openxmlformats-officedocument.drawingml.chart+xml"/>
  <Override PartName="/ppt/charts/colors70.xml" ContentType="application/vnd.ms-office.chartcolorstyle+xml"/>
  <Override PartName="/ppt/charts/style70.xml" ContentType="application/vnd.ms-office.chartstyle+xml"/>
  <Override PartName="/ppt/drawings/drawing30.xml" ContentType="application/vnd.openxmlformats-officedocument.drawingml.chartshapes+xml"/>
  <Override PartName="/ppt/charts/colors60.xml" ContentType="application/vnd.ms-office.chartcolorstyle+xml"/>
  <Override PartName="/ppt/charts/style60.xml" ContentType="application/vnd.ms-office.chartstyle+xml"/>
  <Override PartName="/ppt/drawings/drawing20.xml" ContentType="application/vnd.openxmlformats-officedocument.drawingml.chartshap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2" r:id="rId1"/>
  </p:sldMasterIdLst>
  <p:notesMasterIdLst>
    <p:notesMasterId r:id="rId53"/>
  </p:notesMasterIdLst>
  <p:handoutMasterIdLst>
    <p:handoutMasterId r:id="rId54"/>
  </p:handoutMasterIdLst>
  <p:sldIdLst>
    <p:sldId id="274" r:id="rId2"/>
    <p:sldId id="269" r:id="rId3"/>
    <p:sldId id="262" r:id="rId4"/>
    <p:sldId id="277" r:id="rId5"/>
    <p:sldId id="279" r:id="rId6"/>
    <p:sldId id="286" r:id="rId7"/>
    <p:sldId id="287" r:id="rId8"/>
    <p:sldId id="312" r:id="rId9"/>
    <p:sldId id="290" r:id="rId10"/>
    <p:sldId id="321" r:id="rId11"/>
    <p:sldId id="313" r:id="rId12"/>
    <p:sldId id="314" r:id="rId13"/>
    <p:sldId id="292" r:id="rId14"/>
    <p:sldId id="297" r:id="rId15"/>
    <p:sldId id="298" r:id="rId16"/>
    <p:sldId id="300" r:id="rId17"/>
    <p:sldId id="301" r:id="rId18"/>
    <p:sldId id="317" r:id="rId19"/>
    <p:sldId id="323" r:id="rId20"/>
    <p:sldId id="303" r:id="rId21"/>
    <p:sldId id="322" r:id="rId22"/>
    <p:sldId id="302" r:id="rId23"/>
    <p:sldId id="325" r:id="rId24"/>
    <p:sldId id="329" r:id="rId25"/>
    <p:sldId id="333" r:id="rId26"/>
    <p:sldId id="332" r:id="rId27"/>
    <p:sldId id="324" r:id="rId28"/>
    <p:sldId id="304" r:id="rId29"/>
    <p:sldId id="305" r:id="rId30"/>
    <p:sldId id="319" r:id="rId31"/>
    <p:sldId id="320" r:id="rId32"/>
    <p:sldId id="306" r:id="rId33"/>
    <p:sldId id="327" r:id="rId34"/>
    <p:sldId id="294" r:id="rId35"/>
    <p:sldId id="308" r:id="rId36"/>
    <p:sldId id="318" r:id="rId37"/>
    <p:sldId id="309" r:id="rId38"/>
    <p:sldId id="310" r:id="rId39"/>
    <p:sldId id="311" r:id="rId40"/>
    <p:sldId id="265" r:id="rId41"/>
    <p:sldId id="288" r:id="rId42"/>
    <p:sldId id="289" r:id="rId43"/>
    <p:sldId id="293" r:id="rId44"/>
    <p:sldId id="296" r:id="rId45"/>
    <p:sldId id="295" r:id="rId46"/>
    <p:sldId id="299" r:id="rId47"/>
    <p:sldId id="315" r:id="rId48"/>
    <p:sldId id="316" r:id="rId49"/>
    <p:sldId id="330" r:id="rId50"/>
    <p:sldId id="331" r:id="rId51"/>
    <p:sldId id="30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179"/>
    <a:srgbClr val="FBA897"/>
    <a:srgbClr val="7995C4"/>
    <a:srgbClr val="72B782"/>
    <a:srgbClr val="2B5335"/>
    <a:srgbClr val="C00000"/>
    <a:srgbClr val="F86E52"/>
    <a:srgbClr val="4472C4"/>
    <a:srgbClr val="005AA3"/>
    <a:srgbClr val="D900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5054" autoAdjust="0"/>
  </p:normalViewPr>
  <p:slideViewPr>
    <p:cSldViewPr>
      <p:cViewPr>
        <p:scale>
          <a:sx n="100" d="100"/>
          <a:sy n="100" d="100"/>
        </p:scale>
        <p:origin x="786" y="30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6" d="100"/>
          <a:sy n="86" d="100"/>
        </p:scale>
        <p:origin x="378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60.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chartUserShapes" Target="../drawings/drawing20.xml"/></Relationships>
</file>

<file path=ppt/charts/_rels/chart7.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4.xml"/></Relationships>
</file>

<file path=ppt/charts/_rels/chart70.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chartUserShapes" Target="../drawings/drawing30.xml"/></Relationships>
</file>

<file path=ppt/charts/_rels/chart8.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00000"/>
              </a:solidFill>
              <a:ln w="19050">
                <a:solidFill>
                  <a:schemeClr val="bg1"/>
                </a:solidFill>
              </a:ln>
              <a:effectLst/>
            </c:spPr>
            <c:extLst>
              <c:ext xmlns:c16="http://schemas.microsoft.com/office/drawing/2014/chart" uri="{C3380CC4-5D6E-409C-BE32-E72D297353CC}">
                <c16:uniqueId val="{00000001-6A4E-D944-801A-7460A971FF0F}"/>
              </c:ext>
            </c:extLst>
          </c:dPt>
          <c:dPt>
            <c:idx val="1"/>
            <c:bubble3D val="0"/>
            <c:spPr>
              <a:solidFill>
                <a:srgbClr val="FBA897"/>
              </a:solidFill>
              <a:ln w="19050">
                <a:noFill/>
              </a:ln>
              <a:effectLst/>
            </c:spPr>
            <c:extLst>
              <c:ext xmlns:c16="http://schemas.microsoft.com/office/drawing/2014/chart" uri="{C3380CC4-5D6E-409C-BE32-E72D297353CC}">
                <c16:uniqueId val="{00000003-6A4E-D944-801A-7460A971FF0F}"/>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6A4E-D944-801A-7460A971FF0F}"/>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6A4E-D944-801A-7460A971FF0F}"/>
              </c:ext>
            </c:extLst>
          </c:dPt>
          <c:cat>
            <c:strRef>
              <c:f>Sheet1!$A$2:$A$5</c:f>
              <c:strCache>
                <c:ptCount val="2"/>
                <c:pt idx="0">
                  <c:v>1st Qtr</c:v>
                </c:pt>
                <c:pt idx="1">
                  <c:v>2nd Qtr</c:v>
                </c:pt>
              </c:strCache>
            </c:strRef>
          </c:cat>
          <c:val>
            <c:numRef>
              <c:f>Sheet1!$B$2:$B$5</c:f>
              <c:numCache>
                <c:formatCode>General</c:formatCode>
                <c:ptCount val="4"/>
                <c:pt idx="0">
                  <c:v>5</c:v>
                </c:pt>
                <c:pt idx="1">
                  <c:v>26</c:v>
                </c:pt>
              </c:numCache>
            </c:numRef>
          </c:val>
          <c:extLst>
            <c:ext xmlns:c16="http://schemas.microsoft.com/office/drawing/2014/chart" uri="{C3380CC4-5D6E-409C-BE32-E72D297353CC}">
              <c16:uniqueId val="{00000008-6A4E-D944-801A-7460A971FF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BA897"/>
              </a:solidFill>
              <a:ln w="19050">
                <a:solidFill>
                  <a:schemeClr val="bg1"/>
                </a:solidFill>
              </a:ln>
              <a:effectLst/>
            </c:spPr>
            <c:extLst>
              <c:ext xmlns:c16="http://schemas.microsoft.com/office/drawing/2014/chart" uri="{C3380CC4-5D6E-409C-BE32-E72D297353CC}">
                <c16:uniqueId val="{00000001-64E1-6546-BADC-4724CF74A466}"/>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64E1-6546-BADC-4724CF74A466}"/>
              </c:ext>
            </c:extLst>
          </c:dPt>
          <c:cat>
            <c:strRef>
              <c:f>Sheet1!$A$2:$A$3</c:f>
              <c:strCache>
                <c:ptCount val="2"/>
                <c:pt idx="0">
                  <c:v>Thermal Conductivity Measurements</c:v>
                </c:pt>
                <c:pt idx="1">
                  <c:v>2nd Qtr</c:v>
                </c:pt>
              </c:strCache>
            </c:strRef>
          </c:cat>
          <c:val>
            <c:numRef>
              <c:f>Sheet1!$B$2:$B$3</c:f>
              <c:numCache>
                <c:formatCode>General</c:formatCode>
                <c:ptCount val="2"/>
                <c:pt idx="0">
                  <c:v>26</c:v>
                </c:pt>
                <c:pt idx="1">
                  <c:v>799</c:v>
                </c:pt>
              </c:numCache>
            </c:numRef>
          </c:val>
          <c:extLst>
            <c:ext xmlns:c16="http://schemas.microsoft.com/office/drawing/2014/chart" uri="{C3380CC4-5D6E-409C-BE32-E72D297353CC}">
              <c16:uniqueId val="{00000004-64E1-6546-BADC-4724CF74A46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r>
              <a:rPr lang="en-US" sz="1600" dirty="0">
                <a:solidFill>
                  <a:schemeClr val="tx1">
                    <a:lumMod val="85000"/>
                    <a:lumOff val="15000"/>
                  </a:schemeClr>
                </a:solidFill>
                <a:latin typeface="+mn-lt"/>
              </a:rPr>
              <a:t>Avg. Estimated Uncertainty of Properties in MSTDB</a:t>
            </a:r>
          </a:p>
        </c:rich>
      </c:tx>
      <c:layout>
        <c:manualLayout>
          <c:xMode val="edge"/>
          <c:yMode val="edge"/>
          <c:x val="0.17707504453338652"/>
          <c:y val="0.14502545646067416"/>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endParaRPr lang="en-US"/>
        </a:p>
      </c:txPr>
    </c:title>
    <c:autoTitleDeleted val="0"/>
    <c:plotArea>
      <c:layout>
        <c:manualLayout>
          <c:layoutTarget val="inner"/>
          <c:xMode val="edge"/>
          <c:yMode val="edge"/>
          <c:x val="4.8591852752427708E-2"/>
          <c:y val="0.27397108613725063"/>
          <c:w val="0.91516823383965062"/>
          <c:h val="0.5771249069769635"/>
        </c:manualLayout>
      </c:layout>
      <c:barChart>
        <c:barDir val="col"/>
        <c:grouping val="clustered"/>
        <c:varyColors val="0"/>
        <c:ser>
          <c:idx val="0"/>
          <c:order val="0"/>
          <c:tx>
            <c:strRef>
              <c:f>Sheet1!$B$1</c:f>
              <c:strCache>
                <c:ptCount val="1"/>
                <c:pt idx="0">
                  <c:v>Avg. Uncertainty (%)</c:v>
                </c:pt>
              </c:strCache>
            </c:strRef>
          </c:tx>
          <c:spPr>
            <a:solidFill>
              <a:schemeClr val="accent1"/>
            </a:solidFill>
            <a:ln>
              <a:noFill/>
            </a:ln>
            <a:effectLst/>
          </c:spPr>
          <c:invertIfNegative val="0"/>
          <c:dPt>
            <c:idx val="1"/>
            <c:invertIfNegative val="0"/>
            <c:bubble3D val="0"/>
            <c:spPr>
              <a:solidFill>
                <a:schemeClr val="accent2"/>
              </a:solidFill>
              <a:ln>
                <a:solidFill>
                  <a:schemeClr val="accent2"/>
                </a:solidFill>
              </a:ln>
              <a:effectLst/>
            </c:spPr>
            <c:extLst>
              <c:ext xmlns:c16="http://schemas.microsoft.com/office/drawing/2014/chart" uri="{C3380CC4-5D6E-409C-BE32-E72D297353CC}">
                <c16:uniqueId val="{00000000-C99C-49D4-9015-9E9EB841AA31}"/>
              </c:ext>
            </c:extLst>
          </c:dPt>
          <c:dPt>
            <c:idx val="2"/>
            <c:invertIfNegative val="0"/>
            <c:bubble3D val="0"/>
            <c:spPr>
              <a:solidFill>
                <a:srgbClr val="FBA897"/>
              </a:solidFill>
              <a:ln>
                <a:noFill/>
              </a:ln>
              <a:effectLst/>
            </c:spPr>
            <c:extLst>
              <c:ext xmlns:c16="http://schemas.microsoft.com/office/drawing/2014/chart" uri="{C3380CC4-5D6E-409C-BE32-E72D297353CC}">
                <c16:uniqueId val="{00000001-C99C-49D4-9015-9E9EB841AA31}"/>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2-C99C-49D4-9015-9E9EB841AA31}"/>
              </c:ext>
            </c:extLst>
          </c:dPt>
          <c:cat>
            <c:strRef>
              <c:f>Sheet1!$A$2:$A$5</c:f>
              <c:strCache>
                <c:ptCount val="4"/>
                <c:pt idx="0">
                  <c:v>Density</c:v>
                </c:pt>
                <c:pt idx="1">
                  <c:v>Viscosity</c:v>
                </c:pt>
                <c:pt idx="2">
                  <c:v>Thermal Conductivity</c:v>
                </c:pt>
                <c:pt idx="3">
                  <c:v>Heat Capacity</c:v>
                </c:pt>
              </c:strCache>
            </c:strRef>
          </c:cat>
          <c:val>
            <c:numRef>
              <c:f>Sheet1!$B$2:$B$5</c:f>
              <c:numCache>
                <c:formatCode>General</c:formatCode>
                <c:ptCount val="4"/>
                <c:pt idx="0">
                  <c:v>3.8</c:v>
                </c:pt>
                <c:pt idx="1">
                  <c:v>12.2</c:v>
                </c:pt>
                <c:pt idx="2">
                  <c:v>18.3</c:v>
                </c:pt>
                <c:pt idx="3">
                  <c:v>9.1999999999999993</c:v>
                </c:pt>
              </c:numCache>
            </c:numRef>
          </c:val>
          <c:extLst>
            <c:ext xmlns:c16="http://schemas.microsoft.com/office/drawing/2014/chart" uri="{C3380CC4-5D6E-409C-BE32-E72D297353CC}">
              <c16:uniqueId val="{00000000-C2E2-9046-B8F5-66D63843FB49}"/>
            </c:ext>
          </c:extLst>
        </c:ser>
        <c:dLbls>
          <c:showLegendKey val="0"/>
          <c:showVal val="0"/>
          <c:showCatName val="0"/>
          <c:showSerName val="0"/>
          <c:showPercent val="0"/>
          <c:showBubbleSize val="0"/>
        </c:dLbls>
        <c:gapWidth val="58"/>
        <c:overlap val="-27"/>
        <c:axId val="2015960800"/>
        <c:axId val="2108204224"/>
      </c:barChart>
      <c:catAx>
        <c:axId val="2015960800"/>
        <c:scaling>
          <c:orientation val="minMax"/>
        </c:scaling>
        <c:delete val="1"/>
        <c:axPos val="b"/>
        <c:numFmt formatCode="General" sourceLinked="1"/>
        <c:majorTickMark val="none"/>
        <c:minorTickMark val="none"/>
        <c:tickLblPos val="nextTo"/>
        <c:crossAx val="2108204224"/>
        <c:crosses val="autoZero"/>
        <c:auto val="1"/>
        <c:lblAlgn val="ctr"/>
        <c:lblOffset val="100"/>
        <c:noMultiLvlLbl val="0"/>
      </c:catAx>
      <c:valAx>
        <c:axId val="210820422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en-US"/>
          </a:p>
        </c:txPr>
        <c:crossAx val="201596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97808121366349E-2"/>
          <c:y val="3.1789512919581181E-2"/>
          <c:w val="0.97323601229610779"/>
          <c:h val="0.93642097416083769"/>
        </c:manualLayout>
      </c:layout>
      <c:scatterChart>
        <c:scatterStyle val="lineMarker"/>
        <c:varyColors val="0"/>
        <c:ser>
          <c:idx val="0"/>
          <c:order val="0"/>
          <c:spPr>
            <a:ln w="19050" cap="rnd">
              <a:noFill/>
              <a:round/>
            </a:ln>
            <a:effectLst/>
          </c:spPr>
          <c:marker>
            <c:symbol val="circle"/>
            <c:size val="11"/>
            <c:spPr>
              <a:solidFill>
                <a:srgbClr val="FF0000"/>
              </a:solidFill>
              <a:ln w="9525">
                <a:solidFill>
                  <a:srgbClr val="FF0000"/>
                </a:solidFill>
              </a:ln>
              <a:effectLst/>
            </c:spPr>
          </c:marker>
          <c:trendline>
            <c:spPr>
              <a:ln w="41275" cap="rnd">
                <a:solidFill>
                  <a:srgbClr val="00B050"/>
                </a:solidFill>
                <a:prstDash val="sysDot"/>
              </a:ln>
              <a:effectLst/>
            </c:spPr>
            <c:trendlineType val="power"/>
            <c:forward val="5"/>
            <c:dispRSqr val="1"/>
            <c:dispEq val="1"/>
            <c:trendlineLbl>
              <c:layout>
                <c:manualLayout>
                  <c:x val="4.3744368091617518E-2"/>
                  <c:y val="-0.10340557388262821"/>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900" baseline="0" dirty="0">
                        <a:solidFill>
                          <a:schemeClr val="tx1"/>
                        </a:solidFill>
                      </a:rPr>
                      <a:t>Decay Fit</a:t>
                    </a:r>
                  </a:p>
                  <a:p>
                    <a:pPr>
                      <a:defRPr>
                        <a:solidFill>
                          <a:schemeClr val="tx1"/>
                        </a:solidFill>
                      </a:defRPr>
                    </a:pPr>
                    <a:r>
                      <a:rPr lang="en-US" sz="900" baseline="0" dirty="0">
                        <a:solidFill>
                          <a:schemeClr val="tx1"/>
                        </a:solidFill>
                      </a:rPr>
                      <a:t>y = 14.358x</a:t>
                    </a:r>
                    <a:r>
                      <a:rPr lang="en-US" sz="900" baseline="30000" dirty="0">
                        <a:solidFill>
                          <a:schemeClr val="tx1"/>
                        </a:solidFill>
                      </a:rPr>
                      <a:t>-2.654</a:t>
                    </a:r>
                    <a:br>
                      <a:rPr lang="en-US" sz="900" baseline="0" dirty="0">
                        <a:solidFill>
                          <a:schemeClr val="tx1"/>
                        </a:solidFill>
                      </a:rPr>
                    </a:br>
                    <a:r>
                      <a:rPr lang="en-US" sz="900" baseline="0" dirty="0">
                        <a:solidFill>
                          <a:schemeClr val="tx1"/>
                        </a:solidFill>
                      </a:rPr>
                      <a:t>R² = 0.99</a:t>
                    </a:r>
                    <a:endParaRPr lang="en-US" sz="900" dirty="0">
                      <a:solidFill>
                        <a:schemeClr val="tx1"/>
                      </a:solidFill>
                    </a:endParaRPr>
                  </a:p>
                </c:rich>
              </c:tx>
              <c:numFmt formatCode="#,##0.0" sourceLinked="0"/>
              <c:spPr>
                <a:noFill/>
                <a:ln w="19050">
                  <a:solidFill>
                    <a:srgbClr val="00B050"/>
                  </a:solid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pair_peaks_list_catan_decay!$D$7:$D$10</c:f>
              <c:numCache>
                <c:formatCode>General</c:formatCode>
                <c:ptCount val="4"/>
                <c:pt idx="0">
                  <c:v>2.662654071</c:v>
                </c:pt>
                <c:pt idx="1">
                  <c:v>6.0470420550000004</c:v>
                </c:pt>
                <c:pt idx="2">
                  <c:v>9.7622348789999993</c:v>
                </c:pt>
                <c:pt idx="3">
                  <c:v>13.299302020000001</c:v>
                </c:pt>
              </c:numCache>
            </c:numRef>
          </c:xVal>
          <c:yVal>
            <c:numRef>
              <c:f>pair_peaks_list_catan_decay!$H$7:$H$10</c:f>
              <c:numCache>
                <c:formatCode>General</c:formatCode>
                <c:ptCount val="4"/>
                <c:pt idx="0">
                  <c:v>1.071889519</c:v>
                </c:pt>
                <c:pt idx="1">
                  <c:v>0.11862220800000001</c:v>
                </c:pt>
                <c:pt idx="2">
                  <c:v>3.4872846999999985E-2</c:v>
                </c:pt>
                <c:pt idx="3">
                  <c:v>1.4758897999999965E-2</c:v>
                </c:pt>
              </c:numCache>
            </c:numRef>
          </c:yVal>
          <c:smooth val="0"/>
          <c:extLst>
            <c:ext xmlns:c16="http://schemas.microsoft.com/office/drawing/2014/chart" uri="{C3380CC4-5D6E-409C-BE32-E72D297353CC}">
              <c16:uniqueId val="{00000001-865A-428B-B9F6-2E2C0B18B56E}"/>
            </c:ext>
          </c:extLst>
        </c:ser>
        <c:dLbls>
          <c:showLegendKey val="0"/>
          <c:showVal val="0"/>
          <c:showCatName val="0"/>
          <c:showSerName val="0"/>
          <c:showPercent val="0"/>
          <c:showBubbleSize val="0"/>
        </c:dLbls>
        <c:axId val="1292977392"/>
        <c:axId val="844741232"/>
      </c:scatterChart>
      <c:valAx>
        <c:axId val="129297739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844741232"/>
        <c:crosses val="autoZero"/>
        <c:crossBetween val="midCat"/>
      </c:valAx>
      <c:valAx>
        <c:axId val="84474123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929773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0.32173865816239788</c:v>
                </c:pt>
                <c:pt idx="1">
                  <c:v>0</c:v>
                </c:pt>
                <c:pt idx="2">
                  <c:v>0</c:v>
                </c:pt>
              </c:numCache>
            </c:numRef>
          </c:xVal>
          <c:yVal>
            <c:numRef>
              <c:f>PDF_LiF!$M$11:$M$16</c:f>
              <c:numCache>
                <c:formatCode>General</c:formatCode>
                <c:ptCount val="6"/>
              </c:numCache>
            </c:numRef>
          </c:yVal>
          <c:smooth val="0"/>
          <c:extLst>
            <c:ext xmlns:c16="http://schemas.microsoft.com/office/drawing/2014/chart" uri="{C3380CC4-5D6E-409C-BE32-E72D297353CC}">
              <c16:uniqueId val="{00000000-6626-9B4A-A4F9-AE823C66C3BD}"/>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0.25801946949862664</c:v>
                </c:pt>
                <c:pt idx="1">
                  <c:v>0</c:v>
                </c:pt>
                <c:pt idx="2">
                  <c:v>0</c:v>
                </c:pt>
              </c:numCache>
            </c:numRef>
          </c:xVal>
          <c:yVal>
            <c:numRef>
              <c:f>PDF_LiF!$Q$11:$Q$13</c:f>
              <c:numCache>
                <c:formatCode>General</c:formatCode>
                <c:ptCount val="3"/>
              </c:numCache>
            </c:numRef>
          </c:yVal>
          <c:smooth val="0"/>
          <c:extLst>
            <c:ext xmlns:c16="http://schemas.microsoft.com/office/drawing/2014/chart" uri="{C3380CC4-5D6E-409C-BE32-E72D297353CC}">
              <c16:uniqueId val="{00000001-6626-9B4A-A4F9-AE823C66C3BD}"/>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1.561460361</c:v>
                </c:pt>
              </c:strCache>
            </c:strRef>
          </c:tx>
          <c:spPr>
            <a:ln w="19050" cap="rnd">
              <a:solidFill>
                <a:schemeClr val="accent1"/>
              </a:solidFill>
              <a:round/>
            </a:ln>
            <a:effectLst/>
          </c:spPr>
          <c:marker>
            <c:symbol val="none"/>
          </c:marker>
          <c:xVal>
            <c:numRef>
              <c:f>PDF_LiF!$A$6:$A$65</c:f>
              <c:numCache>
                <c:formatCode>General</c:formatCode>
                <c:ptCount val="60"/>
                <c:pt idx="0">
                  <c:v>1.612701207</c:v>
                </c:pt>
                <c:pt idx="1">
                  <c:v>1.629781489</c:v>
                </c:pt>
                <c:pt idx="2">
                  <c:v>1.6810223360000001</c:v>
                </c:pt>
                <c:pt idx="3">
                  <c:v>1.7322631820000001</c:v>
                </c:pt>
                <c:pt idx="4">
                  <c:v>1.7835040280000001</c:v>
                </c:pt>
                <c:pt idx="5">
                  <c:v>1.8347448740000001</c:v>
                </c:pt>
                <c:pt idx="6">
                  <c:v>1.877445579</c:v>
                </c:pt>
                <c:pt idx="7">
                  <c:v>1.9372265660000001</c:v>
                </c:pt>
                <c:pt idx="8">
                  <c:v>1.9884674120000001</c:v>
                </c:pt>
                <c:pt idx="9">
                  <c:v>2.0397082590000002</c:v>
                </c:pt>
                <c:pt idx="10">
                  <c:v>2.056788541</c:v>
                </c:pt>
                <c:pt idx="11">
                  <c:v>2.1080293870000002</c:v>
                </c:pt>
                <c:pt idx="12">
                  <c:v>2.159270233</c:v>
                </c:pt>
                <c:pt idx="13">
                  <c:v>2.2105110790000002</c:v>
                </c:pt>
                <c:pt idx="14">
                  <c:v>2.261751925</c:v>
                </c:pt>
                <c:pt idx="15">
                  <c:v>2.3129927709999998</c:v>
                </c:pt>
                <c:pt idx="16">
                  <c:v>2.3642336180000001</c:v>
                </c:pt>
                <c:pt idx="17">
                  <c:v>2.5179561559999999</c:v>
                </c:pt>
                <c:pt idx="18">
                  <c:v>2.6375181300000001</c:v>
                </c:pt>
                <c:pt idx="19">
                  <c:v>2.791240669</c:v>
                </c:pt>
                <c:pt idx="20">
                  <c:v>3.0645251820000001</c:v>
                </c:pt>
                <c:pt idx="21">
                  <c:v>3.491532233</c:v>
                </c:pt>
                <c:pt idx="22">
                  <c:v>3.5940139250000001</c:v>
                </c:pt>
                <c:pt idx="23">
                  <c:v>3.6452547719999999</c:v>
                </c:pt>
                <c:pt idx="24">
                  <c:v>4.0210209770000001</c:v>
                </c:pt>
                <c:pt idx="25">
                  <c:v>4.3967871819999997</c:v>
                </c:pt>
                <c:pt idx="26">
                  <c:v>4.4480280280000004</c:v>
                </c:pt>
                <c:pt idx="27">
                  <c:v>4.4992688740000002</c:v>
                </c:pt>
                <c:pt idx="28">
                  <c:v>4.55050972</c:v>
                </c:pt>
                <c:pt idx="29">
                  <c:v>4.6529914129999996</c:v>
                </c:pt>
                <c:pt idx="30">
                  <c:v>4.8237942330000001</c:v>
                </c:pt>
                <c:pt idx="31">
                  <c:v>5.079998464</c:v>
                </c:pt>
                <c:pt idx="32">
                  <c:v>5.2508012839999996</c:v>
                </c:pt>
                <c:pt idx="33">
                  <c:v>5.3618231180000002</c:v>
                </c:pt>
                <c:pt idx="34">
                  <c:v>5.7717498870000004</c:v>
                </c:pt>
                <c:pt idx="35">
                  <c:v>6.8136470920000001</c:v>
                </c:pt>
                <c:pt idx="36">
                  <c:v>6.8563477969999997</c:v>
                </c:pt>
                <c:pt idx="37">
                  <c:v>7.3004351310000004</c:v>
                </c:pt>
                <c:pt idx="38">
                  <c:v>7.3943766819999999</c:v>
                </c:pt>
                <c:pt idx="39">
                  <c:v>7.4883182330000002</c:v>
                </c:pt>
                <c:pt idx="40">
                  <c:v>7.5907999259999999</c:v>
                </c:pt>
                <c:pt idx="41">
                  <c:v>7.7018217590000004</c:v>
                </c:pt>
                <c:pt idx="42">
                  <c:v>7.9751062719999997</c:v>
                </c:pt>
                <c:pt idx="43">
                  <c:v>8.3337921949999991</c:v>
                </c:pt>
                <c:pt idx="44">
                  <c:v>8.9145217849999998</c:v>
                </c:pt>
                <c:pt idx="45">
                  <c:v>9.0853246050000003</c:v>
                </c:pt>
                <c:pt idx="46">
                  <c:v>9.7685358870000005</c:v>
                </c:pt>
                <c:pt idx="47">
                  <c:v>9.79415631</c:v>
                </c:pt>
                <c:pt idx="48">
                  <c:v>9.990579554</c:v>
                </c:pt>
                <c:pt idx="49">
                  <c:v>10.01619998</c:v>
                </c:pt>
                <c:pt idx="50">
                  <c:v>10.229703499999999</c:v>
                </c:pt>
                <c:pt idx="51">
                  <c:v>10.255323929999999</c:v>
                </c:pt>
                <c:pt idx="52">
                  <c:v>10.63963027</c:v>
                </c:pt>
                <c:pt idx="53">
                  <c:v>10.665250690000001</c:v>
                </c:pt>
                <c:pt idx="54">
                  <c:v>10.707951400000001</c:v>
                </c:pt>
                <c:pt idx="55">
                  <c:v>10.742111960000001</c:v>
                </c:pt>
                <c:pt idx="56">
                  <c:v>10.77627253</c:v>
                </c:pt>
              </c:numCache>
            </c:numRef>
          </c:xVal>
          <c:yVal>
            <c:numRef>
              <c:f>PDF_LiF!$B$6:$B$65</c:f>
              <c:numCache>
                <c:formatCode>General</c:formatCode>
                <c:ptCount val="60"/>
                <c:pt idx="0">
                  <c:v>0.20254891233333336</c:v>
                </c:pt>
                <c:pt idx="1">
                  <c:v>0.30798430900000001</c:v>
                </c:pt>
                <c:pt idx="2">
                  <c:v>0.56578671133333336</c:v>
                </c:pt>
                <c:pt idx="3">
                  <c:v>0.85444825466666663</c:v>
                </c:pt>
                <c:pt idx="4">
                  <c:v>1.0897492006666667</c:v>
                </c:pt>
                <c:pt idx="5">
                  <c:v>1.2260437376666666</c:v>
                </c:pt>
                <c:pt idx="6">
                  <c:v>1.2421162066666667</c:v>
                </c:pt>
                <c:pt idx="7">
                  <c:v>1.1720402416666666</c:v>
                </c:pt>
                <c:pt idx="8">
                  <c:v>1.0498894773333334</c:v>
                </c:pt>
                <c:pt idx="9">
                  <c:v>0.92002392799999999</c:v>
                </c:pt>
                <c:pt idx="10">
                  <c:v>0.85444825466666663</c:v>
                </c:pt>
                <c:pt idx="11">
                  <c:v>0.72329690766666666</c:v>
                </c:pt>
                <c:pt idx="12">
                  <c:v>0.61014672599999997</c:v>
                </c:pt>
                <c:pt idx="13">
                  <c:v>0.51756930466666662</c:v>
                </c:pt>
                <c:pt idx="14">
                  <c:v>0.43784985833333329</c:v>
                </c:pt>
                <c:pt idx="15">
                  <c:v>0.37098838733333334</c:v>
                </c:pt>
                <c:pt idx="16">
                  <c:v>0.32212808166666668</c:v>
                </c:pt>
                <c:pt idx="17">
                  <c:v>0.22440747033333333</c:v>
                </c:pt>
                <c:pt idx="18">
                  <c:v>0.18326194966666667</c:v>
                </c:pt>
                <c:pt idx="19">
                  <c:v>0.16011759433333334</c:v>
                </c:pt>
                <c:pt idx="20">
                  <c:v>0.16011759433333334</c:v>
                </c:pt>
                <c:pt idx="21">
                  <c:v>0.23983704033333333</c:v>
                </c:pt>
                <c:pt idx="22">
                  <c:v>0.27069618099999998</c:v>
                </c:pt>
                <c:pt idx="23">
                  <c:v>0.28869734600000002</c:v>
                </c:pt>
                <c:pt idx="24">
                  <c:v>0.42242028800000003</c:v>
                </c:pt>
                <c:pt idx="25">
                  <c:v>0.45070783366666661</c:v>
                </c:pt>
                <c:pt idx="26">
                  <c:v>0.44299304833333331</c:v>
                </c:pt>
                <c:pt idx="27">
                  <c:v>0.43527826333333336</c:v>
                </c:pt>
                <c:pt idx="28">
                  <c:v>0.42499188299999996</c:v>
                </c:pt>
                <c:pt idx="29">
                  <c:v>0.40184752766666665</c:v>
                </c:pt>
                <c:pt idx="30">
                  <c:v>0.36070200733333335</c:v>
                </c:pt>
                <c:pt idx="31">
                  <c:v>0.31184170133333333</c:v>
                </c:pt>
                <c:pt idx="32">
                  <c:v>0.28869734600000002</c:v>
                </c:pt>
                <c:pt idx="33">
                  <c:v>0.28098256100000002</c:v>
                </c:pt>
                <c:pt idx="34">
                  <c:v>0.28098256100000002</c:v>
                </c:pt>
                <c:pt idx="35">
                  <c:v>0.37613157666666663</c:v>
                </c:pt>
                <c:pt idx="36">
                  <c:v>0.37613157733333336</c:v>
                </c:pt>
                <c:pt idx="37">
                  <c:v>0.35298722200000004</c:v>
                </c:pt>
                <c:pt idx="38">
                  <c:v>0.34527243666666668</c:v>
                </c:pt>
                <c:pt idx="39">
                  <c:v>0.33755765200000004</c:v>
                </c:pt>
                <c:pt idx="40">
                  <c:v>0.32984286666666668</c:v>
                </c:pt>
                <c:pt idx="41">
                  <c:v>0.32212808166666668</c:v>
                </c:pt>
                <c:pt idx="42">
                  <c:v>0.31184170133333333</c:v>
                </c:pt>
                <c:pt idx="43">
                  <c:v>0.31184170133333333</c:v>
                </c:pt>
                <c:pt idx="44">
                  <c:v>0.33755765200000004</c:v>
                </c:pt>
                <c:pt idx="45">
                  <c:v>0.3452724333333333</c:v>
                </c:pt>
                <c:pt idx="46">
                  <c:v>0.34527243699999999</c:v>
                </c:pt>
                <c:pt idx="47">
                  <c:v>0.3452724333333333</c:v>
                </c:pt>
                <c:pt idx="48">
                  <c:v>0.33755765200000004</c:v>
                </c:pt>
                <c:pt idx="49">
                  <c:v>0.33755765200000004</c:v>
                </c:pt>
                <c:pt idx="50">
                  <c:v>0.32984286666666668</c:v>
                </c:pt>
                <c:pt idx="51">
                  <c:v>0.32984286666666668</c:v>
                </c:pt>
                <c:pt idx="52">
                  <c:v>0.32212808166666668</c:v>
                </c:pt>
                <c:pt idx="53">
                  <c:v>0.32212808166666668</c:v>
                </c:pt>
                <c:pt idx="54">
                  <c:v>0.32212808166666668</c:v>
                </c:pt>
                <c:pt idx="55">
                  <c:v>0.32212808166666668</c:v>
                </c:pt>
                <c:pt idx="56">
                  <c:v>0.32212808166666668</c:v>
                </c:pt>
              </c:numCache>
            </c:numRef>
          </c:yVal>
          <c:smooth val="1"/>
          <c:extLst>
            <c:ext xmlns:c16="http://schemas.microsoft.com/office/drawing/2014/chart" uri="{C3380CC4-5D6E-409C-BE32-E72D297353CC}">
              <c16:uniqueId val="{00000002-6626-9B4A-A4F9-AE823C66C3BD}"/>
            </c:ext>
          </c:extLst>
        </c:ser>
        <c:ser>
          <c:idx val="1"/>
          <c:order val="1"/>
          <c:tx>
            <c:strRef>
              <c:f>PDF_LiF!$C$4</c:f>
              <c:strCache>
                <c:ptCount val="1"/>
                <c:pt idx="0">
                  <c:v>1.965824666</c:v>
                </c:pt>
              </c:strCache>
            </c:strRef>
          </c:tx>
          <c:spPr>
            <a:ln w="19050" cap="rnd">
              <a:solidFill>
                <a:schemeClr val="accent2"/>
              </a:solidFill>
              <a:round/>
            </a:ln>
            <a:effectLst/>
          </c:spPr>
          <c:marker>
            <c:symbol val="none"/>
          </c:marker>
          <c:xVal>
            <c:numRef>
              <c:f>PDF_LiF!$C$6:$C$62</c:f>
              <c:numCache>
                <c:formatCode>General</c:formatCode>
                <c:ptCount val="57"/>
                <c:pt idx="0">
                  <c:v>2.159270233</c:v>
                </c:pt>
                <c:pt idx="1">
                  <c:v>2.1915697490000001</c:v>
                </c:pt>
                <c:pt idx="2">
                  <c:v>2.242810596</c:v>
                </c:pt>
                <c:pt idx="3">
                  <c:v>2.2940514420000002</c:v>
                </c:pt>
                <c:pt idx="4">
                  <c:v>2.3538324290000001</c:v>
                </c:pt>
                <c:pt idx="5">
                  <c:v>2.3818722139999999</c:v>
                </c:pt>
                <c:pt idx="6">
                  <c:v>2.4130757799999998</c:v>
                </c:pt>
                <c:pt idx="7">
                  <c:v>2.465081724</c:v>
                </c:pt>
                <c:pt idx="8">
                  <c:v>2.5066864780000002</c:v>
                </c:pt>
                <c:pt idx="9">
                  <c:v>2.5378900450000001</c:v>
                </c:pt>
                <c:pt idx="10">
                  <c:v>2.5539777680000002</c:v>
                </c:pt>
                <c:pt idx="11">
                  <c:v>2.5777371429999998</c:v>
                </c:pt>
                <c:pt idx="12">
                  <c:v>2.6204378479999999</c:v>
                </c:pt>
                <c:pt idx="13">
                  <c:v>2.6802188359999999</c:v>
                </c:pt>
                <c:pt idx="14">
                  <c:v>2.8083209509999998</c:v>
                </c:pt>
                <c:pt idx="15">
                  <c:v>2.9535033479999999</c:v>
                </c:pt>
                <c:pt idx="16">
                  <c:v>3.0474448999999999</c:v>
                </c:pt>
                <c:pt idx="17">
                  <c:v>3.0986857460000001</c:v>
                </c:pt>
                <c:pt idx="18">
                  <c:v>3.1827637439999998</c:v>
                </c:pt>
                <c:pt idx="19">
                  <c:v>3.3036491300000002</c:v>
                </c:pt>
                <c:pt idx="20">
                  <c:v>3.3975906820000001</c:v>
                </c:pt>
                <c:pt idx="21">
                  <c:v>3.5086125149999998</c:v>
                </c:pt>
                <c:pt idx="22">
                  <c:v>3.6367146300000002</c:v>
                </c:pt>
                <c:pt idx="23">
                  <c:v>3.7794569880000002</c:v>
                </c:pt>
                <c:pt idx="24">
                  <c:v>3.9099991429999998</c:v>
                </c:pt>
                <c:pt idx="25">
                  <c:v>4.1084695389999997</c:v>
                </c:pt>
                <c:pt idx="26">
                  <c:v>4.3372956909999996</c:v>
                </c:pt>
                <c:pt idx="27">
                  <c:v>4.5453194650000004</c:v>
                </c:pt>
                <c:pt idx="28">
                  <c:v>4.6805349180000002</c:v>
                </c:pt>
                <c:pt idx="29">
                  <c:v>4.7554731050000001</c:v>
                </c:pt>
                <c:pt idx="30">
                  <c:v>4.9547430620000004</c:v>
                </c:pt>
                <c:pt idx="31">
                  <c:v>5.0848785440000004</c:v>
                </c:pt>
                <c:pt idx="32">
                  <c:v>5.2386010829999998</c:v>
                </c:pt>
                <c:pt idx="33">
                  <c:v>5.3959836819999998</c:v>
                </c:pt>
                <c:pt idx="34">
                  <c:v>5.677808336</c:v>
                </c:pt>
                <c:pt idx="35">
                  <c:v>5.9510928490000001</c:v>
                </c:pt>
                <c:pt idx="36">
                  <c:v>6.1347058810000004</c:v>
                </c:pt>
                <c:pt idx="37">
                  <c:v>6.343939336</c:v>
                </c:pt>
                <c:pt idx="38">
                  <c:v>6.5423476970000003</c:v>
                </c:pt>
                <c:pt idx="39">
                  <c:v>6.7503714710000002</c:v>
                </c:pt>
                <c:pt idx="40">
                  <c:v>7.1040118870000004</c:v>
                </c:pt>
                <c:pt idx="41">
                  <c:v>7.334595695</c:v>
                </c:pt>
                <c:pt idx="42">
                  <c:v>7.6762013360000001</c:v>
                </c:pt>
                <c:pt idx="43">
                  <c:v>7.9569093610000001</c:v>
                </c:pt>
                <c:pt idx="44">
                  <c:v>8.3105497770000003</c:v>
                </c:pt>
                <c:pt idx="45">
                  <c:v>8.6121842500000003</c:v>
                </c:pt>
                <c:pt idx="46">
                  <c:v>8.8306092120000006</c:v>
                </c:pt>
                <c:pt idx="47">
                  <c:v>9.0178306090000007</c:v>
                </c:pt>
                <c:pt idx="48">
                  <c:v>9.3298662700000001</c:v>
                </c:pt>
                <c:pt idx="49">
                  <c:v>9.7459138190000001</c:v>
                </c:pt>
                <c:pt idx="50">
                  <c:v>9.9955423480000007</c:v>
                </c:pt>
                <c:pt idx="51">
                  <c:v>10.34918276</c:v>
                </c:pt>
                <c:pt idx="52">
                  <c:v>10.640416050000001</c:v>
                </c:pt>
                <c:pt idx="53">
                  <c:v>10.8692422</c:v>
                </c:pt>
              </c:numCache>
            </c:numRef>
          </c:xVal>
          <c:yVal>
            <c:numRef>
              <c:f>PDF_LiF!$D$6:$D$62</c:f>
              <c:numCache>
                <c:formatCode>General</c:formatCode>
                <c:ptCount val="57"/>
                <c:pt idx="0">
                  <c:v>5.7682391999999999E-2</c:v>
                </c:pt>
                <c:pt idx="1">
                  <c:v>8.168394566666666E-2</c:v>
                </c:pt>
                <c:pt idx="2">
                  <c:v>0.11768627599999999</c:v>
                </c:pt>
                <c:pt idx="3">
                  <c:v>0.16268918933333334</c:v>
                </c:pt>
                <c:pt idx="4">
                  <c:v>0.22697906533333334</c:v>
                </c:pt>
                <c:pt idx="5">
                  <c:v>0.26778523500000001</c:v>
                </c:pt>
                <c:pt idx="6">
                  <c:v>0.29910514533333332</c:v>
                </c:pt>
                <c:pt idx="7">
                  <c:v>0.34608501133333336</c:v>
                </c:pt>
                <c:pt idx="8">
                  <c:v>0.40559284099999998</c:v>
                </c:pt>
                <c:pt idx="9">
                  <c:v>0.43691275166666665</c:v>
                </c:pt>
                <c:pt idx="10">
                  <c:v>0.46099421366666665</c:v>
                </c:pt>
                <c:pt idx="11">
                  <c:v>0.487781662</c:v>
                </c:pt>
                <c:pt idx="12">
                  <c:v>0.5222838953333333</c:v>
                </c:pt>
                <c:pt idx="13">
                  <c:v>0.56032207200000006</c:v>
                </c:pt>
                <c:pt idx="14">
                  <c:v>0.59535547866666672</c:v>
                </c:pt>
                <c:pt idx="15">
                  <c:v>0.57435869500000003</c:v>
                </c:pt>
                <c:pt idx="16">
                  <c:v>0.54011362100000004</c:v>
                </c:pt>
                <c:pt idx="17">
                  <c:v>0.52142669699999999</c:v>
                </c:pt>
                <c:pt idx="18">
                  <c:v>0.47449664433333333</c:v>
                </c:pt>
                <c:pt idx="19">
                  <c:v>0.42499188299999996</c:v>
                </c:pt>
                <c:pt idx="20">
                  <c:v>0.39713293700000002</c:v>
                </c:pt>
                <c:pt idx="21">
                  <c:v>0.36657993866666666</c:v>
                </c:pt>
                <c:pt idx="22">
                  <c:v>0.33916489866666666</c:v>
                </c:pt>
                <c:pt idx="23">
                  <c:v>0.3103722186666667</c:v>
                </c:pt>
                <c:pt idx="24">
                  <c:v>0.282482658</c:v>
                </c:pt>
                <c:pt idx="25">
                  <c:v>0.25525727066666665</c:v>
                </c:pt>
                <c:pt idx="26">
                  <c:v>0.23333333333333331</c:v>
                </c:pt>
                <c:pt idx="27">
                  <c:v>0.24429530200000002</c:v>
                </c:pt>
                <c:pt idx="28">
                  <c:v>0.26152125266666665</c:v>
                </c:pt>
                <c:pt idx="29">
                  <c:v>0.283554156</c:v>
                </c:pt>
                <c:pt idx="30">
                  <c:v>0.32555687500000002</c:v>
                </c:pt>
                <c:pt idx="31">
                  <c:v>0.35445670499999998</c:v>
                </c:pt>
                <c:pt idx="32">
                  <c:v>0.38127476766666663</c:v>
                </c:pt>
                <c:pt idx="33">
                  <c:v>0.39770993733333332</c:v>
                </c:pt>
                <c:pt idx="34">
                  <c:v>0.39726473366666665</c:v>
                </c:pt>
                <c:pt idx="35">
                  <c:v>0.37069158500000005</c:v>
                </c:pt>
                <c:pt idx="36">
                  <c:v>0.34776152933333332</c:v>
                </c:pt>
                <c:pt idx="37">
                  <c:v>0.32240827966666669</c:v>
                </c:pt>
                <c:pt idx="38">
                  <c:v>0.30693512299999998</c:v>
                </c:pt>
                <c:pt idx="39">
                  <c:v>0.29597315433333332</c:v>
                </c:pt>
                <c:pt idx="40">
                  <c:v>0.29910514533333332</c:v>
                </c:pt>
                <c:pt idx="41">
                  <c:v>0.31642449566666669</c:v>
                </c:pt>
                <c:pt idx="42">
                  <c:v>0.34370644133333333</c:v>
                </c:pt>
                <c:pt idx="43">
                  <c:v>0.35704698000000001</c:v>
                </c:pt>
                <c:pt idx="44">
                  <c:v>0.35861297533333336</c:v>
                </c:pt>
                <c:pt idx="45">
                  <c:v>0.34451901566666665</c:v>
                </c:pt>
                <c:pt idx="46">
                  <c:v>0.333557047</c:v>
                </c:pt>
                <c:pt idx="47">
                  <c:v>0.32572706933333334</c:v>
                </c:pt>
                <c:pt idx="48">
                  <c:v>0.31633109633333334</c:v>
                </c:pt>
                <c:pt idx="49">
                  <c:v>0.32102908266666669</c:v>
                </c:pt>
                <c:pt idx="50">
                  <c:v>0.32885906033333334</c:v>
                </c:pt>
                <c:pt idx="51">
                  <c:v>0.34138702466666665</c:v>
                </c:pt>
                <c:pt idx="52">
                  <c:v>0.34608501133333336</c:v>
                </c:pt>
                <c:pt idx="53">
                  <c:v>0.34451901566666665</c:v>
                </c:pt>
                <c:pt idx="54">
                  <c:v>0</c:v>
                </c:pt>
              </c:numCache>
            </c:numRef>
          </c:yVal>
          <c:smooth val="1"/>
          <c:extLst>
            <c:ext xmlns:c16="http://schemas.microsoft.com/office/drawing/2014/chart" uri="{C3380CC4-5D6E-409C-BE32-E72D297353CC}">
              <c16:uniqueId val="{00000003-6626-9B4A-A4F9-AE823C66C3BD}"/>
            </c:ext>
          </c:extLst>
        </c:ser>
        <c:dLbls>
          <c:showLegendKey val="0"/>
          <c:showVal val="0"/>
          <c:showCatName val="0"/>
          <c:showSerName val="0"/>
          <c:showPercent val="0"/>
          <c:showBubbleSize val="0"/>
        </c:dLbls>
        <c:axId val="56021263"/>
        <c:axId val="56017039"/>
      </c:scatterChart>
      <c:valAx>
        <c:axId val="56021263"/>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46445021851467"/>
          <c:y val="5.9523809523809521E-2"/>
          <c:w val="0.74628109080797189"/>
          <c:h val="0.79510717638514183"/>
        </c:manualLayout>
      </c:layout>
      <c:scatterChart>
        <c:scatterStyle val="lineMarker"/>
        <c:varyColors val="0"/>
        <c:ser>
          <c:idx val="4"/>
          <c:order val="0"/>
          <c:tx>
            <c:v>Kinetic Theory - Unary Salts</c:v>
          </c:tx>
          <c:spPr>
            <a:ln w="25400" cap="rnd">
              <a:noFill/>
              <a:round/>
            </a:ln>
            <a:effectLst/>
          </c:spPr>
          <c:marker>
            <c:symbol val="square"/>
            <c:size val="9"/>
            <c:spPr>
              <a:noFill/>
              <a:ln w="15875">
                <a:solidFill>
                  <a:schemeClr val="accent2"/>
                </a:solidFill>
              </a:ln>
              <a:effectLst/>
            </c:spPr>
          </c:marker>
          <c:xVal>
            <c:numRef>
              <c:f>'MFP-rsum (2)'!$AP$2:$AP$22</c:f>
              <c:numCache>
                <c:formatCode>General</c:formatCode>
                <c:ptCount val="21"/>
                <c:pt idx="0" formatCode="0.00E+00">
                  <c:v>1.3498414938304</c:v>
                </c:pt>
                <c:pt idx="1">
                  <c:v>0.842268101058265</c:v>
                </c:pt>
                <c:pt idx="2">
                  <c:v>0.58268227937308503</c:v>
                </c:pt>
                <c:pt idx="5">
                  <c:v>0.68631947375037605</c:v>
                </c:pt>
                <c:pt idx="6">
                  <c:v>0.48682954154178998</c:v>
                </c:pt>
                <c:pt idx="7">
                  <c:v>0.37423569928907002</c:v>
                </c:pt>
                <c:pt idx="12">
                  <c:v>0.43829220310135403</c:v>
                </c:pt>
                <c:pt idx="13">
                  <c:v>0.448735993317051</c:v>
                </c:pt>
                <c:pt idx="14">
                  <c:v>0.383511707903748</c:v>
                </c:pt>
              </c:numCache>
            </c:numRef>
          </c:xVal>
          <c:yVal>
            <c:numRef>
              <c:f>'MFP-rsum (2)'!$AI$2:$AI$19</c:f>
              <c:numCache>
                <c:formatCode>General</c:formatCode>
                <c:ptCount val="18"/>
                <c:pt idx="0">
                  <c:v>1.2682350574951</c:v>
                </c:pt>
                <c:pt idx="1">
                  <c:v>1.2192784382425901</c:v>
                </c:pt>
                <c:pt idx="2">
                  <c:v>0.62200825361355605</c:v>
                </c:pt>
                <c:pt idx="5">
                  <c:v>0.62171538406412596</c:v>
                </c:pt>
                <c:pt idx="6">
                  <c:v>0.47705461868503202</c:v>
                </c:pt>
                <c:pt idx="7">
                  <c:v>0.36559719352224501</c:v>
                </c:pt>
                <c:pt idx="12">
                  <c:v>0.79107788518133404</c:v>
                </c:pt>
              </c:numCache>
            </c:numRef>
          </c:yVal>
          <c:smooth val="0"/>
          <c:extLst>
            <c:ext xmlns:c16="http://schemas.microsoft.com/office/drawing/2014/chart" uri="{C3380CC4-5D6E-409C-BE32-E72D297353CC}">
              <c16:uniqueId val="{00000000-318A-6443-B9FC-DE4801DC711C}"/>
            </c:ext>
          </c:extLst>
        </c:ser>
        <c:ser>
          <c:idx val="6"/>
          <c:order val="1"/>
          <c:tx>
            <c:v>Kinetic Theory - Mixtures</c:v>
          </c:tx>
          <c:spPr>
            <a:ln w="25400" cap="rnd">
              <a:noFill/>
              <a:round/>
            </a:ln>
            <a:effectLst/>
          </c:spPr>
          <c:marker>
            <c:symbol val="square"/>
            <c:size val="9"/>
            <c:spPr>
              <a:noFill/>
              <a:ln w="15875">
                <a:solidFill>
                  <a:srgbClr val="00B050"/>
                </a:solidFill>
              </a:ln>
              <a:effectLst/>
            </c:spPr>
          </c:marker>
          <c:xVal>
            <c:numRef>
              <c:f>'MFP-rsum (2)'!$AP$22:$AP$35</c:f>
              <c:numCache>
                <c:formatCode>General</c:formatCode>
                <c:ptCount val="14"/>
                <c:pt idx="2">
                  <c:v>1.51848599870652</c:v>
                </c:pt>
                <c:pt idx="3">
                  <c:v>0.90509686778680298</c:v>
                </c:pt>
                <c:pt idx="11">
                  <c:v>0.59758620590054001</c:v>
                </c:pt>
                <c:pt idx="13">
                  <c:v>1.0757818270761199</c:v>
                </c:pt>
              </c:numCache>
            </c:numRef>
          </c:xVal>
          <c:yVal>
            <c:numRef>
              <c:f>'MFP-rsum (2)'!$AI$22:$AI$35</c:f>
              <c:numCache>
                <c:formatCode>General</c:formatCode>
                <c:ptCount val="14"/>
                <c:pt idx="2">
                  <c:v>1.1000000000000001</c:v>
                </c:pt>
                <c:pt idx="3">
                  <c:v>0.78633287605038305</c:v>
                </c:pt>
                <c:pt idx="11">
                  <c:v>0.766984</c:v>
                </c:pt>
                <c:pt idx="13">
                  <c:v>0.86544945017474995</c:v>
                </c:pt>
              </c:numCache>
            </c:numRef>
          </c:yVal>
          <c:smooth val="0"/>
          <c:extLst>
            <c:ext xmlns:c16="http://schemas.microsoft.com/office/drawing/2014/chart" uri="{C3380CC4-5D6E-409C-BE32-E72D297353CC}">
              <c16:uniqueId val="{00000001-318A-6443-B9FC-DE4801DC711C}"/>
            </c:ext>
          </c:extLst>
        </c:ser>
        <c:ser>
          <c:idx val="0"/>
          <c:order val="2"/>
          <c:tx>
            <c:v>Kinetic Theory - Actinides</c:v>
          </c:tx>
          <c:spPr>
            <a:ln w="25400" cap="rnd">
              <a:noFill/>
              <a:round/>
            </a:ln>
            <a:effectLst/>
          </c:spPr>
          <c:marker>
            <c:symbol val="square"/>
            <c:size val="9"/>
            <c:spPr>
              <a:noFill/>
              <a:ln w="15875">
                <a:solidFill>
                  <a:srgbClr val="00B0F0"/>
                </a:solidFill>
              </a:ln>
              <a:effectLst/>
            </c:spPr>
          </c:marker>
          <c:xVal>
            <c:numRef>
              <c:f>'MFP-rsum (2)'!$AP$36:$AP$37</c:f>
              <c:numCache>
                <c:formatCode>General</c:formatCode>
                <c:ptCount val="2"/>
                <c:pt idx="0">
                  <c:v>0.114791473222003</c:v>
                </c:pt>
                <c:pt idx="1">
                  <c:v>0.111262755604788</c:v>
                </c:pt>
              </c:numCache>
            </c:numRef>
          </c:xVal>
          <c:yVal>
            <c:numRef>
              <c:f>'MFP-rsum (2)'!$AI$36:$AI$37</c:f>
              <c:numCache>
                <c:formatCode>General</c:formatCode>
                <c:ptCount val="2"/>
                <c:pt idx="0">
                  <c:v>0.239262577144952</c:v>
                </c:pt>
                <c:pt idx="1">
                  <c:v>0.27567442291687</c:v>
                </c:pt>
              </c:numCache>
            </c:numRef>
          </c:yVal>
          <c:smooth val="0"/>
          <c:extLst>
            <c:ext xmlns:c16="http://schemas.microsoft.com/office/drawing/2014/chart" uri="{C3380CC4-5D6E-409C-BE32-E72D297353CC}">
              <c16:uniqueId val="{00000002-318A-6443-B9FC-DE4801DC711C}"/>
            </c:ext>
          </c:extLst>
        </c:ser>
        <c:ser>
          <c:idx val="1"/>
          <c:order val="3"/>
          <c:tx>
            <c:v>Present Model - Unary Salts</c:v>
          </c:tx>
          <c:spPr>
            <a:ln w="25400" cap="rnd">
              <a:noFill/>
              <a:round/>
            </a:ln>
            <a:effectLst/>
          </c:spPr>
          <c:marker>
            <c:symbol val="circle"/>
            <c:size val="9"/>
            <c:spPr>
              <a:solidFill>
                <a:schemeClr val="accent2"/>
              </a:solidFill>
              <a:ln w="9525">
                <a:noFill/>
              </a:ln>
              <a:effectLst/>
            </c:spPr>
          </c:marker>
          <c:xVal>
            <c:numRef>
              <c:f>'MFP-rsum (2)'!$AN$2:$AN$22</c:f>
              <c:numCache>
                <c:formatCode>General</c:formatCode>
                <c:ptCount val="21"/>
                <c:pt idx="0" formatCode="0.00E+00">
                  <c:v>1.27254998016219</c:v>
                </c:pt>
                <c:pt idx="1">
                  <c:v>0.85709429236785095</c:v>
                </c:pt>
                <c:pt idx="2">
                  <c:v>0.571754421134825</c:v>
                </c:pt>
                <c:pt idx="5">
                  <c:v>0.65758853659320404</c:v>
                </c:pt>
                <c:pt idx="6">
                  <c:v>0.50410392462777398</c:v>
                </c:pt>
                <c:pt idx="7">
                  <c:v>0.41550005782079902</c:v>
                </c:pt>
                <c:pt idx="12">
                  <c:v>0.54587387301537704</c:v>
                </c:pt>
                <c:pt idx="13">
                  <c:v>0.66840839048394896</c:v>
                </c:pt>
                <c:pt idx="14">
                  <c:v>0.57386328446067703</c:v>
                </c:pt>
              </c:numCache>
            </c:numRef>
          </c:xVal>
          <c:yVal>
            <c:numRef>
              <c:f>'MFP-rsum (2)'!$AI$2:$AI$22</c:f>
              <c:numCache>
                <c:formatCode>General</c:formatCode>
                <c:ptCount val="21"/>
                <c:pt idx="0">
                  <c:v>1.2682350574951</c:v>
                </c:pt>
                <c:pt idx="1">
                  <c:v>1.2192784382425901</c:v>
                </c:pt>
                <c:pt idx="2">
                  <c:v>0.62200825361355605</c:v>
                </c:pt>
                <c:pt idx="5">
                  <c:v>0.62171538406412596</c:v>
                </c:pt>
                <c:pt idx="6">
                  <c:v>0.47705461868503202</c:v>
                </c:pt>
                <c:pt idx="7">
                  <c:v>0.36559719352224501</c:v>
                </c:pt>
                <c:pt idx="12">
                  <c:v>0.79107788518133404</c:v>
                </c:pt>
              </c:numCache>
            </c:numRef>
          </c:yVal>
          <c:smooth val="0"/>
          <c:extLst>
            <c:ext xmlns:c16="http://schemas.microsoft.com/office/drawing/2014/chart" uri="{C3380CC4-5D6E-409C-BE32-E72D297353CC}">
              <c16:uniqueId val="{00000003-318A-6443-B9FC-DE4801DC711C}"/>
            </c:ext>
          </c:extLst>
        </c:ser>
        <c:ser>
          <c:idx val="5"/>
          <c:order val="4"/>
          <c:tx>
            <c:v>Present Model - Mixtures</c:v>
          </c:tx>
          <c:spPr>
            <a:ln w="25400" cap="rnd">
              <a:noFill/>
              <a:round/>
            </a:ln>
            <a:effectLst/>
          </c:spPr>
          <c:marker>
            <c:symbol val="circle"/>
            <c:size val="9"/>
            <c:spPr>
              <a:solidFill>
                <a:schemeClr val="accent6"/>
              </a:solidFill>
              <a:ln w="9525">
                <a:noFill/>
              </a:ln>
              <a:effectLst/>
            </c:spPr>
          </c:marker>
          <c:xVal>
            <c:numRef>
              <c:f>'MFP-rsum (2)'!$AN$23:$AN$35</c:f>
              <c:numCache>
                <c:formatCode>General</c:formatCode>
                <c:ptCount val="13"/>
                <c:pt idx="1">
                  <c:v>1.2767938196406401</c:v>
                </c:pt>
                <c:pt idx="2">
                  <c:v>0.75631548066380605</c:v>
                </c:pt>
                <c:pt idx="10">
                  <c:v>0.497568288937763</c:v>
                </c:pt>
                <c:pt idx="12">
                  <c:v>0.77860022830973397</c:v>
                </c:pt>
              </c:numCache>
            </c:numRef>
          </c:xVal>
          <c:yVal>
            <c:numRef>
              <c:f>'MFP-rsum (2)'!$AI$23:$AI$35</c:f>
              <c:numCache>
                <c:formatCode>General</c:formatCode>
                <c:ptCount val="13"/>
                <c:pt idx="1">
                  <c:v>1.1000000000000001</c:v>
                </c:pt>
                <c:pt idx="2">
                  <c:v>0.78633287605038305</c:v>
                </c:pt>
                <c:pt idx="10">
                  <c:v>0.766984</c:v>
                </c:pt>
                <c:pt idx="12">
                  <c:v>0.86544945017474995</c:v>
                </c:pt>
              </c:numCache>
            </c:numRef>
          </c:yVal>
          <c:smooth val="0"/>
          <c:extLst>
            <c:ext xmlns:c16="http://schemas.microsoft.com/office/drawing/2014/chart" uri="{C3380CC4-5D6E-409C-BE32-E72D297353CC}">
              <c16:uniqueId val="{00000004-318A-6443-B9FC-DE4801DC711C}"/>
            </c:ext>
          </c:extLst>
        </c:ser>
        <c:ser>
          <c:idx val="11"/>
          <c:order val="5"/>
          <c:tx>
            <c:v>Present Model - Actinides</c:v>
          </c:tx>
          <c:spPr>
            <a:ln w="25400" cap="rnd">
              <a:noFill/>
              <a:round/>
            </a:ln>
            <a:effectLst/>
          </c:spPr>
          <c:marker>
            <c:symbol val="circle"/>
            <c:size val="9"/>
            <c:spPr>
              <a:solidFill>
                <a:srgbClr val="00B0F0"/>
              </a:solidFill>
              <a:ln w="9525">
                <a:noFill/>
              </a:ln>
              <a:effectLst/>
            </c:spPr>
          </c:marker>
          <c:xVal>
            <c:numRef>
              <c:f>'MFP-rsum (2)'!$AN$36:$AN$37</c:f>
              <c:numCache>
                <c:formatCode>General</c:formatCode>
                <c:ptCount val="2"/>
                <c:pt idx="0">
                  <c:v>0.30100332748313402</c:v>
                </c:pt>
                <c:pt idx="1">
                  <c:v>0.292318880223921</c:v>
                </c:pt>
              </c:numCache>
            </c:numRef>
          </c:xVal>
          <c:yVal>
            <c:numRef>
              <c:f>'MFP-rsum (2)'!$AI$36:$AI$37</c:f>
              <c:numCache>
                <c:formatCode>General</c:formatCode>
                <c:ptCount val="2"/>
                <c:pt idx="0">
                  <c:v>0.239262577144952</c:v>
                </c:pt>
                <c:pt idx="1">
                  <c:v>0.27567442291687</c:v>
                </c:pt>
              </c:numCache>
            </c:numRef>
          </c:yVal>
          <c:smooth val="0"/>
          <c:extLst>
            <c:ext xmlns:c16="http://schemas.microsoft.com/office/drawing/2014/chart" uri="{C3380CC4-5D6E-409C-BE32-E72D297353CC}">
              <c16:uniqueId val="{00000005-318A-6443-B9FC-DE4801DC711C}"/>
            </c:ext>
          </c:extLst>
        </c:ser>
        <c:ser>
          <c:idx val="3"/>
          <c:order val="6"/>
          <c:tx>
            <c:v>Ideal</c:v>
          </c:tx>
          <c:spPr>
            <a:ln w="25400" cap="rnd">
              <a:noFill/>
              <a:round/>
            </a:ln>
            <a:effectLst/>
          </c:spPr>
          <c:marker>
            <c:symbol val="circle"/>
            <c:size val="5"/>
            <c:spPr>
              <a:noFill/>
              <a:ln w="9525">
                <a:noFill/>
              </a:ln>
              <a:effectLst/>
            </c:spPr>
          </c:marker>
          <c:trendline>
            <c:spPr>
              <a:ln w="19050" cap="rnd">
                <a:solidFill>
                  <a:schemeClr val="tx1"/>
                </a:solidFill>
                <a:prstDash val="sysDot"/>
              </a:ln>
              <a:effectLst/>
            </c:spPr>
            <c:trendlineType val="linear"/>
            <c:forward val="1.0000000000000005E-9"/>
            <c:intercept val="0"/>
            <c:dispRSqr val="0"/>
            <c:dispEq val="0"/>
          </c:trendline>
          <c:xVal>
            <c:numLit>
              <c:formatCode>General</c:formatCode>
              <c:ptCount val="2"/>
              <c:pt idx="0">
                <c:v>0</c:v>
              </c:pt>
              <c:pt idx="1">
                <c:v>2</c:v>
              </c:pt>
            </c:numLit>
          </c:xVal>
          <c:yVal>
            <c:numLit>
              <c:formatCode>General</c:formatCode>
              <c:ptCount val="2"/>
              <c:pt idx="0">
                <c:v>0</c:v>
              </c:pt>
              <c:pt idx="1">
                <c:v>2</c:v>
              </c:pt>
            </c:numLit>
          </c:yVal>
          <c:smooth val="0"/>
          <c:extLst>
            <c:ext xmlns:c16="http://schemas.microsoft.com/office/drawing/2014/chart" uri="{C3380CC4-5D6E-409C-BE32-E72D297353CC}">
              <c16:uniqueId val="{00000007-318A-6443-B9FC-DE4801DC711C}"/>
            </c:ext>
          </c:extLst>
        </c:ser>
        <c:ser>
          <c:idx val="2"/>
          <c:order val="7"/>
          <c:tx>
            <c:strRef>
              <c:f>'MFP-rsum (2)'!$AK$1</c:f>
              <c:strCache>
                <c:ptCount val="1"/>
                <c:pt idx="0">
                  <c:v>115%</c:v>
                </c:pt>
              </c:strCache>
            </c:strRef>
          </c:tx>
          <c:spPr>
            <a:ln w="25400" cap="rnd">
              <a:noFill/>
              <a:round/>
            </a:ln>
            <a:effectLst/>
          </c:spPr>
          <c:marker>
            <c:symbol val="none"/>
          </c:marker>
          <c:trendline>
            <c:spPr>
              <a:ln w="19050" cap="rnd">
                <a:solidFill>
                  <a:schemeClr val="tx1">
                    <a:alpha val="50000"/>
                  </a:schemeClr>
                </a:solidFill>
                <a:prstDash val="dash"/>
              </a:ln>
              <a:effectLst/>
            </c:spPr>
            <c:trendlineType val="linear"/>
            <c:forward val="5"/>
            <c:backward val="5"/>
            <c:dispRSqr val="0"/>
            <c:dispEq val="0"/>
          </c:trendline>
          <c:xVal>
            <c:numRef>
              <c:f>'MFP-rsum (2)'!$AI$2:$AI$37</c:f>
              <c:numCache>
                <c:formatCode>General</c:formatCode>
                <c:ptCount val="36"/>
                <c:pt idx="0">
                  <c:v>1.2682350574951</c:v>
                </c:pt>
                <c:pt idx="1">
                  <c:v>1.2192784382425901</c:v>
                </c:pt>
                <c:pt idx="2">
                  <c:v>0.62200825361355605</c:v>
                </c:pt>
                <c:pt idx="5">
                  <c:v>0.62171538406412596</c:v>
                </c:pt>
                <c:pt idx="6">
                  <c:v>0.47705461868503202</c:v>
                </c:pt>
                <c:pt idx="7">
                  <c:v>0.36559719352224501</c:v>
                </c:pt>
                <c:pt idx="12">
                  <c:v>0.79107788518133404</c:v>
                </c:pt>
                <c:pt idx="22">
                  <c:v>1.1000000000000001</c:v>
                </c:pt>
                <c:pt idx="23">
                  <c:v>0.78633287605038305</c:v>
                </c:pt>
                <c:pt idx="31">
                  <c:v>0.766984</c:v>
                </c:pt>
                <c:pt idx="33">
                  <c:v>0.86544945017474995</c:v>
                </c:pt>
                <c:pt idx="34">
                  <c:v>0.239262577144952</c:v>
                </c:pt>
                <c:pt idx="35">
                  <c:v>0.27567442291687</c:v>
                </c:pt>
              </c:numCache>
            </c:numRef>
          </c:xVal>
          <c:yVal>
            <c:numRef>
              <c:f>'MFP-rsum (2)'!$AK$2:$AK$37</c:f>
              <c:numCache>
                <c:formatCode>General</c:formatCode>
                <c:ptCount val="36"/>
                <c:pt idx="0">
                  <c:v>1.4584703161193648</c:v>
                </c:pt>
                <c:pt idx="1">
                  <c:v>1.4021702039789785</c:v>
                </c:pt>
                <c:pt idx="2">
                  <c:v>0.71530949165558944</c:v>
                </c:pt>
                <c:pt idx="5">
                  <c:v>0.71497269167374478</c:v>
                </c:pt>
                <c:pt idx="6">
                  <c:v>0.54861281148778673</c:v>
                </c:pt>
                <c:pt idx="7">
                  <c:v>0.42043677255058171</c:v>
                </c:pt>
                <c:pt idx="12">
                  <c:v>0.90973956795853406</c:v>
                </c:pt>
                <c:pt idx="22">
                  <c:v>1.2649999999999999</c:v>
                </c:pt>
                <c:pt idx="23">
                  <c:v>0.90428280745794043</c:v>
                </c:pt>
                <c:pt idx="31">
                  <c:v>0.88203159999999992</c:v>
                </c:pt>
                <c:pt idx="33">
                  <c:v>0.9952668677009624</c:v>
                </c:pt>
                <c:pt idx="34">
                  <c:v>0.27515196371669476</c:v>
                </c:pt>
                <c:pt idx="35">
                  <c:v>0.31702558635440048</c:v>
                </c:pt>
              </c:numCache>
            </c:numRef>
          </c:yVal>
          <c:smooth val="0"/>
          <c:extLst>
            <c:ext xmlns:c16="http://schemas.microsoft.com/office/drawing/2014/chart" uri="{C3380CC4-5D6E-409C-BE32-E72D297353CC}">
              <c16:uniqueId val="{00000009-318A-6443-B9FC-DE4801DC711C}"/>
            </c:ext>
          </c:extLst>
        </c:ser>
        <c:ser>
          <c:idx val="7"/>
          <c:order val="8"/>
          <c:tx>
            <c:strRef>
              <c:f>'MFP-rsum (2)'!$AL$1</c:f>
              <c:strCache>
                <c:ptCount val="1"/>
                <c:pt idx="0">
                  <c:v>0.85</c:v>
                </c:pt>
              </c:strCache>
            </c:strRef>
          </c:tx>
          <c:spPr>
            <a:ln w="25400" cap="rnd">
              <a:noFill/>
              <a:round/>
            </a:ln>
            <a:effectLst/>
          </c:spPr>
          <c:marker>
            <c:symbol val="none"/>
          </c:marker>
          <c:trendline>
            <c:spPr>
              <a:ln w="19050" cap="rnd">
                <a:solidFill>
                  <a:schemeClr val="tx1">
                    <a:alpha val="50000"/>
                  </a:schemeClr>
                </a:solidFill>
                <a:prstDash val="dash"/>
              </a:ln>
              <a:effectLst/>
            </c:spPr>
            <c:trendlineType val="linear"/>
            <c:forward val="3"/>
            <c:backward val="3"/>
            <c:intercept val="0"/>
            <c:dispRSqr val="0"/>
            <c:dispEq val="0"/>
          </c:trendline>
          <c:xVal>
            <c:numRef>
              <c:f>'MFP-rsum (2)'!$AI$2:$AI$38</c:f>
              <c:numCache>
                <c:formatCode>General</c:formatCode>
                <c:ptCount val="37"/>
                <c:pt idx="0">
                  <c:v>1.2682350574951</c:v>
                </c:pt>
                <c:pt idx="1">
                  <c:v>1.2192784382425901</c:v>
                </c:pt>
                <c:pt idx="2">
                  <c:v>0.62200825361355605</c:v>
                </c:pt>
                <c:pt idx="5">
                  <c:v>0.62171538406412596</c:v>
                </c:pt>
                <c:pt idx="6">
                  <c:v>0.47705461868503202</c:v>
                </c:pt>
                <c:pt idx="7">
                  <c:v>0.36559719352224501</c:v>
                </c:pt>
                <c:pt idx="12">
                  <c:v>0.79107788518133404</c:v>
                </c:pt>
                <c:pt idx="22">
                  <c:v>1.1000000000000001</c:v>
                </c:pt>
                <c:pt idx="23">
                  <c:v>0.78633287605038305</c:v>
                </c:pt>
                <c:pt idx="31">
                  <c:v>0.766984</c:v>
                </c:pt>
                <c:pt idx="33">
                  <c:v>0.86544945017474995</c:v>
                </c:pt>
                <c:pt idx="34">
                  <c:v>0.239262577144952</c:v>
                </c:pt>
                <c:pt idx="35">
                  <c:v>0.27567442291687</c:v>
                </c:pt>
              </c:numCache>
            </c:numRef>
          </c:xVal>
          <c:yVal>
            <c:numRef>
              <c:f>'MFP-rsum (2)'!$AL$2:$AL$39</c:f>
              <c:numCache>
                <c:formatCode>General</c:formatCode>
                <c:ptCount val="38"/>
                <c:pt idx="0">
                  <c:v>1.077999798870835</c:v>
                </c:pt>
                <c:pt idx="1">
                  <c:v>1.0363866725062016</c:v>
                </c:pt>
                <c:pt idx="2">
                  <c:v>0.52870701557152266</c:v>
                </c:pt>
                <c:pt idx="5">
                  <c:v>0.52845807645450704</c:v>
                </c:pt>
                <c:pt idx="6">
                  <c:v>0.40549642588227719</c:v>
                </c:pt>
                <c:pt idx="7">
                  <c:v>0.31075761449390826</c:v>
                </c:pt>
                <c:pt idx="12">
                  <c:v>0.67241620240413391</c:v>
                </c:pt>
                <c:pt idx="22">
                  <c:v>0.93500000000000005</c:v>
                </c:pt>
                <c:pt idx="23">
                  <c:v>0.66838294464282555</c:v>
                </c:pt>
                <c:pt idx="31">
                  <c:v>0.65193639999999997</c:v>
                </c:pt>
                <c:pt idx="33">
                  <c:v>0.73563203264853738</c:v>
                </c:pt>
                <c:pt idx="34">
                  <c:v>0.20337319057320918</c:v>
                </c:pt>
                <c:pt idx="35">
                  <c:v>0.23432325947933949</c:v>
                </c:pt>
              </c:numCache>
            </c:numRef>
          </c:yVal>
          <c:smooth val="0"/>
          <c:extLst>
            <c:ext xmlns:c16="http://schemas.microsoft.com/office/drawing/2014/chart" uri="{C3380CC4-5D6E-409C-BE32-E72D297353CC}">
              <c16:uniqueId val="{0000000B-318A-6443-B9FC-DE4801DC711C}"/>
            </c:ext>
          </c:extLst>
        </c:ser>
        <c:dLbls>
          <c:showLegendKey val="0"/>
          <c:showVal val="0"/>
          <c:showCatName val="0"/>
          <c:showSerName val="0"/>
          <c:showPercent val="0"/>
          <c:showBubbleSize val="0"/>
        </c:dLbls>
        <c:axId val="757148400"/>
        <c:axId val="689706896"/>
      </c:scatterChart>
      <c:valAx>
        <c:axId val="757148400"/>
        <c:scaling>
          <c:orientation val="minMax"/>
          <c:max val="1.5"/>
          <c:min val="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a:t>k</a:t>
                </a:r>
                <a:r>
                  <a:rPr lang="en-US" baseline="-25000" dirty="0"/>
                  <a:t>predicted</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9706896"/>
        <c:crosses val="autoZero"/>
        <c:crossBetween val="midCat"/>
      </c:valAx>
      <c:valAx>
        <c:axId val="689706896"/>
        <c:scaling>
          <c:orientation val="minMax"/>
          <c:max val="1.5"/>
          <c:min val="0"/>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a:t>k</a:t>
                </a:r>
                <a:r>
                  <a:rPr lang="en-US" baseline="-25000" dirty="0"/>
                  <a:t>measured</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148400"/>
        <c:crosses val="autoZero"/>
        <c:crossBetween val="midCat"/>
        <c:majorUnit val="0.5"/>
      </c:valAx>
      <c:spPr>
        <a:noFill/>
        <a:ln>
          <a:noFill/>
        </a:ln>
        <a:effectLst/>
      </c:spPr>
    </c:plotArea>
    <c:legend>
      <c:legendPos val="r"/>
      <c:legendEntry>
        <c:idx val="6"/>
        <c:delete val="1"/>
      </c:legendEntry>
      <c:legendEntry>
        <c:idx val="7"/>
        <c:delete val="1"/>
      </c:legendEntry>
      <c:legendEntry>
        <c:idx val="8"/>
        <c:delete val="1"/>
      </c:legendEntry>
      <c:legendEntry>
        <c:idx val="10"/>
        <c:delete val="1"/>
      </c:legendEntry>
      <c:legendEntry>
        <c:idx val="11"/>
        <c:delete val="1"/>
      </c:legendEntry>
      <c:layout>
        <c:manualLayout>
          <c:xMode val="edge"/>
          <c:yMode val="edge"/>
          <c:x val="0.52402465942138399"/>
          <c:y val="0.57355032770353243"/>
          <c:w val="0.46785608655821126"/>
          <c:h val="0.2774787641492509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1.1373961886131313E-2"/>
          <c:w val="0.30141488729634736"/>
          <c:h val="0.1585598318376841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B10A-430A-88BE-A06814FB000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B10A-430A-88BE-A06814FB000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2-B10A-430A-88BE-A06814FB000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3-B10A-430A-88BE-A06814FB000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4-B10A-430A-88BE-A06814FB000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1.1373961886131313E-2"/>
          <c:w val="0.30141488729634736"/>
          <c:h val="0.1585598318376841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0.32173865816239788</c:v>
                </c:pt>
                <c:pt idx="1">
                  <c:v>0</c:v>
                </c:pt>
                <c:pt idx="2">
                  <c:v>0</c:v>
                </c:pt>
              </c:numCache>
            </c:numRef>
          </c:xVal>
          <c:yVal>
            <c:numRef>
              <c:f>PDF_LiF!$M$11:$M$16</c:f>
              <c:numCache>
                <c:formatCode>General</c:formatCode>
                <c:ptCount val="6"/>
              </c:numCache>
            </c:numRef>
          </c:yVal>
          <c:smooth val="0"/>
          <c:extLst>
            <c:ext xmlns:c16="http://schemas.microsoft.com/office/drawing/2014/chart" uri="{C3380CC4-5D6E-409C-BE32-E72D297353CC}">
              <c16:uniqueId val="{00000000-1AE4-42BB-AA9C-EFC3AA7D5EB9}"/>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0.25801946949862664</c:v>
                </c:pt>
                <c:pt idx="1">
                  <c:v>0</c:v>
                </c:pt>
                <c:pt idx="2">
                  <c:v>0</c:v>
                </c:pt>
              </c:numCache>
            </c:numRef>
          </c:xVal>
          <c:yVal>
            <c:numRef>
              <c:f>PDF_LiF!$Q$11:$Q$13</c:f>
              <c:numCache>
                <c:formatCode>General</c:formatCode>
                <c:ptCount val="3"/>
              </c:numCache>
            </c:numRef>
          </c:yVal>
          <c:smooth val="0"/>
          <c:extLst>
            <c:ext xmlns:c16="http://schemas.microsoft.com/office/drawing/2014/chart" uri="{C3380CC4-5D6E-409C-BE32-E72D297353CC}">
              <c16:uniqueId val="{00000001-1AE4-42BB-AA9C-EFC3AA7D5EB9}"/>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1.561460361</c:v>
                </c:pt>
              </c:strCache>
            </c:strRef>
          </c:tx>
          <c:spPr>
            <a:ln w="19050" cap="rnd">
              <a:solidFill>
                <a:schemeClr val="accent1"/>
              </a:solidFill>
              <a:round/>
            </a:ln>
            <a:effectLst/>
          </c:spPr>
          <c:marker>
            <c:symbol val="none"/>
          </c:marker>
          <c:xVal>
            <c:numRef>
              <c:f>PDF_LiF!$A$6:$A$65</c:f>
              <c:numCache>
                <c:formatCode>General</c:formatCode>
                <c:ptCount val="60"/>
                <c:pt idx="0">
                  <c:v>1.612701207</c:v>
                </c:pt>
                <c:pt idx="1">
                  <c:v>1.629781489</c:v>
                </c:pt>
                <c:pt idx="2">
                  <c:v>1.6810223360000001</c:v>
                </c:pt>
                <c:pt idx="3">
                  <c:v>1.7322631820000001</c:v>
                </c:pt>
                <c:pt idx="4">
                  <c:v>1.7835040280000001</c:v>
                </c:pt>
                <c:pt idx="5">
                  <c:v>1.8347448740000001</c:v>
                </c:pt>
                <c:pt idx="6">
                  <c:v>1.877445579</c:v>
                </c:pt>
                <c:pt idx="7">
                  <c:v>1.9372265660000001</c:v>
                </c:pt>
                <c:pt idx="8">
                  <c:v>1.9884674120000001</c:v>
                </c:pt>
                <c:pt idx="9">
                  <c:v>2.0397082590000002</c:v>
                </c:pt>
                <c:pt idx="10">
                  <c:v>2.056788541</c:v>
                </c:pt>
                <c:pt idx="11">
                  <c:v>2.1080293870000002</c:v>
                </c:pt>
                <c:pt idx="12">
                  <c:v>2.159270233</c:v>
                </c:pt>
                <c:pt idx="13">
                  <c:v>2.2105110790000002</c:v>
                </c:pt>
                <c:pt idx="14">
                  <c:v>2.261751925</c:v>
                </c:pt>
                <c:pt idx="15">
                  <c:v>2.3129927709999998</c:v>
                </c:pt>
                <c:pt idx="16">
                  <c:v>2.3642336180000001</c:v>
                </c:pt>
                <c:pt idx="17">
                  <c:v>2.5179561559999999</c:v>
                </c:pt>
                <c:pt idx="18">
                  <c:v>2.6375181300000001</c:v>
                </c:pt>
                <c:pt idx="19">
                  <c:v>2.791240669</c:v>
                </c:pt>
                <c:pt idx="20">
                  <c:v>3.0645251820000001</c:v>
                </c:pt>
                <c:pt idx="21">
                  <c:v>3.491532233</c:v>
                </c:pt>
                <c:pt idx="22">
                  <c:v>3.5940139250000001</c:v>
                </c:pt>
                <c:pt idx="23">
                  <c:v>3.6452547719999999</c:v>
                </c:pt>
                <c:pt idx="24">
                  <c:v>4.0210209770000001</c:v>
                </c:pt>
                <c:pt idx="25">
                  <c:v>4.3967871819999997</c:v>
                </c:pt>
                <c:pt idx="26">
                  <c:v>4.4480280280000004</c:v>
                </c:pt>
                <c:pt idx="27">
                  <c:v>4.4992688740000002</c:v>
                </c:pt>
                <c:pt idx="28">
                  <c:v>4.55050972</c:v>
                </c:pt>
                <c:pt idx="29">
                  <c:v>4.6529914129999996</c:v>
                </c:pt>
                <c:pt idx="30">
                  <c:v>4.8237942330000001</c:v>
                </c:pt>
                <c:pt idx="31">
                  <c:v>5.079998464</c:v>
                </c:pt>
                <c:pt idx="32">
                  <c:v>5.2508012839999996</c:v>
                </c:pt>
                <c:pt idx="33">
                  <c:v>5.3618231180000002</c:v>
                </c:pt>
                <c:pt idx="34">
                  <c:v>5.7717498870000004</c:v>
                </c:pt>
                <c:pt idx="35">
                  <c:v>6.8136470920000001</c:v>
                </c:pt>
                <c:pt idx="36">
                  <c:v>6.8563477969999997</c:v>
                </c:pt>
                <c:pt idx="37">
                  <c:v>7.3004351310000004</c:v>
                </c:pt>
                <c:pt idx="38">
                  <c:v>7.3943766819999999</c:v>
                </c:pt>
                <c:pt idx="39">
                  <c:v>7.4883182330000002</c:v>
                </c:pt>
                <c:pt idx="40">
                  <c:v>7.5907999259999999</c:v>
                </c:pt>
                <c:pt idx="41">
                  <c:v>7.7018217590000004</c:v>
                </c:pt>
                <c:pt idx="42">
                  <c:v>7.9751062719999997</c:v>
                </c:pt>
                <c:pt idx="43">
                  <c:v>8.3337921949999991</c:v>
                </c:pt>
                <c:pt idx="44">
                  <c:v>8.9145217849999998</c:v>
                </c:pt>
                <c:pt idx="45">
                  <c:v>9.0853246050000003</c:v>
                </c:pt>
                <c:pt idx="46">
                  <c:v>9.7685358870000005</c:v>
                </c:pt>
                <c:pt idx="47">
                  <c:v>9.79415631</c:v>
                </c:pt>
                <c:pt idx="48">
                  <c:v>9.990579554</c:v>
                </c:pt>
                <c:pt idx="49">
                  <c:v>10.01619998</c:v>
                </c:pt>
                <c:pt idx="50">
                  <c:v>10.229703499999999</c:v>
                </c:pt>
                <c:pt idx="51">
                  <c:v>10.255323929999999</c:v>
                </c:pt>
                <c:pt idx="52">
                  <c:v>10.63963027</c:v>
                </c:pt>
                <c:pt idx="53">
                  <c:v>10.665250690000001</c:v>
                </c:pt>
                <c:pt idx="54">
                  <c:v>10.707951400000001</c:v>
                </c:pt>
                <c:pt idx="55">
                  <c:v>10.742111960000001</c:v>
                </c:pt>
                <c:pt idx="56">
                  <c:v>10.77627253</c:v>
                </c:pt>
              </c:numCache>
            </c:numRef>
          </c:xVal>
          <c:yVal>
            <c:numRef>
              <c:f>PDF_LiF!$B$6:$B$65</c:f>
              <c:numCache>
                <c:formatCode>General</c:formatCode>
                <c:ptCount val="60"/>
                <c:pt idx="0">
                  <c:v>0.20254891233333336</c:v>
                </c:pt>
                <c:pt idx="1">
                  <c:v>0.30798430900000001</c:v>
                </c:pt>
                <c:pt idx="2">
                  <c:v>0.56578671133333336</c:v>
                </c:pt>
                <c:pt idx="3">
                  <c:v>0.85444825466666663</c:v>
                </c:pt>
                <c:pt idx="4">
                  <c:v>1.0897492006666667</c:v>
                </c:pt>
                <c:pt idx="5">
                  <c:v>1.2260437376666666</c:v>
                </c:pt>
                <c:pt idx="6">
                  <c:v>1.2421162066666667</c:v>
                </c:pt>
                <c:pt idx="7">
                  <c:v>1.1720402416666666</c:v>
                </c:pt>
                <c:pt idx="8">
                  <c:v>1.0498894773333334</c:v>
                </c:pt>
                <c:pt idx="9">
                  <c:v>0.92002392799999999</c:v>
                </c:pt>
                <c:pt idx="10">
                  <c:v>0.85444825466666663</c:v>
                </c:pt>
                <c:pt idx="11">
                  <c:v>0.72329690766666666</c:v>
                </c:pt>
                <c:pt idx="12">
                  <c:v>0.61014672599999997</c:v>
                </c:pt>
                <c:pt idx="13">
                  <c:v>0.51756930466666662</c:v>
                </c:pt>
                <c:pt idx="14">
                  <c:v>0.43784985833333329</c:v>
                </c:pt>
                <c:pt idx="15">
                  <c:v>0.37098838733333334</c:v>
                </c:pt>
                <c:pt idx="16">
                  <c:v>0.32212808166666668</c:v>
                </c:pt>
                <c:pt idx="17">
                  <c:v>0.22440747033333333</c:v>
                </c:pt>
                <c:pt idx="18">
                  <c:v>0.18326194966666667</c:v>
                </c:pt>
                <c:pt idx="19">
                  <c:v>0.16011759433333334</c:v>
                </c:pt>
                <c:pt idx="20">
                  <c:v>0.16011759433333334</c:v>
                </c:pt>
                <c:pt idx="21">
                  <c:v>0.23983704033333333</c:v>
                </c:pt>
                <c:pt idx="22">
                  <c:v>0.27069618099999998</c:v>
                </c:pt>
                <c:pt idx="23">
                  <c:v>0.28869734600000002</c:v>
                </c:pt>
                <c:pt idx="24">
                  <c:v>0.42242028800000003</c:v>
                </c:pt>
                <c:pt idx="25">
                  <c:v>0.45070783366666661</c:v>
                </c:pt>
                <c:pt idx="26">
                  <c:v>0.44299304833333331</c:v>
                </c:pt>
                <c:pt idx="27">
                  <c:v>0.43527826333333336</c:v>
                </c:pt>
                <c:pt idx="28">
                  <c:v>0.42499188299999996</c:v>
                </c:pt>
                <c:pt idx="29">
                  <c:v>0.40184752766666665</c:v>
                </c:pt>
                <c:pt idx="30">
                  <c:v>0.36070200733333335</c:v>
                </c:pt>
                <c:pt idx="31">
                  <c:v>0.31184170133333333</c:v>
                </c:pt>
                <c:pt idx="32">
                  <c:v>0.28869734600000002</c:v>
                </c:pt>
                <c:pt idx="33">
                  <c:v>0.28098256100000002</c:v>
                </c:pt>
                <c:pt idx="34">
                  <c:v>0.28098256100000002</c:v>
                </c:pt>
                <c:pt idx="35">
                  <c:v>0.37613157666666663</c:v>
                </c:pt>
                <c:pt idx="36">
                  <c:v>0.37613157733333336</c:v>
                </c:pt>
                <c:pt idx="37">
                  <c:v>0.35298722200000004</c:v>
                </c:pt>
                <c:pt idx="38">
                  <c:v>0.34527243666666668</c:v>
                </c:pt>
                <c:pt idx="39">
                  <c:v>0.33755765200000004</c:v>
                </c:pt>
                <c:pt idx="40">
                  <c:v>0.32984286666666668</c:v>
                </c:pt>
                <c:pt idx="41">
                  <c:v>0.32212808166666668</c:v>
                </c:pt>
                <c:pt idx="42">
                  <c:v>0.31184170133333333</c:v>
                </c:pt>
                <c:pt idx="43">
                  <c:v>0.31184170133333333</c:v>
                </c:pt>
                <c:pt idx="44">
                  <c:v>0.33755765200000004</c:v>
                </c:pt>
                <c:pt idx="45">
                  <c:v>0.3452724333333333</c:v>
                </c:pt>
                <c:pt idx="46">
                  <c:v>0.34527243699999999</c:v>
                </c:pt>
                <c:pt idx="47">
                  <c:v>0.3452724333333333</c:v>
                </c:pt>
                <c:pt idx="48">
                  <c:v>0.33755765200000004</c:v>
                </c:pt>
                <c:pt idx="49">
                  <c:v>0.33755765200000004</c:v>
                </c:pt>
                <c:pt idx="50">
                  <c:v>0.32984286666666668</c:v>
                </c:pt>
                <c:pt idx="51">
                  <c:v>0.32984286666666668</c:v>
                </c:pt>
                <c:pt idx="52">
                  <c:v>0.32212808166666668</c:v>
                </c:pt>
                <c:pt idx="53">
                  <c:v>0.32212808166666668</c:v>
                </c:pt>
                <c:pt idx="54">
                  <c:v>0.32212808166666668</c:v>
                </c:pt>
                <c:pt idx="55">
                  <c:v>0.32212808166666668</c:v>
                </c:pt>
                <c:pt idx="56">
                  <c:v>0.32212808166666668</c:v>
                </c:pt>
              </c:numCache>
            </c:numRef>
          </c:yVal>
          <c:smooth val="1"/>
          <c:extLst>
            <c:ext xmlns:c16="http://schemas.microsoft.com/office/drawing/2014/chart" uri="{C3380CC4-5D6E-409C-BE32-E72D297353CC}">
              <c16:uniqueId val="{00000002-1AE4-42BB-AA9C-EFC3AA7D5EB9}"/>
            </c:ext>
          </c:extLst>
        </c:ser>
        <c:ser>
          <c:idx val="1"/>
          <c:order val="1"/>
          <c:tx>
            <c:strRef>
              <c:f>PDF_LiF!$C$4</c:f>
              <c:strCache>
                <c:ptCount val="1"/>
                <c:pt idx="0">
                  <c:v>1.965824666</c:v>
                </c:pt>
              </c:strCache>
            </c:strRef>
          </c:tx>
          <c:spPr>
            <a:ln w="19050" cap="rnd">
              <a:solidFill>
                <a:schemeClr val="accent2"/>
              </a:solidFill>
              <a:round/>
            </a:ln>
            <a:effectLst/>
          </c:spPr>
          <c:marker>
            <c:symbol val="none"/>
          </c:marker>
          <c:xVal>
            <c:numRef>
              <c:f>PDF_LiF!$C$6:$C$62</c:f>
              <c:numCache>
                <c:formatCode>General</c:formatCode>
                <c:ptCount val="57"/>
                <c:pt idx="0">
                  <c:v>2.159270233</c:v>
                </c:pt>
                <c:pt idx="1">
                  <c:v>2.1915697490000001</c:v>
                </c:pt>
                <c:pt idx="2">
                  <c:v>2.242810596</c:v>
                </c:pt>
                <c:pt idx="3">
                  <c:v>2.2940514420000002</c:v>
                </c:pt>
                <c:pt idx="4">
                  <c:v>2.3538324290000001</c:v>
                </c:pt>
                <c:pt idx="5">
                  <c:v>2.3818722139999999</c:v>
                </c:pt>
                <c:pt idx="6">
                  <c:v>2.4130757799999998</c:v>
                </c:pt>
                <c:pt idx="7">
                  <c:v>2.465081724</c:v>
                </c:pt>
                <c:pt idx="8">
                  <c:v>2.5066864780000002</c:v>
                </c:pt>
                <c:pt idx="9">
                  <c:v>2.5378900450000001</c:v>
                </c:pt>
                <c:pt idx="10">
                  <c:v>2.5539777680000002</c:v>
                </c:pt>
                <c:pt idx="11">
                  <c:v>2.5777371429999998</c:v>
                </c:pt>
                <c:pt idx="12">
                  <c:v>2.6204378479999999</c:v>
                </c:pt>
                <c:pt idx="13">
                  <c:v>2.6802188359999999</c:v>
                </c:pt>
                <c:pt idx="14">
                  <c:v>2.8083209509999998</c:v>
                </c:pt>
                <c:pt idx="15">
                  <c:v>2.9535033479999999</c:v>
                </c:pt>
                <c:pt idx="16">
                  <c:v>3.0474448999999999</c:v>
                </c:pt>
                <c:pt idx="17">
                  <c:v>3.0986857460000001</c:v>
                </c:pt>
                <c:pt idx="18">
                  <c:v>3.1827637439999998</c:v>
                </c:pt>
                <c:pt idx="19">
                  <c:v>3.3036491300000002</c:v>
                </c:pt>
                <c:pt idx="20">
                  <c:v>3.3975906820000001</c:v>
                </c:pt>
                <c:pt idx="21">
                  <c:v>3.5086125149999998</c:v>
                </c:pt>
                <c:pt idx="22">
                  <c:v>3.6367146300000002</c:v>
                </c:pt>
                <c:pt idx="23">
                  <c:v>3.7794569880000002</c:v>
                </c:pt>
                <c:pt idx="24">
                  <c:v>3.9099991429999998</c:v>
                </c:pt>
                <c:pt idx="25">
                  <c:v>4.1084695389999997</c:v>
                </c:pt>
                <c:pt idx="26">
                  <c:v>4.3372956909999996</c:v>
                </c:pt>
                <c:pt idx="27">
                  <c:v>4.5453194650000004</c:v>
                </c:pt>
                <c:pt idx="28">
                  <c:v>4.6805349180000002</c:v>
                </c:pt>
                <c:pt idx="29">
                  <c:v>4.7554731050000001</c:v>
                </c:pt>
                <c:pt idx="30">
                  <c:v>4.9547430620000004</c:v>
                </c:pt>
                <c:pt idx="31">
                  <c:v>5.0848785440000004</c:v>
                </c:pt>
                <c:pt idx="32">
                  <c:v>5.2386010829999998</c:v>
                </c:pt>
                <c:pt idx="33">
                  <c:v>5.3959836819999998</c:v>
                </c:pt>
                <c:pt idx="34">
                  <c:v>5.677808336</c:v>
                </c:pt>
                <c:pt idx="35">
                  <c:v>5.9510928490000001</c:v>
                </c:pt>
                <c:pt idx="36">
                  <c:v>6.1347058810000004</c:v>
                </c:pt>
                <c:pt idx="37">
                  <c:v>6.343939336</c:v>
                </c:pt>
                <c:pt idx="38">
                  <c:v>6.5423476970000003</c:v>
                </c:pt>
                <c:pt idx="39">
                  <c:v>6.7503714710000002</c:v>
                </c:pt>
                <c:pt idx="40">
                  <c:v>7.1040118870000004</c:v>
                </c:pt>
                <c:pt idx="41">
                  <c:v>7.334595695</c:v>
                </c:pt>
                <c:pt idx="42">
                  <c:v>7.6762013360000001</c:v>
                </c:pt>
                <c:pt idx="43">
                  <c:v>7.9569093610000001</c:v>
                </c:pt>
                <c:pt idx="44">
                  <c:v>8.3105497770000003</c:v>
                </c:pt>
                <c:pt idx="45">
                  <c:v>8.6121842500000003</c:v>
                </c:pt>
                <c:pt idx="46">
                  <c:v>8.8306092120000006</c:v>
                </c:pt>
                <c:pt idx="47">
                  <c:v>9.0178306090000007</c:v>
                </c:pt>
                <c:pt idx="48">
                  <c:v>9.3298662700000001</c:v>
                </c:pt>
                <c:pt idx="49">
                  <c:v>9.7459138190000001</c:v>
                </c:pt>
                <c:pt idx="50">
                  <c:v>9.9955423480000007</c:v>
                </c:pt>
                <c:pt idx="51">
                  <c:v>10.34918276</c:v>
                </c:pt>
                <c:pt idx="52">
                  <c:v>10.640416050000001</c:v>
                </c:pt>
                <c:pt idx="53">
                  <c:v>10.8692422</c:v>
                </c:pt>
              </c:numCache>
            </c:numRef>
          </c:xVal>
          <c:yVal>
            <c:numRef>
              <c:f>PDF_LiF!$D$6:$D$62</c:f>
              <c:numCache>
                <c:formatCode>General</c:formatCode>
                <c:ptCount val="57"/>
                <c:pt idx="0">
                  <c:v>5.7682391999999999E-2</c:v>
                </c:pt>
                <c:pt idx="1">
                  <c:v>8.168394566666666E-2</c:v>
                </c:pt>
                <c:pt idx="2">
                  <c:v>0.11768627599999999</c:v>
                </c:pt>
                <c:pt idx="3">
                  <c:v>0.16268918933333334</c:v>
                </c:pt>
                <c:pt idx="4">
                  <c:v>0.22697906533333334</c:v>
                </c:pt>
                <c:pt idx="5">
                  <c:v>0.26778523500000001</c:v>
                </c:pt>
                <c:pt idx="6">
                  <c:v>0.29910514533333332</c:v>
                </c:pt>
                <c:pt idx="7">
                  <c:v>0.34608501133333336</c:v>
                </c:pt>
                <c:pt idx="8">
                  <c:v>0.40559284099999998</c:v>
                </c:pt>
                <c:pt idx="9">
                  <c:v>0.43691275166666665</c:v>
                </c:pt>
                <c:pt idx="10">
                  <c:v>0.46099421366666665</c:v>
                </c:pt>
                <c:pt idx="11">
                  <c:v>0.487781662</c:v>
                </c:pt>
                <c:pt idx="12">
                  <c:v>0.5222838953333333</c:v>
                </c:pt>
                <c:pt idx="13">
                  <c:v>0.56032207200000006</c:v>
                </c:pt>
                <c:pt idx="14">
                  <c:v>0.59535547866666672</c:v>
                </c:pt>
                <c:pt idx="15">
                  <c:v>0.57435869500000003</c:v>
                </c:pt>
                <c:pt idx="16">
                  <c:v>0.54011362100000004</c:v>
                </c:pt>
                <c:pt idx="17">
                  <c:v>0.52142669699999999</c:v>
                </c:pt>
                <c:pt idx="18">
                  <c:v>0.47449664433333333</c:v>
                </c:pt>
                <c:pt idx="19">
                  <c:v>0.42499188299999996</c:v>
                </c:pt>
                <c:pt idx="20">
                  <c:v>0.39713293700000002</c:v>
                </c:pt>
                <c:pt idx="21">
                  <c:v>0.36657993866666666</c:v>
                </c:pt>
                <c:pt idx="22">
                  <c:v>0.33916489866666666</c:v>
                </c:pt>
                <c:pt idx="23">
                  <c:v>0.3103722186666667</c:v>
                </c:pt>
                <c:pt idx="24">
                  <c:v>0.282482658</c:v>
                </c:pt>
                <c:pt idx="25">
                  <c:v>0.25525727066666665</c:v>
                </c:pt>
                <c:pt idx="26">
                  <c:v>0.23333333333333331</c:v>
                </c:pt>
                <c:pt idx="27">
                  <c:v>0.24429530200000002</c:v>
                </c:pt>
                <c:pt idx="28">
                  <c:v>0.26152125266666665</c:v>
                </c:pt>
                <c:pt idx="29">
                  <c:v>0.283554156</c:v>
                </c:pt>
                <c:pt idx="30">
                  <c:v>0.32555687500000002</c:v>
                </c:pt>
                <c:pt idx="31">
                  <c:v>0.35445670499999998</c:v>
                </c:pt>
                <c:pt idx="32">
                  <c:v>0.38127476766666663</c:v>
                </c:pt>
                <c:pt idx="33">
                  <c:v>0.39770993733333332</c:v>
                </c:pt>
                <c:pt idx="34">
                  <c:v>0.39726473366666665</c:v>
                </c:pt>
                <c:pt idx="35">
                  <c:v>0.37069158500000005</c:v>
                </c:pt>
                <c:pt idx="36">
                  <c:v>0.34776152933333332</c:v>
                </c:pt>
                <c:pt idx="37">
                  <c:v>0.32240827966666669</c:v>
                </c:pt>
                <c:pt idx="38">
                  <c:v>0.30693512299999998</c:v>
                </c:pt>
                <c:pt idx="39">
                  <c:v>0.29597315433333332</c:v>
                </c:pt>
                <c:pt idx="40">
                  <c:v>0.29910514533333332</c:v>
                </c:pt>
                <c:pt idx="41">
                  <c:v>0.31642449566666669</c:v>
                </c:pt>
                <c:pt idx="42">
                  <c:v>0.34370644133333333</c:v>
                </c:pt>
                <c:pt idx="43">
                  <c:v>0.35704698000000001</c:v>
                </c:pt>
                <c:pt idx="44">
                  <c:v>0.35861297533333336</c:v>
                </c:pt>
                <c:pt idx="45">
                  <c:v>0.34451901566666665</c:v>
                </c:pt>
                <c:pt idx="46">
                  <c:v>0.333557047</c:v>
                </c:pt>
                <c:pt idx="47">
                  <c:v>0.32572706933333334</c:v>
                </c:pt>
                <c:pt idx="48">
                  <c:v>0.31633109633333334</c:v>
                </c:pt>
                <c:pt idx="49">
                  <c:v>0.32102908266666669</c:v>
                </c:pt>
                <c:pt idx="50">
                  <c:v>0.32885906033333334</c:v>
                </c:pt>
                <c:pt idx="51">
                  <c:v>0.34138702466666665</c:v>
                </c:pt>
                <c:pt idx="52">
                  <c:v>0.34608501133333336</c:v>
                </c:pt>
                <c:pt idx="53">
                  <c:v>0.34451901566666665</c:v>
                </c:pt>
                <c:pt idx="54">
                  <c:v>0</c:v>
                </c:pt>
              </c:numCache>
            </c:numRef>
          </c:yVal>
          <c:smooth val="1"/>
          <c:extLst>
            <c:ext xmlns:c16="http://schemas.microsoft.com/office/drawing/2014/chart" uri="{C3380CC4-5D6E-409C-BE32-E72D297353CC}">
              <c16:uniqueId val="{00000003-1AE4-42BB-AA9C-EFC3AA7D5EB9}"/>
            </c:ext>
          </c:extLst>
        </c:ser>
        <c:dLbls>
          <c:showLegendKey val="0"/>
          <c:showVal val="0"/>
          <c:showCatName val="0"/>
          <c:showSerName val="0"/>
          <c:showPercent val="0"/>
          <c:showBubbleSize val="0"/>
        </c:dLbls>
        <c:axId val="56021263"/>
        <c:axId val="56017039"/>
      </c:scatterChart>
      <c:valAx>
        <c:axId val="56021263"/>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0E0A-0248-BC3D-CAE2775DF205}"/>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0E0A-0248-BC3D-CAE2775DF205}"/>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2-0E0A-0248-BC3D-CAE2775DF205}"/>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3-0E0A-0248-BC3D-CAE2775DF205}"/>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4-0E0A-0248-BC3D-CAE2775DF205}"/>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1.1373961886131313E-2"/>
          <c:w val="0.30141488729634736"/>
          <c:h val="0.1585598318376841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6B3BD-1DF0-4EB3-8B8D-9CC595DDB34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5E4540AC-A520-4C7D-8CBB-30CDCE408F57}">
      <dgm:prSet phldrT="[Text]" custT="1"/>
      <dgm:spPr>
        <a:solidFill>
          <a:schemeClr val="accent1">
            <a:lumMod val="50000"/>
          </a:schemeClr>
        </a:solidFill>
      </dgm:spPr>
      <dgm:t>
        <a:bodyPr/>
        <a:lstStyle/>
        <a:p>
          <a:r>
            <a:rPr lang="en-US" sz="2800" dirty="0">
              <a:solidFill>
                <a:schemeClr val="bg1"/>
              </a:solidFill>
            </a:rPr>
            <a:t>Molten Salt Thermal Conductivity</a:t>
          </a:r>
        </a:p>
      </dgm:t>
    </dgm:pt>
    <dgm:pt modelId="{EA72A530-2CE9-4784-A1BD-7C798889889E}" type="parTrans" cxnId="{1A7A428C-255F-4F0D-AEA5-02CA3FD80093}">
      <dgm:prSet/>
      <dgm:spPr/>
      <dgm:t>
        <a:bodyPr/>
        <a:lstStyle/>
        <a:p>
          <a:endParaRPr lang="en-US"/>
        </a:p>
      </dgm:t>
    </dgm:pt>
    <dgm:pt modelId="{E75F5C91-4649-428E-A8D6-8BB2BC06DA68}" type="sibTrans" cxnId="{1A7A428C-255F-4F0D-AEA5-02CA3FD80093}">
      <dgm:prSet/>
      <dgm:spPr/>
      <dgm:t>
        <a:bodyPr/>
        <a:lstStyle/>
        <a:p>
          <a:endParaRPr lang="en-US" sz="1400"/>
        </a:p>
      </dgm:t>
    </dgm:pt>
    <dgm:pt modelId="{BFA1C219-7E69-4A84-91C1-F4BDC2D8DD6C}">
      <dgm:prSet phldrT="[Text]" custT="1"/>
      <dgm:spPr>
        <a:solidFill>
          <a:schemeClr val="accent1">
            <a:lumMod val="50000"/>
          </a:schemeClr>
        </a:solidFill>
      </dgm:spPr>
      <dgm:t>
        <a:bodyPr/>
        <a:lstStyle/>
        <a:p>
          <a:r>
            <a:rPr lang="en-US" sz="2800" dirty="0"/>
            <a:t>Results</a:t>
          </a:r>
        </a:p>
      </dgm:t>
    </dgm:pt>
    <dgm:pt modelId="{06F1780D-143B-4358-BF9B-C18DE0DE9EB8}" type="parTrans" cxnId="{04F93C8F-71CC-41B8-B8C6-30141D3929C4}">
      <dgm:prSet/>
      <dgm:spPr/>
      <dgm:t>
        <a:bodyPr/>
        <a:lstStyle/>
        <a:p>
          <a:endParaRPr lang="en-US"/>
        </a:p>
      </dgm:t>
    </dgm:pt>
    <dgm:pt modelId="{A18FB813-F7B4-4669-A54A-3A06E4EDE0AB}" type="sibTrans" cxnId="{04F93C8F-71CC-41B8-B8C6-30141D3929C4}">
      <dgm:prSet/>
      <dgm:spPr/>
      <dgm:t>
        <a:bodyPr/>
        <a:lstStyle/>
        <a:p>
          <a:endParaRPr lang="en-US"/>
        </a:p>
      </dgm:t>
    </dgm:pt>
    <dgm:pt modelId="{EBE91A14-9891-4C00-BE00-EBC7D6DC82F7}">
      <dgm:prSet phldrT="[Text]" custT="1"/>
      <dgm:spPr>
        <a:solidFill>
          <a:schemeClr val="accent1">
            <a:lumMod val="50000"/>
          </a:schemeClr>
        </a:solidFill>
      </dgm:spPr>
      <dgm:t>
        <a:bodyPr/>
        <a:lstStyle/>
        <a:p>
          <a:r>
            <a:rPr lang="en-US" sz="2800" dirty="0"/>
            <a:t>Previous Predictive Models</a:t>
          </a:r>
        </a:p>
      </dgm:t>
    </dgm:pt>
    <dgm:pt modelId="{AAB5B571-65C4-4799-9ECC-AF65C1253536}" type="parTrans" cxnId="{408DF2D7-4065-4DFD-A65B-82E3C5F6B2F1}">
      <dgm:prSet/>
      <dgm:spPr/>
      <dgm:t>
        <a:bodyPr/>
        <a:lstStyle/>
        <a:p>
          <a:endParaRPr lang="en-US"/>
        </a:p>
      </dgm:t>
    </dgm:pt>
    <dgm:pt modelId="{9943A780-0110-4400-BD93-730EA5301544}" type="sibTrans" cxnId="{408DF2D7-4065-4DFD-A65B-82E3C5F6B2F1}">
      <dgm:prSet/>
      <dgm:spPr/>
      <dgm:t>
        <a:bodyPr/>
        <a:lstStyle/>
        <a:p>
          <a:endParaRPr lang="en-US"/>
        </a:p>
      </dgm:t>
    </dgm:pt>
    <dgm:pt modelId="{0B2F95CA-A4C5-4354-9305-F3F6624456FC}">
      <dgm:prSet phldrT="[Text]" custT="1"/>
      <dgm:spPr>
        <a:solidFill>
          <a:schemeClr val="accent1">
            <a:lumMod val="50000"/>
          </a:schemeClr>
        </a:solidFill>
      </dgm:spPr>
      <dgm:t>
        <a:bodyPr/>
        <a:lstStyle/>
        <a:p>
          <a:r>
            <a:rPr lang="en-US" sz="2800" dirty="0"/>
            <a:t>Model of Energy Carriers</a:t>
          </a:r>
        </a:p>
      </dgm:t>
    </dgm:pt>
    <dgm:pt modelId="{B5C08735-764B-4207-A5B6-5B242460A0A3}" type="parTrans" cxnId="{1607390B-1D1C-4931-89B9-B77E42901312}">
      <dgm:prSet/>
      <dgm:spPr/>
      <dgm:t>
        <a:bodyPr/>
        <a:lstStyle/>
        <a:p>
          <a:endParaRPr lang="en-US"/>
        </a:p>
      </dgm:t>
    </dgm:pt>
    <dgm:pt modelId="{E435BAED-4EEB-4056-AF01-59EA81A62733}" type="sibTrans" cxnId="{1607390B-1D1C-4931-89B9-B77E42901312}">
      <dgm:prSet/>
      <dgm:spPr/>
      <dgm:t>
        <a:bodyPr/>
        <a:lstStyle/>
        <a:p>
          <a:endParaRPr lang="en-US"/>
        </a:p>
      </dgm:t>
    </dgm:pt>
    <dgm:pt modelId="{D553FF19-F523-44BF-9CD8-B1620612565D}">
      <dgm:prSet/>
      <dgm:spPr>
        <a:solidFill>
          <a:schemeClr val="accent1">
            <a:lumMod val="50000"/>
          </a:schemeClr>
        </a:solidFill>
      </dgm:spPr>
      <dgm:t>
        <a:bodyPr/>
        <a:lstStyle/>
        <a:p>
          <a:r>
            <a:rPr lang="en-US" dirty="0"/>
            <a:t>Conclusion</a:t>
          </a:r>
        </a:p>
      </dgm:t>
    </dgm:pt>
    <dgm:pt modelId="{250A0F03-E27C-4A99-A4E4-A8698E20F844}" type="parTrans" cxnId="{1624BF7D-5481-4686-BA68-6690483DE33F}">
      <dgm:prSet/>
      <dgm:spPr/>
      <dgm:t>
        <a:bodyPr/>
        <a:lstStyle/>
        <a:p>
          <a:endParaRPr lang="en-US"/>
        </a:p>
      </dgm:t>
    </dgm:pt>
    <dgm:pt modelId="{3AED329F-C82F-4645-AEF1-BC7B5101255B}" type="sibTrans" cxnId="{1624BF7D-5481-4686-BA68-6690483DE33F}">
      <dgm:prSet/>
      <dgm:spPr/>
      <dgm:t>
        <a:bodyPr/>
        <a:lstStyle/>
        <a:p>
          <a:endParaRPr lang="en-US"/>
        </a:p>
      </dgm:t>
    </dgm:pt>
    <dgm:pt modelId="{E20207E0-4019-4A9F-AF31-1D6A8040F2F9}" type="pres">
      <dgm:prSet presAssocID="{3926B3BD-1DF0-4EB3-8B8D-9CC595DDB34F}" presName="Name0" presStyleCnt="0">
        <dgm:presLayoutVars>
          <dgm:chMax val="7"/>
          <dgm:chPref val="7"/>
          <dgm:dir/>
        </dgm:presLayoutVars>
      </dgm:prSet>
      <dgm:spPr/>
    </dgm:pt>
    <dgm:pt modelId="{08858B54-E7C4-426E-AB46-C6BD2B0EF6D5}" type="pres">
      <dgm:prSet presAssocID="{3926B3BD-1DF0-4EB3-8B8D-9CC595DDB34F}" presName="Name1" presStyleCnt="0"/>
      <dgm:spPr/>
    </dgm:pt>
    <dgm:pt modelId="{3EFABCF0-3C24-4355-B2F3-1765C045B842}" type="pres">
      <dgm:prSet presAssocID="{3926B3BD-1DF0-4EB3-8B8D-9CC595DDB34F}" presName="cycle" presStyleCnt="0"/>
      <dgm:spPr/>
    </dgm:pt>
    <dgm:pt modelId="{7E6A3D65-3FEC-432F-9502-20DC7761D2C1}" type="pres">
      <dgm:prSet presAssocID="{3926B3BD-1DF0-4EB3-8B8D-9CC595DDB34F}" presName="srcNode" presStyleLbl="node1" presStyleIdx="0" presStyleCnt="5"/>
      <dgm:spPr/>
    </dgm:pt>
    <dgm:pt modelId="{A599299E-C215-434B-BB2F-CF5A187D6B6C}" type="pres">
      <dgm:prSet presAssocID="{3926B3BD-1DF0-4EB3-8B8D-9CC595DDB34F}" presName="conn" presStyleLbl="parChTrans1D2" presStyleIdx="0" presStyleCnt="1"/>
      <dgm:spPr/>
    </dgm:pt>
    <dgm:pt modelId="{DE905F25-9C3C-4875-B4DC-3872CEC680C0}" type="pres">
      <dgm:prSet presAssocID="{3926B3BD-1DF0-4EB3-8B8D-9CC595DDB34F}" presName="extraNode" presStyleLbl="node1" presStyleIdx="0" presStyleCnt="5"/>
      <dgm:spPr/>
    </dgm:pt>
    <dgm:pt modelId="{044ED908-7C5D-4C28-A8F7-9F87D8C7C95C}" type="pres">
      <dgm:prSet presAssocID="{3926B3BD-1DF0-4EB3-8B8D-9CC595DDB34F}" presName="dstNode" presStyleLbl="node1" presStyleIdx="0" presStyleCnt="5"/>
      <dgm:spPr/>
    </dgm:pt>
    <dgm:pt modelId="{552B9C8B-5A1E-3D42-A83E-6B077D0185D5}" type="pres">
      <dgm:prSet presAssocID="{5E4540AC-A520-4C7D-8CBB-30CDCE408F57}" presName="text_1" presStyleLbl="node1" presStyleIdx="0" presStyleCnt="5">
        <dgm:presLayoutVars>
          <dgm:bulletEnabled val="1"/>
        </dgm:presLayoutVars>
      </dgm:prSet>
      <dgm:spPr/>
    </dgm:pt>
    <dgm:pt modelId="{CEBFF415-A8C5-B946-9C1C-1FCB2D1D5B20}" type="pres">
      <dgm:prSet presAssocID="{5E4540AC-A520-4C7D-8CBB-30CDCE408F57}" presName="accent_1" presStyleCnt="0"/>
      <dgm:spPr/>
    </dgm:pt>
    <dgm:pt modelId="{F5E3BBB9-A0C9-4514-8937-291C9FF580FC}" type="pres">
      <dgm:prSet presAssocID="{5E4540AC-A520-4C7D-8CBB-30CDCE408F57}" presName="accentRepeatNode" presStyleLbl="solidFgAcc1" presStyleIdx="0" presStyleCnt="5"/>
      <dgm:spPr/>
    </dgm:pt>
    <dgm:pt modelId="{1F3345DF-6860-EA47-8AB4-A1C3AE4D1158}" type="pres">
      <dgm:prSet presAssocID="{EBE91A14-9891-4C00-BE00-EBC7D6DC82F7}" presName="text_2" presStyleLbl="node1" presStyleIdx="1" presStyleCnt="5">
        <dgm:presLayoutVars>
          <dgm:bulletEnabled val="1"/>
        </dgm:presLayoutVars>
      </dgm:prSet>
      <dgm:spPr/>
    </dgm:pt>
    <dgm:pt modelId="{369A6BE5-00A6-1C4D-80ED-827C2C0E834D}" type="pres">
      <dgm:prSet presAssocID="{EBE91A14-9891-4C00-BE00-EBC7D6DC82F7}" presName="accent_2" presStyleCnt="0"/>
      <dgm:spPr/>
    </dgm:pt>
    <dgm:pt modelId="{E1720469-E409-4FF7-B880-A6050DE20B7D}" type="pres">
      <dgm:prSet presAssocID="{EBE91A14-9891-4C00-BE00-EBC7D6DC82F7}" presName="accentRepeatNode" presStyleLbl="solidFgAcc1" presStyleIdx="1" presStyleCnt="5"/>
      <dgm:spPr/>
    </dgm:pt>
    <dgm:pt modelId="{AC07885D-533B-4BE8-808B-C7A3A366CEB6}" type="pres">
      <dgm:prSet presAssocID="{0B2F95CA-A4C5-4354-9305-F3F6624456FC}" presName="text_3" presStyleLbl="node1" presStyleIdx="2" presStyleCnt="5">
        <dgm:presLayoutVars>
          <dgm:bulletEnabled val="1"/>
        </dgm:presLayoutVars>
      </dgm:prSet>
      <dgm:spPr/>
    </dgm:pt>
    <dgm:pt modelId="{17D80833-D080-405D-9779-647B70F88D99}" type="pres">
      <dgm:prSet presAssocID="{0B2F95CA-A4C5-4354-9305-F3F6624456FC}" presName="accent_3" presStyleCnt="0"/>
      <dgm:spPr/>
    </dgm:pt>
    <dgm:pt modelId="{4AE27E48-D316-42D3-B646-84A4E437F518}" type="pres">
      <dgm:prSet presAssocID="{0B2F95CA-A4C5-4354-9305-F3F6624456FC}" presName="accentRepeatNode" presStyleLbl="solidFgAcc1" presStyleIdx="2" presStyleCnt="5"/>
      <dgm:spPr/>
    </dgm:pt>
    <dgm:pt modelId="{94404C55-3C19-44F2-8EA3-A11B35401A8F}" type="pres">
      <dgm:prSet presAssocID="{BFA1C219-7E69-4A84-91C1-F4BDC2D8DD6C}" presName="text_4" presStyleLbl="node1" presStyleIdx="3" presStyleCnt="5">
        <dgm:presLayoutVars>
          <dgm:bulletEnabled val="1"/>
        </dgm:presLayoutVars>
      </dgm:prSet>
      <dgm:spPr/>
    </dgm:pt>
    <dgm:pt modelId="{D2F5A246-A817-4B50-83B0-9A2AB89720F8}" type="pres">
      <dgm:prSet presAssocID="{BFA1C219-7E69-4A84-91C1-F4BDC2D8DD6C}" presName="accent_4" presStyleCnt="0"/>
      <dgm:spPr/>
    </dgm:pt>
    <dgm:pt modelId="{238B8B1F-9E03-458A-9EC5-8E23CE375D05}" type="pres">
      <dgm:prSet presAssocID="{BFA1C219-7E69-4A84-91C1-F4BDC2D8DD6C}" presName="accentRepeatNode" presStyleLbl="solidFgAcc1" presStyleIdx="3" presStyleCnt="5"/>
      <dgm:spPr/>
    </dgm:pt>
    <dgm:pt modelId="{21A20E04-B9DB-437A-A50D-22E4C49D4DB9}" type="pres">
      <dgm:prSet presAssocID="{D553FF19-F523-44BF-9CD8-B1620612565D}" presName="text_5" presStyleLbl="node1" presStyleIdx="4" presStyleCnt="5">
        <dgm:presLayoutVars>
          <dgm:bulletEnabled val="1"/>
        </dgm:presLayoutVars>
      </dgm:prSet>
      <dgm:spPr/>
    </dgm:pt>
    <dgm:pt modelId="{0574ECF5-F709-4A76-9299-0BC0D4FBA5BA}" type="pres">
      <dgm:prSet presAssocID="{D553FF19-F523-44BF-9CD8-B1620612565D}" presName="accent_5" presStyleCnt="0"/>
      <dgm:spPr/>
    </dgm:pt>
    <dgm:pt modelId="{7848FF12-FD5C-467F-BA07-87909979C29C}" type="pres">
      <dgm:prSet presAssocID="{D553FF19-F523-44BF-9CD8-B1620612565D}" presName="accentRepeatNode" presStyleLbl="solidFgAcc1" presStyleIdx="4" presStyleCnt="5"/>
      <dgm:spPr/>
    </dgm:pt>
  </dgm:ptLst>
  <dgm:cxnLst>
    <dgm:cxn modelId="{1607390B-1D1C-4931-89B9-B77E42901312}" srcId="{3926B3BD-1DF0-4EB3-8B8D-9CC595DDB34F}" destId="{0B2F95CA-A4C5-4354-9305-F3F6624456FC}" srcOrd="2" destOrd="0" parTransId="{B5C08735-764B-4207-A5B6-5B242460A0A3}" sibTransId="{E435BAED-4EEB-4056-AF01-59EA81A62733}"/>
    <dgm:cxn modelId="{7B10B51D-AAAF-8E47-8105-71517FF04F0D}" type="presOf" srcId="{EBE91A14-9891-4C00-BE00-EBC7D6DC82F7}" destId="{1F3345DF-6860-EA47-8AB4-A1C3AE4D1158}" srcOrd="0" destOrd="0" presId="urn:microsoft.com/office/officeart/2008/layout/VerticalCurvedList"/>
    <dgm:cxn modelId="{B1FA0823-5E38-4EE9-8660-8579F4576CC1}" type="presOf" srcId="{3926B3BD-1DF0-4EB3-8B8D-9CC595DDB34F}" destId="{E20207E0-4019-4A9F-AF31-1D6A8040F2F9}" srcOrd="0" destOrd="0" presId="urn:microsoft.com/office/officeart/2008/layout/VerticalCurvedList"/>
    <dgm:cxn modelId="{FDA2097C-ADD1-9C48-B207-A33EDBEFDB61}" type="presOf" srcId="{BFA1C219-7E69-4A84-91C1-F4BDC2D8DD6C}" destId="{94404C55-3C19-44F2-8EA3-A11B35401A8F}" srcOrd="0" destOrd="0" presId="urn:microsoft.com/office/officeart/2008/layout/VerticalCurvedList"/>
    <dgm:cxn modelId="{1624BF7D-5481-4686-BA68-6690483DE33F}" srcId="{3926B3BD-1DF0-4EB3-8B8D-9CC595DDB34F}" destId="{D553FF19-F523-44BF-9CD8-B1620612565D}" srcOrd="4" destOrd="0" parTransId="{250A0F03-E27C-4A99-A4E4-A8698E20F844}" sibTransId="{3AED329F-C82F-4645-AEF1-BC7B5101255B}"/>
    <dgm:cxn modelId="{1A7A428C-255F-4F0D-AEA5-02CA3FD80093}" srcId="{3926B3BD-1DF0-4EB3-8B8D-9CC595DDB34F}" destId="{5E4540AC-A520-4C7D-8CBB-30CDCE408F57}" srcOrd="0" destOrd="0" parTransId="{EA72A530-2CE9-4784-A1BD-7C798889889E}" sibTransId="{E75F5C91-4649-428E-A8D6-8BB2BC06DA68}"/>
    <dgm:cxn modelId="{3A15A08E-BE59-AB46-A149-D34EB79696A9}" type="presOf" srcId="{E75F5C91-4649-428E-A8D6-8BB2BC06DA68}" destId="{A599299E-C215-434B-BB2F-CF5A187D6B6C}" srcOrd="0" destOrd="0" presId="urn:microsoft.com/office/officeart/2008/layout/VerticalCurvedList"/>
    <dgm:cxn modelId="{04F93C8F-71CC-41B8-B8C6-30141D3929C4}" srcId="{3926B3BD-1DF0-4EB3-8B8D-9CC595DDB34F}" destId="{BFA1C219-7E69-4A84-91C1-F4BDC2D8DD6C}" srcOrd="3" destOrd="0" parTransId="{06F1780D-143B-4358-BF9B-C18DE0DE9EB8}" sibTransId="{A18FB813-F7B4-4669-A54A-3A06E4EDE0AB}"/>
    <dgm:cxn modelId="{BC804AAB-C8EE-F94F-8C7C-D7A712BFE527}" type="presOf" srcId="{0B2F95CA-A4C5-4354-9305-F3F6624456FC}" destId="{AC07885D-533B-4BE8-808B-C7A3A366CEB6}" srcOrd="0" destOrd="0" presId="urn:microsoft.com/office/officeart/2008/layout/VerticalCurvedList"/>
    <dgm:cxn modelId="{EBD22DCD-A2F5-8141-BAC9-053A6E3CB132}" type="presOf" srcId="{5E4540AC-A520-4C7D-8CBB-30CDCE408F57}" destId="{552B9C8B-5A1E-3D42-A83E-6B077D0185D5}" srcOrd="0" destOrd="0" presId="urn:microsoft.com/office/officeart/2008/layout/VerticalCurvedList"/>
    <dgm:cxn modelId="{BBDF8CD5-A4F0-D74A-B1D9-D73ECB7566A3}" type="presOf" srcId="{D553FF19-F523-44BF-9CD8-B1620612565D}" destId="{21A20E04-B9DB-437A-A50D-22E4C49D4DB9}" srcOrd="0" destOrd="0" presId="urn:microsoft.com/office/officeart/2008/layout/VerticalCurvedList"/>
    <dgm:cxn modelId="{408DF2D7-4065-4DFD-A65B-82E3C5F6B2F1}" srcId="{3926B3BD-1DF0-4EB3-8B8D-9CC595DDB34F}" destId="{EBE91A14-9891-4C00-BE00-EBC7D6DC82F7}" srcOrd="1" destOrd="0" parTransId="{AAB5B571-65C4-4799-9ECC-AF65C1253536}" sibTransId="{9943A780-0110-4400-BD93-730EA5301544}"/>
    <dgm:cxn modelId="{4079A6D1-166B-4948-B70D-A8E547E99634}" type="presParOf" srcId="{E20207E0-4019-4A9F-AF31-1D6A8040F2F9}" destId="{08858B54-E7C4-426E-AB46-C6BD2B0EF6D5}" srcOrd="0" destOrd="0" presId="urn:microsoft.com/office/officeart/2008/layout/VerticalCurvedList"/>
    <dgm:cxn modelId="{45978C42-461C-A947-9ECF-E7F27AAF7675}" type="presParOf" srcId="{08858B54-E7C4-426E-AB46-C6BD2B0EF6D5}" destId="{3EFABCF0-3C24-4355-B2F3-1765C045B842}" srcOrd="0" destOrd="0" presId="urn:microsoft.com/office/officeart/2008/layout/VerticalCurvedList"/>
    <dgm:cxn modelId="{8F3D5DA9-299C-F04A-9745-A97DC93DC48F}" type="presParOf" srcId="{3EFABCF0-3C24-4355-B2F3-1765C045B842}" destId="{7E6A3D65-3FEC-432F-9502-20DC7761D2C1}" srcOrd="0" destOrd="0" presId="urn:microsoft.com/office/officeart/2008/layout/VerticalCurvedList"/>
    <dgm:cxn modelId="{048D3AE3-2BD9-3E4F-A0D6-23BF37360D34}" type="presParOf" srcId="{3EFABCF0-3C24-4355-B2F3-1765C045B842}" destId="{A599299E-C215-434B-BB2F-CF5A187D6B6C}" srcOrd="1" destOrd="0" presId="urn:microsoft.com/office/officeart/2008/layout/VerticalCurvedList"/>
    <dgm:cxn modelId="{7F880438-D793-1D49-8BAA-424C984760EC}" type="presParOf" srcId="{3EFABCF0-3C24-4355-B2F3-1765C045B842}" destId="{DE905F25-9C3C-4875-B4DC-3872CEC680C0}" srcOrd="2" destOrd="0" presId="urn:microsoft.com/office/officeart/2008/layout/VerticalCurvedList"/>
    <dgm:cxn modelId="{B14B5552-E8A2-C241-AFAE-5AB128F46FE3}" type="presParOf" srcId="{3EFABCF0-3C24-4355-B2F3-1765C045B842}" destId="{044ED908-7C5D-4C28-A8F7-9F87D8C7C95C}" srcOrd="3" destOrd="0" presId="urn:microsoft.com/office/officeart/2008/layout/VerticalCurvedList"/>
    <dgm:cxn modelId="{FF6DCC54-93E6-1642-B214-82D27D042888}" type="presParOf" srcId="{08858B54-E7C4-426E-AB46-C6BD2B0EF6D5}" destId="{552B9C8B-5A1E-3D42-A83E-6B077D0185D5}" srcOrd="1" destOrd="0" presId="urn:microsoft.com/office/officeart/2008/layout/VerticalCurvedList"/>
    <dgm:cxn modelId="{6104B8CE-FDDD-4145-B82C-ED449DAF9633}" type="presParOf" srcId="{08858B54-E7C4-426E-AB46-C6BD2B0EF6D5}" destId="{CEBFF415-A8C5-B946-9C1C-1FCB2D1D5B20}" srcOrd="2" destOrd="0" presId="urn:microsoft.com/office/officeart/2008/layout/VerticalCurvedList"/>
    <dgm:cxn modelId="{4731BC2B-B105-CA4A-9FF4-FB9855073B37}" type="presParOf" srcId="{CEBFF415-A8C5-B946-9C1C-1FCB2D1D5B20}" destId="{F5E3BBB9-A0C9-4514-8937-291C9FF580FC}" srcOrd="0" destOrd="0" presId="urn:microsoft.com/office/officeart/2008/layout/VerticalCurvedList"/>
    <dgm:cxn modelId="{D856AC5F-0578-524B-81FF-0A8247A6B978}" type="presParOf" srcId="{08858B54-E7C4-426E-AB46-C6BD2B0EF6D5}" destId="{1F3345DF-6860-EA47-8AB4-A1C3AE4D1158}" srcOrd="3" destOrd="0" presId="urn:microsoft.com/office/officeart/2008/layout/VerticalCurvedList"/>
    <dgm:cxn modelId="{0DC1CDA6-7E22-8748-AB51-931A5D5AAD31}" type="presParOf" srcId="{08858B54-E7C4-426E-AB46-C6BD2B0EF6D5}" destId="{369A6BE5-00A6-1C4D-80ED-827C2C0E834D}" srcOrd="4" destOrd="0" presId="urn:microsoft.com/office/officeart/2008/layout/VerticalCurvedList"/>
    <dgm:cxn modelId="{211B87FD-F071-3548-A68B-DEBE434A16EF}" type="presParOf" srcId="{369A6BE5-00A6-1C4D-80ED-827C2C0E834D}" destId="{E1720469-E409-4FF7-B880-A6050DE20B7D}" srcOrd="0" destOrd="0" presId="urn:microsoft.com/office/officeart/2008/layout/VerticalCurvedList"/>
    <dgm:cxn modelId="{79773944-E0D9-E54A-9E5E-1E711625A50F}" type="presParOf" srcId="{08858B54-E7C4-426E-AB46-C6BD2B0EF6D5}" destId="{AC07885D-533B-4BE8-808B-C7A3A366CEB6}" srcOrd="5" destOrd="0" presId="urn:microsoft.com/office/officeart/2008/layout/VerticalCurvedList"/>
    <dgm:cxn modelId="{5B51E81E-6C0F-5140-B850-B60E0BAC0136}" type="presParOf" srcId="{08858B54-E7C4-426E-AB46-C6BD2B0EF6D5}" destId="{17D80833-D080-405D-9779-647B70F88D99}" srcOrd="6" destOrd="0" presId="urn:microsoft.com/office/officeart/2008/layout/VerticalCurvedList"/>
    <dgm:cxn modelId="{89432636-4639-A746-8212-5907AB5A69B4}" type="presParOf" srcId="{17D80833-D080-405D-9779-647B70F88D99}" destId="{4AE27E48-D316-42D3-B646-84A4E437F518}" srcOrd="0" destOrd="0" presId="urn:microsoft.com/office/officeart/2008/layout/VerticalCurvedList"/>
    <dgm:cxn modelId="{4680944A-0F3D-AD4E-B408-8F436E81FC24}" type="presParOf" srcId="{08858B54-E7C4-426E-AB46-C6BD2B0EF6D5}" destId="{94404C55-3C19-44F2-8EA3-A11B35401A8F}" srcOrd="7" destOrd="0" presId="urn:microsoft.com/office/officeart/2008/layout/VerticalCurvedList"/>
    <dgm:cxn modelId="{C8CB088A-39AC-6546-8671-2BF7B86D302D}" type="presParOf" srcId="{08858B54-E7C4-426E-AB46-C6BD2B0EF6D5}" destId="{D2F5A246-A817-4B50-83B0-9A2AB89720F8}" srcOrd="8" destOrd="0" presId="urn:microsoft.com/office/officeart/2008/layout/VerticalCurvedList"/>
    <dgm:cxn modelId="{DB9841A0-C249-1E44-AF31-D7C24ABC9345}" type="presParOf" srcId="{D2F5A246-A817-4B50-83B0-9A2AB89720F8}" destId="{238B8B1F-9E03-458A-9EC5-8E23CE375D05}" srcOrd="0" destOrd="0" presId="urn:microsoft.com/office/officeart/2008/layout/VerticalCurvedList"/>
    <dgm:cxn modelId="{B7152B3D-DE0D-E641-BE5B-056960DECAED}" type="presParOf" srcId="{08858B54-E7C4-426E-AB46-C6BD2B0EF6D5}" destId="{21A20E04-B9DB-437A-A50D-22E4C49D4DB9}" srcOrd="9" destOrd="0" presId="urn:microsoft.com/office/officeart/2008/layout/VerticalCurvedList"/>
    <dgm:cxn modelId="{804F0781-ABDC-0042-8B36-9EE6B9C03C15}" type="presParOf" srcId="{08858B54-E7C4-426E-AB46-C6BD2B0EF6D5}" destId="{0574ECF5-F709-4A76-9299-0BC0D4FBA5BA}" srcOrd="10" destOrd="0" presId="urn:microsoft.com/office/officeart/2008/layout/VerticalCurvedList"/>
    <dgm:cxn modelId="{8028DF17-1FCE-CB4B-B409-69475E279AF7}" type="presParOf" srcId="{0574ECF5-F709-4A76-9299-0BC0D4FBA5BA}" destId="{7848FF12-FD5C-467F-BA07-87909979C29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9299E-C215-434B-BB2F-CF5A187D6B6C}">
      <dsp:nvSpPr>
        <dsp:cNvPr id="0" name=""/>
        <dsp:cNvSpPr/>
      </dsp:nvSpPr>
      <dsp:spPr>
        <a:xfrm>
          <a:off x="-5842949" y="-894230"/>
          <a:ext cx="6956078" cy="6956078"/>
        </a:xfrm>
        <a:prstGeom prst="blockArc">
          <a:avLst>
            <a:gd name="adj1" fmla="val 18900000"/>
            <a:gd name="adj2" fmla="val 2700000"/>
            <a:gd name="adj3" fmla="val 31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2B9C8B-5A1E-3D42-A83E-6B077D0185D5}">
      <dsp:nvSpPr>
        <dsp:cNvPr id="0" name=""/>
        <dsp:cNvSpPr/>
      </dsp:nvSpPr>
      <dsp:spPr>
        <a:xfrm>
          <a:off x="486519" y="322872"/>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Molten Salt Thermal Conductivity</a:t>
          </a:r>
        </a:p>
      </dsp:txBody>
      <dsp:txXfrm>
        <a:off x="486519" y="322872"/>
        <a:ext cx="8422414" cy="646158"/>
      </dsp:txXfrm>
    </dsp:sp>
    <dsp:sp modelId="{F5E3BBB9-A0C9-4514-8937-291C9FF580FC}">
      <dsp:nvSpPr>
        <dsp:cNvPr id="0" name=""/>
        <dsp:cNvSpPr/>
      </dsp:nvSpPr>
      <dsp:spPr>
        <a:xfrm>
          <a:off x="82669" y="242102"/>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3345DF-6860-EA47-8AB4-A1C3AE4D1158}">
      <dsp:nvSpPr>
        <dsp:cNvPr id="0" name=""/>
        <dsp:cNvSpPr/>
      </dsp:nvSpPr>
      <dsp:spPr>
        <a:xfrm>
          <a:off x="949537" y="1291801"/>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Previous Predictive Models</a:t>
          </a:r>
        </a:p>
      </dsp:txBody>
      <dsp:txXfrm>
        <a:off x="949537" y="1291801"/>
        <a:ext cx="7959396" cy="646158"/>
      </dsp:txXfrm>
    </dsp:sp>
    <dsp:sp modelId="{E1720469-E409-4FF7-B880-A6050DE20B7D}">
      <dsp:nvSpPr>
        <dsp:cNvPr id="0" name=""/>
        <dsp:cNvSpPr/>
      </dsp:nvSpPr>
      <dsp:spPr>
        <a:xfrm>
          <a:off x="545688" y="1211031"/>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7885D-533B-4BE8-808B-C7A3A366CEB6}">
      <dsp:nvSpPr>
        <dsp:cNvPr id="0" name=""/>
        <dsp:cNvSpPr/>
      </dsp:nvSpPr>
      <dsp:spPr>
        <a:xfrm>
          <a:off x="1091647" y="2260729"/>
          <a:ext cx="781728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Model of Energy Carriers</a:t>
          </a:r>
        </a:p>
      </dsp:txBody>
      <dsp:txXfrm>
        <a:off x="1091647" y="2260729"/>
        <a:ext cx="7817286" cy="646158"/>
      </dsp:txXfrm>
    </dsp:sp>
    <dsp:sp modelId="{4AE27E48-D316-42D3-B646-84A4E437F518}">
      <dsp:nvSpPr>
        <dsp:cNvPr id="0" name=""/>
        <dsp:cNvSpPr/>
      </dsp:nvSpPr>
      <dsp:spPr>
        <a:xfrm>
          <a:off x="687797" y="2179959"/>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404C55-3C19-44F2-8EA3-A11B35401A8F}">
      <dsp:nvSpPr>
        <dsp:cNvPr id="0" name=""/>
        <dsp:cNvSpPr/>
      </dsp:nvSpPr>
      <dsp:spPr>
        <a:xfrm>
          <a:off x="949537" y="3229657"/>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Results</a:t>
          </a:r>
        </a:p>
      </dsp:txBody>
      <dsp:txXfrm>
        <a:off x="949537" y="3229657"/>
        <a:ext cx="7959396" cy="646158"/>
      </dsp:txXfrm>
    </dsp:sp>
    <dsp:sp modelId="{238B8B1F-9E03-458A-9EC5-8E23CE375D05}">
      <dsp:nvSpPr>
        <dsp:cNvPr id="0" name=""/>
        <dsp:cNvSpPr/>
      </dsp:nvSpPr>
      <dsp:spPr>
        <a:xfrm>
          <a:off x="545688" y="3148888"/>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A20E04-B9DB-437A-A50D-22E4C49D4DB9}">
      <dsp:nvSpPr>
        <dsp:cNvPr id="0" name=""/>
        <dsp:cNvSpPr/>
      </dsp:nvSpPr>
      <dsp:spPr>
        <a:xfrm>
          <a:off x="486519" y="4198586"/>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a:t>Conclusion</a:t>
          </a:r>
        </a:p>
      </dsp:txBody>
      <dsp:txXfrm>
        <a:off x="486519" y="4198586"/>
        <a:ext cx="8422414" cy="646158"/>
      </dsp:txXfrm>
    </dsp:sp>
    <dsp:sp modelId="{7848FF12-FD5C-467F-BA07-87909979C29C}">
      <dsp:nvSpPr>
        <dsp:cNvPr id="0" name=""/>
        <dsp:cNvSpPr/>
      </dsp:nvSpPr>
      <dsp:spPr>
        <a:xfrm>
          <a:off x="82669" y="4117816"/>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0.23427</cdr:x>
      <cdr:y>0.2288</cdr:y>
    </cdr:from>
    <cdr:to>
      <cdr:x>1</cdr:x>
      <cdr:y>1</cdr:y>
    </cdr:to>
    <cdr:sp macro="" textlink="">
      <cdr:nvSpPr>
        <cdr:cNvPr id="2" name="TextBox 1">
          <a:extLst xmlns:a="http://schemas.openxmlformats.org/drawingml/2006/main">
            <a:ext uri="{FF2B5EF4-FFF2-40B4-BE49-F238E27FC236}">
              <a16:creationId xmlns:a16="http://schemas.microsoft.com/office/drawing/2014/main" id="{5C903706-2981-4ADC-A3D6-0ACDAC8F3F39}"/>
            </a:ext>
          </a:extLst>
        </cdr:cNvPr>
        <cdr:cNvSpPr txBox="1"/>
      </cdr:nvSpPr>
      <cdr:spPr>
        <a:xfrm xmlns:a="http://schemas.openxmlformats.org/drawingml/2006/main">
          <a:off x="597077" y="85994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0.8459</cdr:x>
      <cdr:y>0.03775</cdr:y>
    </cdr:from>
    <cdr:to>
      <cdr:x>0.91862</cdr:x>
      <cdr:y>0.16227</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4162223" y="111972"/>
          <a:ext cx="357790"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dirty="0">
              <a:solidFill>
                <a:schemeClr val="bg1"/>
              </a:solidFill>
              <a:latin typeface="Cambria Math" panose="02040503050406030204" pitchFamily="18" charset="0"/>
            </a:rPr>
            <a:t>…</a:t>
          </a:r>
          <a:endParaRPr lang="en-US" dirty="0">
            <a:solidFill>
              <a:schemeClr val="bg1"/>
            </a:solidFill>
          </a:endParaRPr>
        </a:p>
      </cdr:txBody>
    </cdr:sp>
  </cdr:relSizeAnchor>
</c:userShapes>
</file>

<file path=ppt/drawings/drawing20.xml><?xml version="1.0" encoding="utf-8"?>
<c:userShapes xmlns:c="http://schemas.openxmlformats.org/drawingml/2006/chart">
  <cdr:relSizeAnchor xmlns:cdr="http://schemas.openxmlformats.org/drawingml/2006/chartDrawing">
    <cdr:from>
      <cdr:x>0.68762</cdr:x>
      <cdr:y>0.18315</cdr:y>
    </cdr:from>
    <cdr:to>
      <cdr:x>0.76678</cdr:x>
      <cdr:y>0.27412</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3567221" y="743554"/>
          <a:ext cx="410689"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a:solidFill>
                <a:schemeClr val="accent5">
                  <a:lumMod val="50000"/>
                </a:schemeClr>
              </a:solidFill>
              <a:latin typeface="Cambria Math" panose="02040503050406030204" pitchFamily="18" charset="0"/>
            </a:rPr>
            <a:t>…</a:t>
          </a:r>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0.006</cdr:x>
      <cdr:y>0.41931</cdr:y>
    </cdr:from>
    <cdr:to>
      <cdr:x>0.9517</cdr:x>
      <cdr:y>0.57308</cdr:y>
    </cdr:to>
    <cdr:sp macro="" textlink="">
      <cdr:nvSpPr>
        <cdr:cNvPr id="2" name="Isosceles Triangle 1">
          <a:extLst xmlns:a="http://schemas.openxmlformats.org/drawingml/2006/main">
            <a:ext uri="{FF2B5EF4-FFF2-40B4-BE49-F238E27FC236}">
              <a16:creationId xmlns:a16="http://schemas.microsoft.com/office/drawing/2014/main" id="{0DF3AA52-541D-41AE-835F-2E18467FE089}"/>
            </a:ext>
          </a:extLst>
        </cdr:cNvPr>
        <cdr:cNvSpPr/>
      </cdr:nvSpPr>
      <cdr:spPr>
        <a:xfrm xmlns:a="http://schemas.openxmlformats.org/drawingml/2006/main" rot="13500000">
          <a:off x="2509073" y="-39149"/>
          <a:ext cx="892169" cy="5836213"/>
        </a:xfrm>
        <a:prstGeom xmlns:a="http://schemas.openxmlformats.org/drawingml/2006/main" prst="triangle">
          <a:avLst/>
        </a:prstGeom>
        <a:solidFill xmlns:a="http://schemas.openxmlformats.org/drawingml/2006/main">
          <a:schemeClr val="accent4">
            <a:lumMod val="40000"/>
            <a:lumOff val="60000"/>
            <a:alpha val="3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30.xml><?xml version="1.0" encoding="utf-8"?>
<c:userShapes xmlns:c="http://schemas.openxmlformats.org/drawingml/2006/chart">
  <cdr:relSizeAnchor xmlns:cdr="http://schemas.openxmlformats.org/drawingml/2006/chartDrawing">
    <cdr:from>
      <cdr:x>0.8459</cdr:x>
      <cdr:y>0.03775</cdr:y>
    </cdr:from>
    <cdr:to>
      <cdr:x>0.91862</cdr:x>
      <cdr:y>0.16227</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4162223" y="111972"/>
          <a:ext cx="357790"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dirty="0">
              <a:solidFill>
                <a:schemeClr val="bg1"/>
              </a:solidFill>
              <a:latin typeface="Cambria Math" panose="02040503050406030204" pitchFamily="18" charset="0"/>
            </a:rPr>
            <a:t>…</a:t>
          </a:r>
          <a:endParaRPr lang="en-US" dirty="0">
            <a:solidFill>
              <a:schemeClr val="bg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0.68762</cdr:x>
      <cdr:y>0.18315</cdr:y>
    </cdr:from>
    <cdr:to>
      <cdr:x>0.76678</cdr:x>
      <cdr:y>0.27412</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3567221" y="743554"/>
          <a:ext cx="410689"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a:solidFill>
                <a:schemeClr val="accent5">
                  <a:lumMod val="50000"/>
                </a:schemeClr>
              </a:solidFill>
              <a:latin typeface="Cambria Math" panose="02040503050406030204" pitchFamily="18" charset="0"/>
            </a:rPr>
            <a:t>…</a:t>
          </a: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0.68762</cdr:x>
      <cdr:y>0.18315</cdr:y>
    </cdr:from>
    <cdr:to>
      <cdr:x>0.76678</cdr:x>
      <cdr:y>0.27412</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3567221" y="743554"/>
          <a:ext cx="410689"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a:solidFill>
                <a:schemeClr val="accent5">
                  <a:lumMod val="50000"/>
                </a:schemeClr>
              </a:solidFill>
              <a:latin typeface="Cambria Math" panose="02040503050406030204" pitchFamily="18" charset="0"/>
            </a:rPr>
            <a:t>…</a:t>
          </a:r>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081918F-1E6D-4718-A3C8-21A9BD73E3BF}"/>
              </a:ext>
            </a:extLst>
          </p:cNvPr>
          <p:cNvSpPr>
            <a:spLocks noGrp="1" noChangeArrowheads="1"/>
          </p:cNvSpPr>
          <p:nvPr>
            <p:ph type="hdr" sz="quarter"/>
          </p:nvPr>
        </p:nvSpPr>
        <p:spPr bwMode="auto">
          <a:xfrm>
            <a:off x="0" y="0"/>
            <a:ext cx="2973388" cy="455613"/>
          </a:xfrm>
          <a:prstGeom prst="rect">
            <a:avLst/>
          </a:prstGeom>
          <a:noFill/>
          <a:ln w="9525">
            <a:noFill/>
            <a:miter lim="800000"/>
            <a:headEnd/>
            <a:tailEnd/>
          </a:ln>
          <a:effectLst/>
        </p:spPr>
        <p:txBody>
          <a:bodyPr vert="horz" wrap="square" lIns="91419" tIns="45710" rIns="91419" bIns="45710" numCol="1" anchor="t" anchorCtr="0" compatLnSpc="1">
            <a:prstTxWarp prst="textNoShape">
              <a:avLst/>
            </a:prstTxWarp>
          </a:bodyPr>
          <a:lstStyle>
            <a:lvl1pPr defTabSz="912983">
              <a:spcBef>
                <a:spcPct val="0"/>
              </a:spcBef>
              <a:buFontTx/>
              <a:buNone/>
              <a:defRPr sz="1200" b="0" baseline="0">
                <a:latin typeface="Times New Roman" pitchFamily="18" charset="0"/>
              </a:defRPr>
            </a:lvl1pPr>
          </a:lstStyle>
          <a:p>
            <a:pPr>
              <a:defRPr/>
            </a:pPr>
            <a:endParaRPr lang="en-US"/>
          </a:p>
        </p:txBody>
      </p:sp>
      <p:sp>
        <p:nvSpPr>
          <p:cNvPr id="25603" name="Rectangle 3">
            <a:extLst>
              <a:ext uri="{FF2B5EF4-FFF2-40B4-BE49-F238E27FC236}">
                <a16:creationId xmlns:a16="http://schemas.microsoft.com/office/drawing/2014/main" id="{D0686353-5A60-42B5-B5E4-ED5898733EDF}"/>
              </a:ext>
            </a:extLst>
          </p:cNvPr>
          <p:cNvSpPr>
            <a:spLocks noGrp="1" noChangeArrowheads="1"/>
          </p:cNvSpPr>
          <p:nvPr>
            <p:ph type="dt" sz="quarter" idx="1"/>
          </p:nvPr>
        </p:nvSpPr>
        <p:spPr bwMode="auto">
          <a:xfrm>
            <a:off x="3884613" y="0"/>
            <a:ext cx="2973387" cy="455613"/>
          </a:xfrm>
          <a:prstGeom prst="rect">
            <a:avLst/>
          </a:prstGeom>
          <a:noFill/>
          <a:ln w="9525">
            <a:noFill/>
            <a:miter lim="800000"/>
            <a:headEnd/>
            <a:tailEnd/>
          </a:ln>
          <a:effectLst/>
        </p:spPr>
        <p:txBody>
          <a:bodyPr vert="horz" wrap="square" lIns="91419" tIns="45710" rIns="91419" bIns="45710" numCol="1" anchor="t" anchorCtr="0" compatLnSpc="1">
            <a:prstTxWarp prst="textNoShape">
              <a:avLst/>
            </a:prstTxWarp>
          </a:bodyPr>
          <a:lstStyle>
            <a:lvl1pPr algn="r" defTabSz="912983">
              <a:spcBef>
                <a:spcPct val="0"/>
              </a:spcBef>
              <a:buFontTx/>
              <a:buNone/>
              <a:defRPr sz="1200" b="0" baseline="0">
                <a:latin typeface="Times New Roman" pitchFamily="18" charset="0"/>
              </a:defRPr>
            </a:lvl1pPr>
          </a:lstStyle>
          <a:p>
            <a:pPr>
              <a:defRPr/>
            </a:pPr>
            <a:endParaRPr lang="en-US"/>
          </a:p>
        </p:txBody>
      </p:sp>
      <p:sp>
        <p:nvSpPr>
          <p:cNvPr id="25604" name="Rectangle 4">
            <a:extLst>
              <a:ext uri="{FF2B5EF4-FFF2-40B4-BE49-F238E27FC236}">
                <a16:creationId xmlns:a16="http://schemas.microsoft.com/office/drawing/2014/main" id="{4A773994-1C54-47AE-B9EE-90E98825DA0B}"/>
              </a:ext>
            </a:extLst>
          </p:cNvPr>
          <p:cNvSpPr>
            <a:spLocks noGrp="1" noChangeArrowheads="1"/>
          </p:cNvSpPr>
          <p:nvPr>
            <p:ph type="ftr" sz="quarter" idx="2"/>
          </p:nvPr>
        </p:nvSpPr>
        <p:spPr bwMode="auto">
          <a:xfrm>
            <a:off x="0" y="8688388"/>
            <a:ext cx="2973388" cy="455612"/>
          </a:xfrm>
          <a:prstGeom prst="rect">
            <a:avLst/>
          </a:prstGeom>
          <a:noFill/>
          <a:ln w="9525">
            <a:noFill/>
            <a:miter lim="800000"/>
            <a:headEnd/>
            <a:tailEnd/>
          </a:ln>
          <a:effectLst/>
        </p:spPr>
        <p:txBody>
          <a:bodyPr vert="horz" wrap="square" lIns="91419" tIns="45710" rIns="91419" bIns="45710" numCol="1" anchor="b" anchorCtr="0" compatLnSpc="1">
            <a:prstTxWarp prst="textNoShape">
              <a:avLst/>
            </a:prstTxWarp>
          </a:bodyPr>
          <a:lstStyle>
            <a:lvl1pPr defTabSz="912983">
              <a:spcBef>
                <a:spcPct val="0"/>
              </a:spcBef>
              <a:buFontTx/>
              <a:buNone/>
              <a:defRPr sz="1200" b="0" baseline="0">
                <a:latin typeface="Times New Roman" pitchFamily="18" charset="0"/>
              </a:defRPr>
            </a:lvl1pPr>
          </a:lstStyle>
          <a:p>
            <a:pPr>
              <a:defRPr/>
            </a:pPr>
            <a:endParaRPr lang="en-US"/>
          </a:p>
        </p:txBody>
      </p:sp>
      <p:sp>
        <p:nvSpPr>
          <p:cNvPr id="25605" name="Rectangle 5">
            <a:extLst>
              <a:ext uri="{FF2B5EF4-FFF2-40B4-BE49-F238E27FC236}">
                <a16:creationId xmlns:a16="http://schemas.microsoft.com/office/drawing/2014/main" id="{3902D1EA-792F-488B-889F-6FE145BA68B9}"/>
              </a:ext>
            </a:extLst>
          </p:cNvPr>
          <p:cNvSpPr>
            <a:spLocks noGrp="1" noChangeArrowheads="1"/>
          </p:cNvSpPr>
          <p:nvPr>
            <p:ph type="sldNum" sz="quarter" idx="3"/>
          </p:nvPr>
        </p:nvSpPr>
        <p:spPr bwMode="auto">
          <a:xfrm>
            <a:off x="3884613" y="8688388"/>
            <a:ext cx="2973387" cy="455612"/>
          </a:xfrm>
          <a:prstGeom prst="rect">
            <a:avLst/>
          </a:prstGeom>
          <a:noFill/>
          <a:ln w="9525">
            <a:noFill/>
            <a:miter lim="800000"/>
            <a:headEnd/>
            <a:tailEnd/>
          </a:ln>
          <a:effectLst/>
        </p:spPr>
        <p:txBody>
          <a:bodyPr vert="horz" wrap="square" lIns="91419" tIns="45710" rIns="91419" bIns="45710" numCol="1" anchor="b" anchorCtr="0" compatLnSpc="1">
            <a:prstTxWarp prst="textNoShape">
              <a:avLst/>
            </a:prstTxWarp>
          </a:bodyPr>
          <a:lstStyle>
            <a:lvl1pPr algn="r" defTabSz="912813">
              <a:defRPr sz="1200" b="0" baseline="0">
                <a:latin typeface="Times New Roman" panose="02020603050405020304" pitchFamily="18" charset="0"/>
              </a:defRPr>
            </a:lvl1pPr>
          </a:lstStyle>
          <a:p>
            <a:fld id="{014D6CB7-9A8A-41A8-8A4A-14894A38291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40.93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52"/>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53"/>
    </inkml:context>
    <inkml:brush xml:id="br0">
      <inkml:brushProperty name="width" value="0.05" units="cm"/>
      <inkml:brushProperty name="height" value="0.05" units="cm"/>
      <inkml:brushProperty name="color" value="#FFC114"/>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158 9528,'0'-68,"-3"-444,-25-20,16-118,15 390,-3-3179,59 3677,-41-185,151 385,-2-214,3-48,76 2,372 290,-544-413,159 93,-135-106,-47-17,1-3,1-2,0-3,2-2,0-2,45 5,258-17,-352-1,0 0,0 1,0-1,0 1,0 1,0-1,0 1,0 0,-1 1,1-1,-1 1,1 0,-1 0,0 1,0-1,-1 1,1 0,-1 1,0-1,0 1,0-1,-1 1,1 0,-1 1,0-1,-1 0,0 1,2 5,108 275,-90-214,5-1,2-1,3-2,13 17,-23-48,2-2,1 0,2-1,1-2,2-1,1-1,1-2,19 13,58 27,4-5,2-4,63 20,-126-56,9 2,2-3,1-2,1-3,0-3,1-3,13-1,278 27,535-39,-852 6,0 1,0 1,-1 3,0 1,-1 2,0 1,-1 2,24 14,-23-13,3 2</inkml:trace>
  <inkml:trace contextRef="#ctx0" brushRef="#br1" timeOffset="1">158 9451,'-69'-787,"33"378,-17-364,54-1886,-1-2139,0 4774</inkml:trace>
  <inkml:trace contextRef="#ctx0" brushRef="#br1" timeOffset="2">1178 60,'70'220,"-11"-77,6-2,6-4,6-2,14 6,371 459,-313-391,-45-59,6-4,126 126,-200-226,-1 1,-3 1,-2 2,-3 0,-1 2,-3 1,-3 1,-1 1,-4 1,4 28,25 65,152 439,-105-287,-45-165,-31-83,3-1,2 0,2-2,2 0,31 46,235 284,-148-201,-7 6,14 43,-77-64,-47-128,-1 0,-2 1,-1 2,-2 0,-2 1,-2 0,-2 2,0 5,5 9,-4-14,2-1,1 0,2-2,2 0,2-1,1-1,2-1,2-2,1 0,1-2,2-1,1-2,29 20,208 115,317 37,-519-172,-15-7,0 2,-2 3,0 1,34 28,9 2,-73-46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2:37.480"/>
    </inkml:context>
    <inkml:brush xml:id="br0">
      <inkml:brushProperty name="width" value="0.05" units="cm"/>
      <inkml:brushProperty name="height" value="0.05" units="cm"/>
      <inkml:brushProperty name="color" value="#548235"/>
      <inkml:brushProperty name="ignorePressure" value="1"/>
    </inkml:brush>
  </inkml:definitions>
  <inkml:trace contextRef="#ctx0" brushRef="#br0">1 1986,'49'-27,"-41"20,44-36,-2-2,-1-4,-2-1,-3-3,-1-3,-2-1,-3-2,-2-2,-2-2,1-11,-7 1,-4-1,-2-1,-3-2,-4 0,1-22,-2-6,-5-1,-3 0,-7-93,0 174,1 1,1-1,1 1,0-1,2 1,0 0,2 0,0 1,8-20,-11 36,1 0,0 1,0-1,0 1,1 0,0 0,0 0,0 1,1 0,-1 0,1 0,0 1,0 0,1 1,6-3,-12 5,0 1,1 0,-1-1,0 1,1 0,-1 0,1 0,-1 1,1-1,-1 0,0 0,1 1,-1-1,0 1,1 0,-1-1,0 1,0 0,0 0,1 0,-1 0,0 0,0 0,0 0,0 0,0 1,-1-1,1 0,0 1,0-1,-1 1,1-1,-1 1,1-1,0 2,13 63,-12-56,3 22,4 34,3-1,3 0,5 10,60 212,12 129,-83-387,0-1,2 0,1 0,1-2,5 8,3 7,69 114,-86-150,-1-1,1 1,1-1,-1 1,0-1,1-1,0 1,0-1,0 0,0 0,0-1,0 0,0 0,1 0,-1-1,1 1,0-2,-1 1,1-1,-1 0,1 0,0-1,-1 0,1 0,-1 0,1-1,3-2,7-2,-1-1,-1-1,1-1,-1 0,-1-1,1-1,-2 0,1-1,1-3,-2 1,-1 0,0-1,-1-1,0 0,-1-1,4-9,104-199,-98 161,24-51,-38 107,1 0,0 0,0 0,1 1,0 0,0 1,0 0,1 0,5-3,-7 8,-1 1,0 0,1 0,-1 1,0-1,0 1,1 0,-1 1,0 0,0 0,0 0,0 0,0 1,-1 0,1 0,-1 1,1-1,-1 1,1 2,0-2,8 5,-1 1,0 0,0 1,-1 0,-1 1,0 1,0 0,-1 1,0 0,-1 0,0 1,-1 0,-1 1,0-1,-1 2,7 26,39 116,-49-156,0 0,0 1,0-1,0 0,0 0,1-1,-1 1,1 0,0-1,0 0,0 0,0 0,0 0,0 0,0-1,0 0,1 1,-1-1,0-1,1 1,-1-1,0 1,1-1,-1 0,1 0,-1-1,1 1,-1-1,0 0,1 0,11-2,0-1,-1-1,1 0,-1-1,0-1,0 0,-1-2,0 1,0-2,-1 0,7-8,87-109,31-30,-136 155,0 1,0-1,0 1,1-1,-1 1,0 0,0 0,1 0,-1 0,0 0,1 0,-1 0,1 0,0 1,-1-1,1 0,-1 1,1 0,0-1,-1 1,1 0,0 0,-1 0,1 0,-1 1,1-1,0 0,-1 1,1-1,-1 1,1 0,-1-1,2 2,8 7,0 0,-1 1,0 1,0 0,-1 0,0 2,-1-1,4 7,41 54,-50-70,-1-1,1 0,0 0,-1 0,1 0,0 0,0-1,0 1,0-1,1 0,-1 0,0-1,0 1,0-1,1 0,-1 1,0-2,1 1,-1 0,0-1,0 0,0 0,3 0,69-40,-67 36,85-72,-90 76,0 0,1 0,-1 0,0 1,1 0,-1 0,1 0,-1 0,0 1,1-1,-1 1,0 0,0 0,1 0,-1 1,0 0,0-1,0 1,0 0,-1 0,1 1,0-1,-1 1,1 0,-1-1,1 2,2 1,4 3,-6-4,1-1,-1 1,1-1,0 0,0 0,0 0,0 0,0-1,0 0,1 0,-1 0,1 0,-1-1,1 0,0 0,-1-1,1 1,0-1,-1-1,1 1,0-1,0 0,130-70,-73 62,-45 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6:18:14.997"/>
    </inkml:context>
    <inkml:brush xml:id="br0">
      <inkml:brushProperty name="width" value="0.05" units="cm"/>
      <inkml:brushProperty name="height" value="0.05" units="cm"/>
      <inkml:brushProperty name="color" value="#BF9000"/>
      <inkml:brushProperty name="ignorePressure" value="1"/>
    </inkml:brush>
  </inkml:definitions>
  <inkml:trace contextRef="#ctx0" brushRef="#br0">1 1149,'41'1,"-29"0,1 0,0-1,-1 0,1 0,0-1,-1 0,1-1,-1 0,1-1,-1 0,0 0,-1-1,1 0,7-4,192-119,-183 104,-2 0,-1-1,-1-1,-2 0,-1-2,-2 1,-2-2,5-12,-13 26,-4 4,-1-1,0 0,0 0,-2 0,0 0,0 0,-2 0,1-4,12-67,10-29,-20 98,1 0,0 1,2 0,0 0,0 0,2 0,0 1,8-9,13-20,-24 30,1-1,1 1,1 1,0-1,0 1,1 0,1 0,0 1,0 0,1 0,0 1,1 0,7-3,162-79,-141 76,0 0,1 3,1 0,0 2,1 1,0 2,0 1,0 2,0 1,1 2,38 4,31-4,1521-1,-1617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6T06:18:14.998"/>
    </inkml:context>
    <inkml:brush xml:id="br0">
      <inkml:brushProperty name="width" value="0.05" units="cm"/>
      <inkml:brushProperty name="height" value="0.05" units="cm"/>
      <inkml:brushProperty name="color" value="#4472C4"/>
      <inkml:brushProperty name="ignorePressure" value="1"/>
    </inkml:brush>
  </inkml:definitions>
  <inkml:trace contextRef="#ctx0" brushRef="#br0">1572 1867,'5'-1,"0"-1,0-1,0 1,0-2,0 1,0-1,-1 0,1-1,-1 0,1 0,-1-1,3-4,0 0,1-1,-1 0,0-1,0 0,-1-1,0 0,0-1,-1 0,1-4,2-17,-1 1,0-2,-2 0,0 0,1-25,1-3,1-12,24-234,-9 18,-19 209,-3-1,-1-28,-1 17,5-117,-4 206</inkml:trace>
  <inkml:trace contextRef="#ctx0" brushRef="#br0" timeOffset="1">2066 1867,'-5'-1,"0"-1,0-1,0 1,0-2,0 1,0-1,0 0,1-1,-1 0,1 0,0-1,-3-4,0 0,-1-1,1 0,0-1,0 0,1-1,0 0,0-1,1 0,-1-4,-2-17,0 1,2-2,0 0,2 0,-2-25,-1-3,-2-12,-22-234,8 18,19 209,2-1,3-28,0 17,-5-117,4 206</inkml:trace>
  <inkml:trace contextRef="#ctx0" brushRef="#br0" timeOffset="2">653 1866,'1'0,"4"1,-1-1,1 0,-1 0,1-1,0 0,-1 0,1-1,-1 0,1 0,-1-1,0 0,0 0,2-2,1-6,0 0,0 0,-1-1,0-1,0 1,-1-2,0 1,2-10,22-92,-21 78,-3 9,-1-1,0 0,-1 0,-1 0,-1-12,2-16,14-227,-3 51,-5 118,-2-1,-3-55,-5 146,1 17,-1-1,1 1,1-1,-1 1,1 0,-1-1,1 1,1-4,9-16,-9 22</inkml:trace>
  <inkml:trace contextRef="#ctx0" brushRef="#br0" timeOffset="3">1148 1864,'-1'0,"-4"1,1-1,-1 0,1 0,-1-1,0 0,1 0,-1-1,1 0,-1 0,1-1,0 0,0 0,-2-2,-1-6,0 1,0-2,1 0,0 0,0-1,1 0,0-1,-2-9,-22-92,21 78,3 9,1-1,0 1,1-2,1 1,1-11,-2-18,-14-226,3 52,5 116,2 0,3-55,5 146,-1 17,1-1,-1 1,-1 0,1-1,0 1,-1 0,0-1,-1-2,-9-18,9 24</inkml:trace>
  <inkml:trace contextRef="#ctx0" brushRef="#br0" timeOffset="4">0 1980,'0'0</inkml:trace>
  <inkml:trace contextRef="#ctx0" brushRef="#br0" timeOffset="5">72 1871,'24'-20,"41"-51,-56 57,-2 0,1-1,-1-1,-1 0,0 0,0-1,-1 0,-1 0,0-1,0 0,-1 0,0-2,11-49,-4 13,-2 0,-1 0,-1-1,-1-47,1-1,5-191,-11-88,3 334,1 0,2 0,4-20,-2 13,7-39,-14 88</inkml:trace>
  <inkml:trace contextRef="#ctx0" brushRef="#br0" timeOffset="6">697 1980,'0'0</inkml:trace>
  <inkml:trace contextRef="#ctx0" brushRef="#br0" timeOffset="7">625 1871,'-24'-20,"-41"-51,57 57,0 0,0-1,1-1,1 0,0 0,0-1,1 0,1 0,0-1,0 0,1 0,0-2,-10-49,2 13,3 0,1 0,1-1,1-47,-1-1,-5-191,11-88,-3 334,-1 0,-2 0,-4-20,2 13,-7-39,14 88</inkml:trace>
  <inkml:trace contextRef="#ctx0" brushRef="#br0" timeOffset="8">2105 1858,'1'0,"2"1,0-1,1 0,-1 0,0-1,1 0,-1 0,0 0,0-1,1 0,-1 0,0 0,0-1,1-1,1-5,0 1,0-2,-1 1,1-1,-1-1,0 0,-1 0,2-7,16-76,-15 64,-3 7,1 0,-2 0,0-1,-1 0,0-9,2-14,9-183,-2 41,-3 95,-3 0,-1-45,-3 119,-1 13,1 0,0 0,0 1,1-1,-1 0,1 0,-1 1,2-4,5-13,-6 18</inkml:trace>
  <inkml:trace contextRef="#ctx0" brushRef="#br0" timeOffset="9">2461 1857,'0'0,"-4"0,1 1,0-1,-1-1,1 1,0-1,-1 0,1-1,0 1,0-1,0 0,0-1,0 1,-1-2,-2-5,1 0,1 0,-1-1,1 0,0 0,0-1,0 0,-1-8,-16-74,15 63,3 7,0 0,0-1,1 1,1-1,0-9,-1-14,-10-183,2 41,3 95,2-1,2-43,4 118,-1 13,0 0,0 0,0 0,0 0,-1 1,1-1,-1 0,0-2,-7-14,7 18</inkml:trace>
  <inkml:trace contextRef="#ctx0" brushRef="#br0" timeOffset="10">3211 1926,'0'0</inkml:trace>
  <inkml:trace contextRef="#ctx0" brushRef="#br0" timeOffset="11">3248 1855,'12'-13,"21"-34,-28 38,-1 0,-1-1,1 0,-1-1,0 0,0 1,0-2,-1 1,0-1,0 1,0-1,-1-1,6-32,-2 8,0 1,-2-1,0-1,0-30,0-1,2-124,-5-58,2 218,0 0,1 0,2-13,-1 9,4-26,-8 58</inkml:trace>
  <inkml:trace contextRef="#ctx0" brushRef="#br0" timeOffset="12">3567 1926,'0'0</inkml:trace>
  <inkml:trace contextRef="#ctx0" brushRef="#br0" timeOffset="13">3530 1855,'-12'-13,"-21"-34,28 38,1 0,1-1,-1 0,1-1,0 0,0 1,0-2,1 1,0-1,0 1,1-1,-1-1,-5-32,2 8,1 1,0-1,1-1,0-30,1-1,-4-124,6-58,-2 218,0 0,-1 0,-2-13,1 9,-4-26,8 58</inkml:trace>
  <inkml:trace contextRef="#ctx0" brushRef="#br0" timeOffset="14">2815 1858,'0'0,"3"0,1 1,-1-1,0-1,1 1,-1-1,0-1,1 1,-1-1,0-1,0 1,0-1,0 0,1-2,1-5,0-1,0 0,0 0,-1-1,0-1,0 0,0 0,1-9,16-90,-16 77,-1 7,-1 1,-1-2,0 1,0 0,-1-12,1-15,10-220,-2 49,-3 114,-2-1,-3-52,-2 141,0 15,0 1,0 0,0 0,0 0,0 0,1 0,0 0,0-4,7-15,-7 21</inkml:trace>
  <inkml:trace contextRef="#ctx0" brushRef="#br0" timeOffset="15">3171 1856,'-1'0,"-2"1,-1-1,1 0,0 0,-1-1,1 0,0 0,0-1,-1 0,1 0,0-1,0 0,0 0,-1-2,-1-5,0 0,0-2,1 1,-1-1,1-1,0 1,1-2,-3-8,-14-89,14 75,2 9,1-1,1 0,0 0,0-1,1-10,-1-17,-10-219,2 49,3 114,3 0,1-54,3 142,0 16,1 0,-1-1,0 1,-1 0,1 0,-1 0,0 0,0-3,-7-17,7 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40.936"/>
    </inkml:context>
    <inkml:brush xml:id="br0">
      <inkml:brushProperty name="width" value="0.05" units="cm"/>
      <inkml:brushProperty name="height" value="0.05" units="cm"/>
      <inkml:brushProperty name="color" value="#BF9000"/>
      <inkml:brushProperty name="ignorePressure" value="1"/>
    </inkml:brush>
  </inkml:definitions>
  <inkml:trace contextRef="#ctx0" brushRef="#br0">1 5466,'112'-74,"-94"54,100-98,-4-6,-2-11,-5-2,-7-9,-2-8,-5-3,-6-6,-5-4,-5-7,3-29,-17 2,-8-3,-5-2,-7-6,-8 0,1-61,-4-16,-12-3,-6 1,-16-257,0 479,2 3,2-3,2 3,1-2,4 1,0 1,5 0,-1 3,19-55,-25 98,2 1,0 3,0-4,1 4,1-1,0 1,1-1,-1 4,3-1,-3 0,3 0,-1 3,1 0,2 3,14-8,-28 13,0 3,3 0,-3-3,0 3,3 0,-3 0,3 0,-3 3,3-3,-3 0,0 0,3 3,-3-3,0 2,3 1,-3-3,0 3,1 0,-1-1,2 1,-1 0,-1 0,0-1,1 1,-1 0,0 2,-2-2,2 0,1 2,-1-2,-2 3,2-4,-2 4,2-3,1 5,29 173,-28-153,8 60,8 94,7-3,8 0,10 27,137 584,28 355,-190-1065,1-3,4 0,2 0,3-6,11 23,6 19,158 313,-195-412,-4-3,3 3,3-3,-3 3,0-3,2-3,1 3,-1-3,1 0,-1 1,0-4,1 1,-1-1,3 1,-3-4,3 4,0-6,-3 3,3-3,-3 0,3 0,-1-3,-1 0,1 0,-1 1,1-4,8-5,15-5,-2-4,-2-2,2-2,-2-1,-2-3,2-2,-5 0,3-3,2-9,-5 4,-2-1,0-2,-2-3,0 0,-3-3,10-24,236-549,-223 444,55-140,-86 294,1 0,1 0,0 0,2 2,0 1,-1 3,1-1,3 1,10-9,-15 22,-3 3,1 0,1 0,-1 3,-1-3,0 3,3-1,-3 4,1-1,-1 1,1-1,-1 1,0 2,-1 0,1 1,-2 2,2-3,-1 3,1 5,0-5,19 14,-3 3,1-1,-1 4,-2-1,-2 3,-1 3,1-1,-2 4,-1-1,-2 1,1 2,-3 1,-3 2,1-3,-3 6,17 71,88 320,-112-430,1 0,-1 3,1-3,-1 1,1-1,2-3,-3 4,3-1,0-3,0 1,0-1,0 1,-1-1,1 1,0-3,0 0,2 2,-2-2,0-3,2 3,-2-3,-1 2,4-2,-4 0,3 0,-2-2,2 2,-2-3,0 0,2 0,25-5,1-3,-4-3,4 0,-4-2,1-3,0-1,-2-4,-1 2,1-6,-3 1,17-23,197-299,71-84,-310 428,0 2,1-2,-1 2,3-3,-3 4,0-1,0 0,3 0,-3 1,0-1,3 0,-3 0,3 1,-1 2,-1-3,1 0,-1 3,1 0,1-3,-3 3,2 0,1 0,-3 0,3 0,-3 3,3-3,-1 0,-2 3,3-3,-3 3,3-1,-3-2,5 6,18 19,0-1,-2 4,0 2,-1 0,-1 1,-1 5,-1-3,8 19,94 149,-115-193,-1-2,2-1,0 1,-3-1,3 1,0-1,0-2,0 2,-1-2,3 0,-2 0,0-3,0 2,0-2,2 0,-2 3,0-6,2 3,-3 0,1-2,0-1,0 0,7 0,156-110,-151 100,192-199,-204 209,0 0,2 1,-2-1,0 3,2 0,-2 0,2 0,-2 0,0 3,2-3,-3 2,1 1,0 0,2 0,-2 2,0 1,0-4,0 4,-1-1,-1 1,2 2,0-2,-3 2,3 0,-2-2,1 5,6 2,8 9,-13-11,2-2,-2 2,2-3,0 0,0 0,0 1,1-1,-1-3,0 1,2-1,-2 1,3-1,-3-2,2 0,1 0,-3-3,2 2,0-2,-1-2,1 2,0-3,1 0,295-192,-166 170,-102 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40.9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2685,'26'-1,"0"-1,0-1,-1-2,1-1,-1-1,0-1,-1-2,0-1,0-1,-1-2,0 0,-1-2,-1-1,0 0,-1-2,0-1,-1-1,-2-1,0-1,0 0,-2-1,-1-2,0 1,0-7,521-825,-504 799,-3-1,-1-1,-3-2,-3-1,-1-1,-3-1,-3-1,-2 0,-2-1,0-44,-4 73,1 0,1 1,2 1,1 0,2 0,0 1,3 1,0 1,2 1,0 0,2 2,2 0,0 2,1 1,1 1,1 1,1 2,1 1,1 1,1 2,15-7,-22 16,0 2,0 1,0 1,1 1,0 1,0 2,0 0,0 2,0 1,0 1,0 2,0 0,-1 2,1 1,-1 1,0 1,-1 1,0 1,0 1,-1 2,-1 0,0 1,0 1,-2 2,1 0,-2 0,9 15,318 544,-330-565,0-1,0 0,0 0,1-2,1 0,0-1,-1-1,2 0,-1-1,1-1,0-1,0-1,0 0,0-1,0-1,0-1,1-1,-1 0,0-2,0 0,0-1,-1-1,1 0,-1-2,0 0,0-1,-1 0,1-2,-2 0,1 0,-1-2,-1 0,0-1,0 0,-1-1,-1 0,0-1,2-5,34-18,0 2,3 2,0 3,1 2,2 3,0 3,1 2,1 3,1 3,0 3,1 2,-1 3,1 3,1 3,-1 3,43 8,-81-2,0 0,-1 2,0 0,0 2,-1 0,0 0,0 2,-2 1,1 0,-2 1,0 0,0 1,-1 1,-1 1,-1 0,0 0,-1 1,4 13,33 51,-6-5,-38-70,-1-1,1 1,0-1,1 0,-1 0,1 0,1 0,-1-1,1 0,0 1,1-2,0 1,0 0,0-1,0 0,1-1,0 1,0-1,0-1,0 1,1-1,0 0,-1-1,1 0,0 0,1-1,-1 0,0 0,0-1,1 0,-1-1,1 0,-1 0,0-1,1 0,-1 0,0-1,1 0,4-3,22-21,0-2,-2-2,-1-2,-1-1,-2-1,-1-2,-1-1,-1-2,10-24,131-176,-131 199,-16 10,1 2,1 0,1 2,1 1,1 1,1 1,1 2,0 0,2 3,-1 0,2 2,0 2,1 1,0 2,0 1,1 1,0 3,30-3,632 171,-583-147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40.93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1,'2579'0,"-2567"0,-1 1,1 0,-1 1,0 0,0 1,0 0,0 1,0 0,-1 1,0 0,0 0,0 1,-1 0,1 1,-2 0,1 0,-1 1,0 0,0 0,-1 1,-1 0,1 0,-2 1,1 0,-1 0,-1 0,0 0,0 1,-1 0,0-1,-1 1,0 0,-1 0,-1 0,1 1,-2-1,0 4,1 444,-8-389,2 0,4 0,3 1,4-1,2 0,4-1,2 0,4 0,21 53,170 386,125-118,-174-157,-129-179,4-2,1-1,3-2,1-2,3-1,2-2,47 36,414 277,-8-183,-341-117,3-7,2-7,2-6,2-8,0-6,2-8,77-5,-102-11,-53-4,0 5,0 3,-1 4,1 4,-2 3,53 17,668 232,-714-236,1-5,1-3,1-5,1-3,0-5,0-4,86-10,-121 7,30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4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1,'2579'0,"-2567"1,-1 0,1 1,-1 1,0 0,0 2,0 0,0 1,0 0,-1 2,0 0,0 0,0 3,-1-1,1 0,-2 2,1 0,-1 0,0 1,0 1,-1 0,-1 0,1 2,-2-1,1 1,-1 0,-1 1,0-1,0 1,-1 1,0 0,-1-1,0 1,-1 0,-1 0,1 0,-2 0,0 8,1 718,-8-631,2 1,4 0,3 0,4 0,2-1,4 0,2-1,4-2,21 90,170 623,125-190,-174-255,-129-291,4-2,1-3,3-2,1-3,3-3,2-3,47 58,414 451,-8-299,-341-188,3-12,2-11,2-10,2-13,0-10,2-11,77-10,-102-19,-53-4,0 6,0 6,-1 7,1 5,-2 6,53 28,668 375,-714-383,1-6,1-7,1-6,1-8,0-6,0-7,86-15,-121 11,30-2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3T21:54:54.1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03D5A75-8A7E-4FCD-84F2-443AFAC427FC}"/>
              </a:ext>
            </a:extLst>
          </p:cNvPr>
          <p:cNvSpPr>
            <a:spLocks noGrp="1" noChangeArrowheads="1"/>
          </p:cNvSpPr>
          <p:nvPr>
            <p:ph type="hdr" sz="quarter"/>
          </p:nvPr>
        </p:nvSpPr>
        <p:spPr bwMode="auto">
          <a:xfrm>
            <a:off x="0" y="0"/>
            <a:ext cx="2973388" cy="455613"/>
          </a:xfrm>
          <a:prstGeom prst="rect">
            <a:avLst/>
          </a:prstGeom>
          <a:noFill/>
          <a:ln w="9525">
            <a:noFill/>
            <a:miter lim="800000"/>
            <a:headEnd/>
            <a:tailEnd/>
          </a:ln>
          <a:effectLst/>
        </p:spPr>
        <p:txBody>
          <a:bodyPr vert="horz" wrap="square" lIns="91419" tIns="45710" rIns="91419" bIns="45710" numCol="1" anchor="t" anchorCtr="0" compatLnSpc="1">
            <a:prstTxWarp prst="textNoShape">
              <a:avLst/>
            </a:prstTxWarp>
          </a:bodyPr>
          <a:lstStyle>
            <a:lvl1pPr defTabSz="912983">
              <a:spcBef>
                <a:spcPct val="0"/>
              </a:spcBef>
              <a:buFontTx/>
              <a:buNone/>
              <a:defRPr sz="1200" b="0" baseline="0">
                <a:latin typeface="Times New Roman" pitchFamily="18" charset="0"/>
              </a:defRPr>
            </a:lvl1pPr>
          </a:lstStyle>
          <a:p>
            <a:pPr>
              <a:defRPr/>
            </a:pPr>
            <a:endParaRPr lang="en-US"/>
          </a:p>
        </p:txBody>
      </p:sp>
      <p:sp>
        <p:nvSpPr>
          <p:cNvPr id="3075" name="Rectangle 3">
            <a:extLst>
              <a:ext uri="{FF2B5EF4-FFF2-40B4-BE49-F238E27FC236}">
                <a16:creationId xmlns:a16="http://schemas.microsoft.com/office/drawing/2014/main" id="{BE612112-930C-4362-ABEE-6E1D09D5504C}"/>
              </a:ext>
            </a:extLst>
          </p:cNvPr>
          <p:cNvSpPr>
            <a:spLocks noGrp="1" noChangeArrowheads="1"/>
          </p:cNvSpPr>
          <p:nvPr>
            <p:ph type="dt" idx="1"/>
          </p:nvPr>
        </p:nvSpPr>
        <p:spPr bwMode="auto">
          <a:xfrm>
            <a:off x="3884613" y="0"/>
            <a:ext cx="2973387" cy="455613"/>
          </a:xfrm>
          <a:prstGeom prst="rect">
            <a:avLst/>
          </a:prstGeom>
          <a:noFill/>
          <a:ln w="9525">
            <a:noFill/>
            <a:miter lim="800000"/>
            <a:headEnd/>
            <a:tailEnd/>
          </a:ln>
          <a:effectLst/>
        </p:spPr>
        <p:txBody>
          <a:bodyPr vert="horz" wrap="square" lIns="91419" tIns="45710" rIns="91419" bIns="45710" numCol="1" anchor="t" anchorCtr="0" compatLnSpc="1">
            <a:prstTxWarp prst="textNoShape">
              <a:avLst/>
            </a:prstTxWarp>
          </a:bodyPr>
          <a:lstStyle>
            <a:lvl1pPr algn="r" defTabSz="912983">
              <a:spcBef>
                <a:spcPct val="0"/>
              </a:spcBef>
              <a:buFontTx/>
              <a:buNone/>
              <a:defRPr sz="1200" b="0" baseline="0">
                <a:latin typeface="Times New Roman" pitchFamily="18" charset="0"/>
              </a:defRPr>
            </a:lvl1pPr>
          </a:lstStyle>
          <a:p>
            <a:pPr>
              <a:defRPr/>
            </a:pPr>
            <a:endParaRPr lang="en-US"/>
          </a:p>
        </p:txBody>
      </p:sp>
      <p:sp>
        <p:nvSpPr>
          <p:cNvPr id="2052" name="Rectangle 4">
            <a:extLst>
              <a:ext uri="{FF2B5EF4-FFF2-40B4-BE49-F238E27FC236}">
                <a16:creationId xmlns:a16="http://schemas.microsoft.com/office/drawing/2014/main" id="{257C8BEF-3CB7-448A-A102-661476108B17}"/>
              </a:ext>
            </a:extLst>
          </p:cNvPr>
          <p:cNvSpPr>
            <a:spLocks noGrp="1" noRot="1" noChangeAspect="1" noChangeArrowheads="1" noTextEdit="1"/>
          </p:cNvSpPr>
          <p:nvPr>
            <p:ph type="sldImg" idx="2"/>
          </p:nvPr>
        </p:nvSpPr>
        <p:spPr bwMode="auto">
          <a:xfrm>
            <a:off x="382588" y="687388"/>
            <a:ext cx="6094412"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703162E7-1276-44AD-BF08-25838D52FCB2}"/>
              </a:ext>
            </a:extLst>
          </p:cNvPr>
          <p:cNvSpPr>
            <a:spLocks noGrp="1" noChangeArrowheads="1"/>
          </p:cNvSpPr>
          <p:nvPr>
            <p:ph type="body" sz="quarter" idx="3"/>
          </p:nvPr>
        </p:nvSpPr>
        <p:spPr bwMode="auto">
          <a:xfrm>
            <a:off x="914400" y="4343400"/>
            <a:ext cx="5029200" cy="4113213"/>
          </a:xfrm>
          <a:prstGeom prst="rect">
            <a:avLst/>
          </a:prstGeom>
          <a:noFill/>
          <a:ln w="9525">
            <a:noFill/>
            <a:miter lim="800000"/>
            <a:headEnd/>
            <a:tailEnd/>
          </a:ln>
          <a:effectLst/>
        </p:spPr>
        <p:txBody>
          <a:bodyPr vert="horz" wrap="square" lIns="91419" tIns="45710" rIns="91419" bIns="4571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D4FC3FF6-7B36-436F-A916-A9F5807D990A}"/>
              </a:ext>
            </a:extLst>
          </p:cNvPr>
          <p:cNvSpPr>
            <a:spLocks noGrp="1" noChangeArrowheads="1"/>
          </p:cNvSpPr>
          <p:nvPr>
            <p:ph type="ftr" sz="quarter" idx="4"/>
          </p:nvPr>
        </p:nvSpPr>
        <p:spPr bwMode="auto">
          <a:xfrm>
            <a:off x="0" y="8688388"/>
            <a:ext cx="2973388" cy="455612"/>
          </a:xfrm>
          <a:prstGeom prst="rect">
            <a:avLst/>
          </a:prstGeom>
          <a:noFill/>
          <a:ln w="9525">
            <a:noFill/>
            <a:miter lim="800000"/>
            <a:headEnd/>
            <a:tailEnd/>
          </a:ln>
          <a:effectLst/>
        </p:spPr>
        <p:txBody>
          <a:bodyPr vert="horz" wrap="square" lIns="91419" tIns="45710" rIns="91419" bIns="45710" numCol="1" anchor="b" anchorCtr="0" compatLnSpc="1">
            <a:prstTxWarp prst="textNoShape">
              <a:avLst/>
            </a:prstTxWarp>
          </a:bodyPr>
          <a:lstStyle>
            <a:lvl1pPr defTabSz="912983">
              <a:spcBef>
                <a:spcPct val="0"/>
              </a:spcBef>
              <a:buFontTx/>
              <a:buNone/>
              <a:defRPr sz="1200" b="0" baseline="0">
                <a:latin typeface="Times New Roman" pitchFamily="18" charset="0"/>
              </a:defRPr>
            </a:lvl1pPr>
          </a:lstStyle>
          <a:p>
            <a:pPr>
              <a:defRPr/>
            </a:pPr>
            <a:endParaRPr lang="en-US"/>
          </a:p>
        </p:txBody>
      </p:sp>
      <p:sp>
        <p:nvSpPr>
          <p:cNvPr id="3079" name="Rectangle 7">
            <a:extLst>
              <a:ext uri="{FF2B5EF4-FFF2-40B4-BE49-F238E27FC236}">
                <a16:creationId xmlns:a16="http://schemas.microsoft.com/office/drawing/2014/main" id="{1938DB8C-8A57-40FC-807C-417F48BE4A95}"/>
              </a:ext>
            </a:extLst>
          </p:cNvPr>
          <p:cNvSpPr>
            <a:spLocks noGrp="1" noChangeArrowheads="1"/>
          </p:cNvSpPr>
          <p:nvPr>
            <p:ph type="sldNum" sz="quarter" idx="5"/>
          </p:nvPr>
        </p:nvSpPr>
        <p:spPr bwMode="auto">
          <a:xfrm>
            <a:off x="3884613" y="8688388"/>
            <a:ext cx="2973387" cy="455612"/>
          </a:xfrm>
          <a:prstGeom prst="rect">
            <a:avLst/>
          </a:prstGeom>
          <a:noFill/>
          <a:ln w="9525">
            <a:noFill/>
            <a:miter lim="800000"/>
            <a:headEnd/>
            <a:tailEnd/>
          </a:ln>
          <a:effectLst/>
        </p:spPr>
        <p:txBody>
          <a:bodyPr vert="horz" wrap="square" lIns="91419" tIns="45710" rIns="91419" bIns="45710" numCol="1" anchor="b" anchorCtr="0" compatLnSpc="1">
            <a:prstTxWarp prst="textNoShape">
              <a:avLst/>
            </a:prstTxWarp>
          </a:bodyPr>
          <a:lstStyle>
            <a:lvl1pPr algn="r" defTabSz="912813">
              <a:defRPr sz="1200" b="0" baseline="0">
                <a:latin typeface="Times New Roman" panose="02020603050405020304" pitchFamily="18" charset="0"/>
              </a:defRPr>
            </a:lvl1pPr>
          </a:lstStyle>
          <a:p>
            <a:fld id="{B18E33B3-019C-44A6-9016-07E12197EBA7}"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AE65321-494B-4985-842B-C83F32A19E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8BADAC04-103A-4736-8F00-AC3EB49D5744}" type="slidenum">
              <a:rPr lang="en-US" altLang="en-US" sz="1200" b="0" baseline="0">
                <a:latin typeface="Times New Roman" panose="02020603050405020304" pitchFamily="18" charset="0"/>
              </a:rPr>
              <a:pPr/>
              <a:t>1</a:t>
            </a:fld>
            <a:endParaRPr lang="en-US" altLang="en-US" sz="1200" b="0" baseline="0" dirty="0">
              <a:latin typeface="Times New Roman" panose="02020603050405020304" pitchFamily="18" charset="0"/>
            </a:endParaRPr>
          </a:p>
        </p:txBody>
      </p:sp>
      <p:sp>
        <p:nvSpPr>
          <p:cNvPr id="7171" name="Rectangle 1026">
            <a:extLst>
              <a:ext uri="{FF2B5EF4-FFF2-40B4-BE49-F238E27FC236}">
                <a16:creationId xmlns:a16="http://schemas.microsoft.com/office/drawing/2014/main" id="{4154E391-9348-4844-80A6-98FF0954B07F}"/>
              </a:ext>
            </a:extLst>
          </p:cNvPr>
          <p:cNvSpPr>
            <a:spLocks noGrp="1" noRot="1" noChangeAspect="1" noChangeArrowheads="1" noTextEdit="1"/>
          </p:cNvSpPr>
          <p:nvPr>
            <p:ph type="sldImg"/>
          </p:nvPr>
        </p:nvSpPr>
        <p:spPr>
          <a:solidFill>
            <a:srgbClr val="FFFFFF"/>
          </a:solidFill>
          <a:ln/>
        </p:spPr>
      </p:sp>
      <p:sp>
        <p:nvSpPr>
          <p:cNvPr id="7172" name="Rectangle 1027">
            <a:extLst>
              <a:ext uri="{FF2B5EF4-FFF2-40B4-BE49-F238E27FC236}">
                <a16:creationId xmlns:a16="http://schemas.microsoft.com/office/drawing/2014/main" id="{CEE0F3F3-495E-4DF3-A46A-D379B698E549}"/>
              </a:ext>
            </a:extLst>
          </p:cNvPr>
          <p:cNvSpPr>
            <a:spLocks noGrp="1" noChangeArrowheads="1"/>
          </p:cNvSpPr>
          <p:nvPr>
            <p:ph type="body" idx="1"/>
          </p:nvPr>
        </p:nvSpPr>
        <p:spPr>
          <a:solidFill>
            <a:srgbClr val="FFFFFF"/>
          </a:solidFill>
          <a:ln>
            <a:solidFill>
              <a:srgbClr val="000000"/>
            </a:solidFill>
          </a:ln>
        </p:spPr>
        <p:txBody>
          <a:bodyPr/>
          <a:lstStyle/>
          <a:p>
            <a:r>
              <a:rPr lang="en-US" altLang="en-US" sz="900" dirty="0">
                <a:latin typeface="Arial" panose="020B0604020202020204" pitchFamily="34" charset="0"/>
              </a:rPr>
              <a:t>Introduce yourself as a junior (right?) research assistant in my lab working on this project with Jake Numbers (the MS student over the project). Tony and Nick are from Oak Ridge and were Jake’s mentors during his internship</a:t>
            </a:r>
          </a:p>
        </p:txBody>
      </p:sp>
      <p:sp>
        <p:nvSpPr>
          <p:cNvPr id="7173" name="Footer Placeholder 1">
            <a:extLst>
              <a:ext uri="{FF2B5EF4-FFF2-40B4-BE49-F238E27FC236}">
                <a16:creationId xmlns:a16="http://schemas.microsoft.com/office/drawing/2014/main" id="{5D0325C9-11D4-4E29-B032-E6AB71B96AC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8B68173-0075-4C7F-A3AA-8E105A68C9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59E595C9-B57E-4EBB-AADB-18D1005CC627}" type="slidenum">
              <a:rPr lang="en-US" altLang="en-US" sz="1200" b="0" baseline="0">
                <a:latin typeface="Times New Roman" panose="02020603050405020304" pitchFamily="18" charset="0"/>
              </a:rPr>
              <a:pPr/>
              <a:t>2</a:t>
            </a:fld>
            <a:endParaRPr lang="en-US" altLang="en-US" sz="1200" b="0" baseline="0" dirty="0">
              <a:latin typeface="Times New Roman" panose="02020603050405020304" pitchFamily="18" charset="0"/>
            </a:endParaRPr>
          </a:p>
        </p:txBody>
      </p:sp>
      <p:sp>
        <p:nvSpPr>
          <p:cNvPr id="21507" name="Rectangle 2">
            <a:extLst>
              <a:ext uri="{FF2B5EF4-FFF2-40B4-BE49-F238E27FC236}">
                <a16:creationId xmlns:a16="http://schemas.microsoft.com/office/drawing/2014/main" id="{54F166EA-979A-4950-9D96-C845C132F617}"/>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0CEDF2A2-6E2D-4DA3-9179-A26A2F73FB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dirty="0">
                <a:latin typeface="Arial" panose="020B0604020202020204" pitchFamily="34" charset="0"/>
              </a:rPr>
              <a:t>Enter speaker notes here.</a:t>
            </a:r>
          </a:p>
          <a:p>
            <a:endParaRPr lang="en-US" altLang="en-US" dirty="0"/>
          </a:p>
        </p:txBody>
      </p:sp>
      <p:sp>
        <p:nvSpPr>
          <p:cNvPr id="21509" name="Footer Placeholder 1">
            <a:extLst>
              <a:ext uri="{FF2B5EF4-FFF2-40B4-BE49-F238E27FC236}">
                <a16:creationId xmlns:a16="http://schemas.microsoft.com/office/drawing/2014/main" id="{5E49D118-A236-44EB-8876-311D8B845D2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DEFE528-FBAC-4F49-995F-B6A3313229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E7F10DB0-1B20-4461-B04E-28850AAFCC8A}" type="slidenum">
              <a:rPr lang="en-US" altLang="en-US" sz="1200" b="0" baseline="0">
                <a:latin typeface="Times New Roman" panose="02020603050405020304" pitchFamily="18" charset="0"/>
              </a:rPr>
              <a:pPr/>
              <a:t>3</a:t>
            </a:fld>
            <a:endParaRPr lang="en-US" altLang="en-US" sz="1200" b="0" baseline="0" dirty="0">
              <a:latin typeface="Times New Roman" panose="02020603050405020304" pitchFamily="18" charset="0"/>
            </a:endParaRPr>
          </a:p>
        </p:txBody>
      </p:sp>
      <p:sp>
        <p:nvSpPr>
          <p:cNvPr id="13315" name="Rectangle 2">
            <a:extLst>
              <a:ext uri="{FF2B5EF4-FFF2-40B4-BE49-F238E27FC236}">
                <a16:creationId xmlns:a16="http://schemas.microsoft.com/office/drawing/2014/main" id="{AEEAF5B3-0938-4B79-B0FB-F4B05F76A7A5}"/>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FE76FB42-E6CE-4E36-BA8C-D08DACF327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dirty="0">
                <a:latin typeface="Arial" panose="020B0604020202020204" pitchFamily="34" charset="0"/>
              </a:rPr>
              <a:t>Enter speaker notes here.</a:t>
            </a:r>
          </a:p>
          <a:p>
            <a:endParaRPr lang="en-US" altLang="en-US" sz="900" b="1" dirty="0">
              <a:latin typeface="Arial" panose="020B0604020202020204" pitchFamily="34" charset="0"/>
            </a:endParaRPr>
          </a:p>
          <a:p>
            <a:endParaRPr lang="en-US" altLang="en-US" dirty="0"/>
          </a:p>
        </p:txBody>
      </p:sp>
      <p:sp>
        <p:nvSpPr>
          <p:cNvPr id="13317" name="Footer Placeholder 1">
            <a:extLst>
              <a:ext uri="{FF2B5EF4-FFF2-40B4-BE49-F238E27FC236}">
                <a16:creationId xmlns:a16="http://schemas.microsoft.com/office/drawing/2014/main" id="{CC70E943-77D4-4A96-8E9F-ED0C3D5911B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BB27445-A1BC-4D8B-879E-31E0D723F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BC110898-1B86-4000-BB51-DFC9E5E250A0}" type="slidenum">
              <a:rPr lang="en-US" altLang="en-US" sz="1200" b="0" baseline="0">
                <a:latin typeface="Times New Roman" panose="02020603050405020304" pitchFamily="18" charset="0"/>
              </a:rPr>
              <a:pPr/>
              <a:t>4</a:t>
            </a:fld>
            <a:endParaRPr lang="en-US" altLang="en-US" sz="1200" b="0" baseline="0">
              <a:latin typeface="Times New Roman" panose="02020603050405020304" pitchFamily="18" charset="0"/>
            </a:endParaRPr>
          </a:p>
        </p:txBody>
      </p:sp>
      <p:sp>
        <p:nvSpPr>
          <p:cNvPr id="9219" name="Rectangle 2">
            <a:extLst>
              <a:ext uri="{FF2B5EF4-FFF2-40B4-BE49-F238E27FC236}">
                <a16:creationId xmlns:a16="http://schemas.microsoft.com/office/drawing/2014/main" id="{C1376ECF-6CF7-4ADB-B0F7-E8C6B09F8388}"/>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9220" name="Rectangle 3">
                <a:extLst>
                  <a:ext uri="{FF2B5EF4-FFF2-40B4-BE49-F238E27FC236}">
                    <a16:creationId xmlns:a16="http://schemas.microsoft.com/office/drawing/2014/main" id="{60B15832-EF58-4C8B-80A5-DD412B6E584A}"/>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14:m>
                  <m:oMath xmlns:m="http://schemas.openxmlformats.org/officeDocument/2006/math">
                    <m:r>
                      <a:rPr lang="en-US" altLang="en-US" sz="900" b="0" i="1" dirty="0" smtClean="0">
                        <a:latin typeface="Cambria Math" panose="02040503050406030204" pitchFamily="18" charset="0"/>
                      </a:rPr>
                      <m:t>𝜌</m:t>
                    </m:r>
                  </m:oMath>
                </a14:m>
                <a:r>
                  <a:rPr lang="en-US" altLang="en-US" dirty="0"/>
                  <a:t> = density</a:t>
                </a:r>
              </a:p>
              <a:p>
                <a14:m>
                  <m:oMath xmlns:m="http://schemas.openxmlformats.org/officeDocument/2006/math">
                    <m:r>
                      <a:rPr lang="en-US" altLang="en-US" b="0" i="1" smtClean="0">
                        <a:latin typeface="Cambria Math" panose="02040503050406030204" pitchFamily="18" charset="0"/>
                      </a:rPr>
                      <m:t>𝜈</m:t>
                    </m:r>
                  </m:oMath>
                </a14:m>
                <a:r>
                  <a:rPr lang="en-US" altLang="en-US" dirty="0"/>
                  <a:t> = viscosity</a:t>
                </a:r>
              </a:p>
              <a:p>
                <a14:m>
                  <m:oMath xmlns:m="http://schemas.openxmlformats.org/officeDocument/2006/math">
                    <m:r>
                      <a:rPr lang="en-US" altLang="en-US" b="0" i="1" smtClean="0">
                        <a:latin typeface="Cambria Math" panose="02040503050406030204" pitchFamily="18" charset="0"/>
                      </a:rPr>
                      <m:t>𝑘</m:t>
                    </m:r>
                  </m:oMath>
                </a14:m>
                <a:r>
                  <a:rPr lang="en-US" altLang="en-US" dirty="0"/>
                  <a:t> = thermal conductivity</a:t>
                </a:r>
              </a:p>
              <a:p>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𝑐</m:t>
                        </m:r>
                      </m:e>
                      <m:sub>
                        <m:r>
                          <a:rPr lang="en-US" altLang="en-US" b="0" i="1" smtClean="0">
                            <a:latin typeface="Cambria Math" panose="02040503050406030204" pitchFamily="18" charset="0"/>
                          </a:rPr>
                          <m:t>𝑝</m:t>
                        </m:r>
                      </m:sub>
                    </m:sSub>
                  </m:oMath>
                </a14:m>
                <a:r>
                  <a:rPr lang="en-US" altLang="en-US" dirty="0"/>
                  <a:t> = specific heat</a:t>
                </a:r>
              </a:p>
            </p:txBody>
          </p:sp>
        </mc:Choice>
        <mc:Fallback xmlns="">
          <p:sp>
            <p:nvSpPr>
              <p:cNvPr id="9220" name="Rectangle 3">
                <a:extLst>
                  <a:ext uri="{FF2B5EF4-FFF2-40B4-BE49-F238E27FC236}">
                    <a16:creationId xmlns:a16="http://schemas.microsoft.com/office/drawing/2014/main" id="{60B15832-EF58-4C8B-80A5-DD412B6E58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b="0" i="0" dirty="0">
                    <a:latin typeface="Cambria Math" panose="02040503050406030204" pitchFamily="18" charset="0"/>
                  </a:rPr>
                  <a:t>𝜌</a:t>
                </a:r>
                <a:r>
                  <a:rPr lang="en-US" altLang="en-US" dirty="0"/>
                  <a:t> = density</a:t>
                </a:r>
              </a:p>
              <a:p>
                <a:r>
                  <a:rPr lang="en-US" altLang="en-US" b="0" i="0">
                    <a:latin typeface="Cambria Math" panose="02040503050406030204" pitchFamily="18" charset="0"/>
                  </a:rPr>
                  <a:t>𝜈</a:t>
                </a:r>
                <a:r>
                  <a:rPr lang="en-US" altLang="en-US" dirty="0"/>
                  <a:t> = viscosity</a:t>
                </a:r>
              </a:p>
              <a:p>
                <a:r>
                  <a:rPr lang="en-US" altLang="en-US" b="0" i="0">
                    <a:latin typeface="Cambria Math" panose="02040503050406030204" pitchFamily="18" charset="0"/>
                  </a:rPr>
                  <a:t>𝑘</a:t>
                </a:r>
                <a:r>
                  <a:rPr lang="en-US" altLang="en-US" dirty="0"/>
                  <a:t> = thermal conductivity</a:t>
                </a:r>
              </a:p>
              <a:p>
                <a:r>
                  <a:rPr lang="en-US" altLang="en-US" b="0" i="0">
                    <a:latin typeface="Cambria Math" panose="02040503050406030204" pitchFamily="18" charset="0"/>
                  </a:rPr>
                  <a:t>𝑐_𝑝</a:t>
                </a:r>
                <a:r>
                  <a:rPr lang="en-US" altLang="en-US" dirty="0"/>
                  <a:t> = specific heat</a:t>
                </a:r>
              </a:p>
            </p:txBody>
          </p:sp>
        </mc:Fallback>
      </mc:AlternateContent>
      <p:sp>
        <p:nvSpPr>
          <p:cNvPr id="9221" name="Footer Placeholder 1">
            <a:extLst>
              <a:ext uri="{FF2B5EF4-FFF2-40B4-BE49-F238E27FC236}">
                <a16:creationId xmlns:a16="http://schemas.microsoft.com/office/drawing/2014/main" id="{2919C6A2-4D14-47CF-A669-98169C2046C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a:latin typeface="Times New Roman" panose="02020603050405020304" pitchFamily="18" charset="0"/>
            </a:endParaRPr>
          </a:p>
        </p:txBody>
      </p:sp>
    </p:spTree>
    <p:extLst>
      <p:ext uri="{BB962C8B-B14F-4D97-AF65-F5344CB8AC3E}">
        <p14:creationId xmlns:p14="http://schemas.microsoft.com/office/powerpoint/2010/main" val="323707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46EF-8AB0-BD04-5EC4-BB14F0C52486}"/>
            </a:ext>
          </a:extLst>
        </p:cNvPr>
        <p:cNvGrpSpPr/>
        <p:nvPr/>
      </p:nvGrpSpPr>
      <p:grpSpPr>
        <a:xfrm>
          <a:off x="0" y="0"/>
          <a:ext cx="0" cy="0"/>
          <a:chOff x="0" y="0"/>
          <a:chExt cx="0" cy="0"/>
        </a:xfrm>
      </p:grpSpPr>
      <p:sp>
        <p:nvSpPr>
          <p:cNvPr id="9218" name="Rectangle 7">
            <a:extLst>
              <a:ext uri="{FF2B5EF4-FFF2-40B4-BE49-F238E27FC236}">
                <a16:creationId xmlns:a16="http://schemas.microsoft.com/office/drawing/2014/main" id="{DC9404D2-A04E-23A0-7EE5-58256BCC4B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BC110898-1B86-4000-BB51-DFC9E5E250A0}" type="slidenum">
              <a:rPr lang="en-US" altLang="en-US" sz="1200" b="0" baseline="0">
                <a:latin typeface="Times New Roman" panose="02020603050405020304" pitchFamily="18" charset="0"/>
              </a:rPr>
              <a:pPr/>
              <a:t>5</a:t>
            </a:fld>
            <a:endParaRPr lang="en-US" altLang="en-US" sz="1200" b="0" baseline="0">
              <a:latin typeface="Times New Roman" panose="02020603050405020304" pitchFamily="18" charset="0"/>
            </a:endParaRPr>
          </a:p>
        </p:txBody>
      </p:sp>
      <p:sp>
        <p:nvSpPr>
          <p:cNvPr id="9219" name="Rectangle 2">
            <a:extLst>
              <a:ext uri="{FF2B5EF4-FFF2-40B4-BE49-F238E27FC236}">
                <a16:creationId xmlns:a16="http://schemas.microsoft.com/office/drawing/2014/main" id="{83F34178-DE9F-05DF-8460-BA6BF863144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F5ACAC5D-5AB2-A152-1226-818223968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a:latin typeface="Arial" panose="020B0604020202020204" pitchFamily="34" charset="0"/>
              </a:rPr>
              <a:t>Enter speaker notes here.</a:t>
            </a:r>
          </a:p>
          <a:p>
            <a:endParaRPr lang="en-US" altLang="en-US"/>
          </a:p>
        </p:txBody>
      </p:sp>
      <p:sp>
        <p:nvSpPr>
          <p:cNvPr id="9221" name="Footer Placeholder 1">
            <a:extLst>
              <a:ext uri="{FF2B5EF4-FFF2-40B4-BE49-F238E27FC236}">
                <a16:creationId xmlns:a16="http://schemas.microsoft.com/office/drawing/2014/main" id="{98F3604E-2EED-A0A0-8E42-7350CAC4537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a:latin typeface="Times New Roman" panose="02020603050405020304" pitchFamily="18" charset="0"/>
            </a:endParaRPr>
          </a:p>
        </p:txBody>
      </p:sp>
    </p:spTree>
    <p:extLst>
      <p:ext uri="{BB962C8B-B14F-4D97-AF65-F5344CB8AC3E}">
        <p14:creationId xmlns:p14="http://schemas.microsoft.com/office/powerpoint/2010/main" val="177896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A871C-7FD2-0C17-35E9-14017E5D029A}"/>
            </a:ext>
          </a:extLst>
        </p:cNvPr>
        <p:cNvGrpSpPr/>
        <p:nvPr/>
      </p:nvGrpSpPr>
      <p:grpSpPr>
        <a:xfrm>
          <a:off x="0" y="0"/>
          <a:ext cx="0" cy="0"/>
          <a:chOff x="0" y="0"/>
          <a:chExt cx="0" cy="0"/>
        </a:xfrm>
      </p:grpSpPr>
      <p:sp>
        <p:nvSpPr>
          <p:cNvPr id="9218" name="Rectangle 7">
            <a:extLst>
              <a:ext uri="{FF2B5EF4-FFF2-40B4-BE49-F238E27FC236}">
                <a16:creationId xmlns:a16="http://schemas.microsoft.com/office/drawing/2014/main" id="{E81B570F-CDD9-7976-1880-B8A243111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BC110898-1B86-4000-BB51-DFC9E5E250A0}" type="slidenum">
              <a:rPr lang="en-US" altLang="en-US" sz="1200" b="0" baseline="0">
                <a:latin typeface="Times New Roman" panose="02020603050405020304" pitchFamily="18" charset="0"/>
              </a:rPr>
              <a:pPr/>
              <a:t>6</a:t>
            </a:fld>
            <a:endParaRPr lang="en-US" altLang="en-US" sz="1200" b="0" baseline="0">
              <a:latin typeface="Times New Roman" panose="02020603050405020304" pitchFamily="18" charset="0"/>
            </a:endParaRPr>
          </a:p>
        </p:txBody>
      </p:sp>
      <p:sp>
        <p:nvSpPr>
          <p:cNvPr id="9219" name="Rectangle 2">
            <a:extLst>
              <a:ext uri="{FF2B5EF4-FFF2-40B4-BE49-F238E27FC236}">
                <a16:creationId xmlns:a16="http://schemas.microsoft.com/office/drawing/2014/main" id="{CC7D46D2-2A1B-865E-CB89-ED770F4BA71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EC8CC4E-C542-BBE6-4EE9-B16C23DE65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dirty="0">
                <a:latin typeface="Arial" panose="020B0604020202020204" pitchFamily="34" charset="0"/>
              </a:rPr>
              <a:t>In Zhao’s phonon gas model – </a:t>
            </a:r>
          </a:p>
          <a:p>
            <a:r>
              <a:rPr lang="en-US" sz="1200" b="1" dirty="0"/>
              <a:t>Strengths</a:t>
            </a:r>
          </a:p>
          <a:p>
            <a:pPr marL="285750" indent="-285750">
              <a:buFont typeface="Arial" panose="020B0604020202020204" pitchFamily="34" charset="0"/>
              <a:buChar char="•"/>
            </a:pPr>
            <a:r>
              <a:rPr lang="en-US" sz="1200" dirty="0"/>
              <a:t>Assumes bulk volumetric properties approximate phonon characteristics per unit volume, conceptually links measured </a:t>
            </a:r>
            <a:r>
              <a:rPr lang="en-US" sz="1200" i="1" dirty="0"/>
              <a:t>c</a:t>
            </a:r>
            <a:r>
              <a:rPr lang="en-US" sz="1200" i="1" baseline="-25000" dirty="0"/>
              <a:t>p</a:t>
            </a:r>
            <a:r>
              <a:rPr lang="en-US" sz="1200" dirty="0"/>
              <a:t> and </a:t>
            </a:r>
            <a:r>
              <a:rPr lang="en-US" sz="1200" i="1" dirty="0"/>
              <a:t>v</a:t>
            </a:r>
            <a:r>
              <a:rPr lang="en-US" sz="1200" i="1" baseline="-25000" dirty="0"/>
              <a:t>s</a:t>
            </a:r>
            <a:r>
              <a:rPr lang="en-US" sz="1200" dirty="0"/>
              <a:t> to energy carriers.</a:t>
            </a:r>
          </a:p>
          <a:p>
            <a:endParaRPr lang="en-US" sz="1200" dirty="0"/>
          </a:p>
          <a:p>
            <a:r>
              <a:rPr lang="en-US" sz="1200" b="1" dirty="0"/>
              <a:t>Weaknesses</a:t>
            </a:r>
          </a:p>
          <a:p>
            <a:pPr marL="285750" indent="-285750">
              <a:buFont typeface="Arial" panose="020B0604020202020204" pitchFamily="34" charset="0"/>
              <a:buChar char="•"/>
            </a:pPr>
            <a:r>
              <a:rPr lang="en-US" sz="1200" dirty="0"/>
              <a:t>Assumes that mean free path is approximated by average interatomic distance—causes underestimations of nearly all salts</a:t>
            </a:r>
          </a:p>
          <a:p>
            <a:endParaRPr lang="en-US" altLang="en-US" dirty="0"/>
          </a:p>
          <a:p>
            <a:endParaRPr lang="en-US" altLang="en-US" dirty="0"/>
          </a:p>
          <a:p>
            <a:r>
              <a:rPr lang="en-US" altLang="en-US" dirty="0"/>
              <a:t>For </a:t>
            </a:r>
            <a:r>
              <a:rPr lang="en-US" altLang="en-US" dirty="0" err="1"/>
              <a:t>Gheribi’s</a:t>
            </a:r>
            <a:r>
              <a:rPr lang="en-US" altLang="en-US" dirty="0"/>
              <a:t> Kinetic Theory</a:t>
            </a:r>
          </a:p>
          <a:p>
            <a:r>
              <a:rPr lang="en-US" sz="1600" b="1" dirty="0"/>
              <a:t>Strengths</a:t>
            </a:r>
          </a:p>
          <a:p>
            <a:pPr marL="285750" indent="-285750">
              <a:buFont typeface="Arial" panose="020B0604020202020204" pitchFamily="34" charset="0"/>
              <a:buChar char="•"/>
            </a:pPr>
            <a:r>
              <a:rPr lang="en-US" sz="1600" dirty="0"/>
              <a:t>Temp-dependent adjustment based on thermodynamic link between thermal expansivity and </a:t>
            </a:r>
            <a:r>
              <a:rPr lang="en-US" sz="1600" i="1" dirty="0"/>
              <a:t>k</a:t>
            </a:r>
            <a:r>
              <a:rPr lang="en-US" sz="1600" dirty="0"/>
              <a:t>.</a:t>
            </a:r>
          </a:p>
          <a:p>
            <a:pPr marL="285750" indent="-285750">
              <a:buFont typeface="Arial" panose="020B0604020202020204" pitchFamily="34" charset="0"/>
              <a:buChar char="•"/>
            </a:pPr>
            <a:r>
              <a:rPr lang="en-US" sz="1600" dirty="0"/>
              <a:t>Latest iteration of </a:t>
            </a:r>
            <a:r>
              <a:rPr lang="en-US" sz="1600" dirty="0" err="1"/>
              <a:t>Gheribi’s</a:t>
            </a:r>
            <a:r>
              <a:rPr lang="en-US" sz="1600" dirty="0"/>
              <a:t> kinetic theory accounts for damping to conductivity caused by complexes</a:t>
            </a:r>
          </a:p>
          <a:p>
            <a:endParaRPr lang="en-US" sz="1600" dirty="0"/>
          </a:p>
          <a:p>
            <a:r>
              <a:rPr lang="en-US" sz="1600" b="1" dirty="0"/>
              <a:t>Weaknesses</a:t>
            </a:r>
          </a:p>
          <a:p>
            <a:pPr marL="285750" indent="-285750">
              <a:buFont typeface="Arial" panose="020B0604020202020204" pitchFamily="34" charset="0"/>
              <a:buChar char="•"/>
            </a:pPr>
            <a:r>
              <a:rPr lang="en-US" sz="1600" dirty="0"/>
              <a:t>Large ion mass disparity causes significant error due to mass fluctuation term in the case of actinides.</a:t>
            </a:r>
          </a:p>
          <a:p>
            <a:pPr marL="742950" lvl="1" indent="-285750">
              <a:buFont typeface="Arial" panose="020B0604020202020204" pitchFamily="34" charset="0"/>
              <a:buChar char="•"/>
            </a:pPr>
            <a:r>
              <a:rPr lang="en-US" sz="1600" dirty="0"/>
              <a:t>Complexation factor further reduces </a:t>
            </a:r>
            <a:r>
              <a:rPr lang="en-US" sz="1600" i="1" dirty="0"/>
              <a:t>k </a:t>
            </a:r>
            <a:r>
              <a:rPr lang="en-US" sz="1600" dirty="0"/>
              <a:t>for actinide-bearing salts</a:t>
            </a:r>
          </a:p>
          <a:p>
            <a:endParaRPr lang="en-US" altLang="en-US" dirty="0"/>
          </a:p>
        </p:txBody>
      </p:sp>
      <p:sp>
        <p:nvSpPr>
          <p:cNvPr id="9221" name="Footer Placeholder 1">
            <a:extLst>
              <a:ext uri="{FF2B5EF4-FFF2-40B4-BE49-F238E27FC236}">
                <a16:creationId xmlns:a16="http://schemas.microsoft.com/office/drawing/2014/main" id="{949F7C0A-6D38-87C9-DEDC-262B766AB11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a:latin typeface="Times New Roman" panose="02020603050405020304" pitchFamily="18" charset="0"/>
            </a:endParaRPr>
          </a:p>
        </p:txBody>
      </p:sp>
    </p:spTree>
    <p:extLst>
      <p:ext uri="{BB962C8B-B14F-4D97-AF65-F5344CB8AC3E}">
        <p14:creationId xmlns:p14="http://schemas.microsoft.com/office/powerpoint/2010/main" val="353176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E189FFB9-EDC6-4AFD-AF07-26180D8335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fld id="{1B639CF3-0477-4081-9158-8595720314B7}" type="slidenum">
              <a:rPr lang="en-US" altLang="en-US" sz="1200" b="0" baseline="0">
                <a:latin typeface="Times New Roman" panose="02020603050405020304" pitchFamily="18" charset="0"/>
              </a:rPr>
              <a:pPr/>
              <a:t>40</a:t>
            </a:fld>
            <a:endParaRPr lang="en-US" altLang="en-US" sz="1200" b="0" baseline="0">
              <a:latin typeface="Times New Roman" panose="02020603050405020304" pitchFamily="18" charset="0"/>
            </a:endParaRPr>
          </a:p>
        </p:txBody>
      </p:sp>
      <p:sp>
        <p:nvSpPr>
          <p:cNvPr id="11267" name="Rectangle 2">
            <a:extLst>
              <a:ext uri="{FF2B5EF4-FFF2-40B4-BE49-F238E27FC236}">
                <a16:creationId xmlns:a16="http://schemas.microsoft.com/office/drawing/2014/main" id="{1FC577F6-F923-45B6-9D54-36EC2D1AE945}"/>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79A840D7-9D67-48FA-A42B-FBC8A4DFB1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900">
                <a:latin typeface="Arial" panose="020B0604020202020204" pitchFamily="34" charset="0"/>
              </a:rPr>
              <a:t>Enter speaker notes here.</a:t>
            </a:r>
          </a:p>
          <a:p>
            <a:endParaRPr lang="en-US" altLang="en-US"/>
          </a:p>
        </p:txBody>
      </p:sp>
      <p:sp>
        <p:nvSpPr>
          <p:cNvPr id="11269" name="Footer Placeholder 1">
            <a:extLst>
              <a:ext uri="{FF2B5EF4-FFF2-40B4-BE49-F238E27FC236}">
                <a16:creationId xmlns:a16="http://schemas.microsoft.com/office/drawing/2014/main" id="{04ECE7B4-4CF5-4579-BD19-2501EDD8F3A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800" b="1" baseline="-25000">
                <a:solidFill>
                  <a:schemeClr val="tx1"/>
                </a:solidFill>
                <a:latin typeface="Arial" panose="020B0604020202020204" pitchFamily="34" charset="0"/>
              </a:defRPr>
            </a:lvl1pPr>
            <a:lvl2pPr marL="742950" indent="-285750" defTabSz="912813">
              <a:defRPr sz="2800" b="1" baseline="-25000">
                <a:solidFill>
                  <a:schemeClr val="tx1"/>
                </a:solidFill>
                <a:latin typeface="Arial" panose="020B0604020202020204" pitchFamily="34" charset="0"/>
              </a:defRPr>
            </a:lvl2pPr>
            <a:lvl3pPr marL="1143000" indent="-228600" defTabSz="912813">
              <a:defRPr sz="2800" b="1" baseline="-25000">
                <a:solidFill>
                  <a:schemeClr val="tx1"/>
                </a:solidFill>
                <a:latin typeface="Arial" panose="020B0604020202020204" pitchFamily="34" charset="0"/>
              </a:defRPr>
            </a:lvl3pPr>
            <a:lvl4pPr marL="1600200" indent="-228600" defTabSz="912813">
              <a:defRPr sz="2800" b="1" baseline="-25000">
                <a:solidFill>
                  <a:schemeClr val="tx1"/>
                </a:solidFill>
                <a:latin typeface="Arial" panose="020B0604020202020204" pitchFamily="34" charset="0"/>
              </a:defRPr>
            </a:lvl4pPr>
            <a:lvl5pPr marL="2057400" indent="-228600" defTabSz="912813">
              <a:defRPr sz="2800" b="1" baseline="-250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800" b="1" baseline="-25000">
                <a:solidFill>
                  <a:schemeClr val="tx1"/>
                </a:solidFill>
                <a:latin typeface="Arial" panose="020B0604020202020204" pitchFamily="34" charset="0"/>
              </a:defRPr>
            </a:lvl9pPr>
          </a:lstStyle>
          <a:p>
            <a:endParaRPr lang="en-US" altLang="en-US" sz="1200" b="0" baseline="0">
              <a:latin typeface="Times New Roman" panose="02020603050405020304" pitchFamily="18" charset="0"/>
            </a:endParaRPr>
          </a:p>
        </p:txBody>
      </p:sp>
    </p:spTree>
    <p:extLst>
      <p:ext uri="{BB962C8B-B14F-4D97-AF65-F5344CB8AC3E}">
        <p14:creationId xmlns:p14="http://schemas.microsoft.com/office/powerpoint/2010/main" val="66582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91D36-6F95-3941-8A69-F6070877F1B9}"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324659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91D36-6F95-3941-8A69-F6070877F1B9}"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4132740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91D36-6F95-3941-8A69-F6070877F1B9}"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220161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3657600"/>
          </a:xfrm>
        </p:spPr>
        <p:txBody>
          <a:bodyPr/>
          <a:lstStyle/>
          <a:p>
            <a:pPr lvl="0"/>
            <a:endParaRPr lang="en-US" noProof="0"/>
          </a:p>
        </p:txBody>
      </p:sp>
    </p:spTree>
    <p:extLst>
      <p:ext uri="{BB962C8B-B14F-4D97-AF65-F5344CB8AC3E}">
        <p14:creationId xmlns:p14="http://schemas.microsoft.com/office/powerpoint/2010/main" val="225530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3657600"/>
          </a:xfrm>
        </p:spPr>
        <p:txBody>
          <a:bodyPr/>
          <a:lstStyle/>
          <a:p>
            <a:pPr lvl="0"/>
            <a:endParaRPr lang="en-US" noProof="0"/>
          </a:p>
        </p:txBody>
      </p:sp>
    </p:spTree>
    <p:extLst>
      <p:ext uri="{BB962C8B-B14F-4D97-AF65-F5344CB8AC3E}">
        <p14:creationId xmlns:p14="http://schemas.microsoft.com/office/powerpoint/2010/main" val="323302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91D36-6F95-3941-8A69-F6070877F1B9}"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331161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291D36-6F95-3941-8A69-F6070877F1B9}"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2913375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291D36-6F95-3941-8A69-F6070877F1B9}"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223471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291D36-6F95-3941-8A69-F6070877F1B9}" type="datetimeFigureOut">
              <a:rPr lang="en-US" smtClean="0"/>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2589775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291D36-6F95-3941-8A69-F6070877F1B9}" type="datetimeFigureOut">
              <a:rPr lang="en-US" smtClean="0"/>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3657484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91D36-6F95-3941-8A69-F6070877F1B9}" type="datetimeFigureOut">
              <a:rPr lang="en-US" smtClean="0"/>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19750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91D36-6F95-3941-8A69-F6070877F1B9}"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1768274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91D36-6F95-3941-8A69-F6070877F1B9}"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E4E9A-E196-CC45-B153-4EBB5460C57C}" type="slidenum">
              <a:rPr lang="en-US" smtClean="0"/>
              <a:t>‹#›</a:t>
            </a:fld>
            <a:endParaRPr lang="en-US"/>
          </a:p>
        </p:txBody>
      </p:sp>
    </p:spTree>
    <p:extLst>
      <p:ext uri="{BB962C8B-B14F-4D97-AF65-F5344CB8AC3E}">
        <p14:creationId xmlns:p14="http://schemas.microsoft.com/office/powerpoint/2010/main" val="40183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91D36-6F95-3941-8A69-F6070877F1B9}" type="datetimeFigureOut">
              <a:rPr lang="en-US" smtClean="0"/>
              <a:t>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E4E9A-E196-CC45-B153-4EBB5460C57C}" type="slidenum">
              <a:rPr lang="en-US" smtClean="0"/>
              <a:t>‹#›</a:t>
            </a:fld>
            <a:endParaRPr lang="en-US"/>
          </a:p>
        </p:txBody>
      </p:sp>
      <p:pic>
        <p:nvPicPr>
          <p:cNvPr id="7" name="Picture 1">
            <a:extLst>
              <a:ext uri="{FF2B5EF4-FFF2-40B4-BE49-F238E27FC236}">
                <a16:creationId xmlns:a16="http://schemas.microsoft.com/office/drawing/2014/main" id="{975CCB4C-67A4-FB0C-0B2C-8C4A66AB8754}"/>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bwMode="auto">
          <a:xfrm>
            <a:off x="0" y="6352032"/>
            <a:ext cx="12192000" cy="5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
            <a:extLst>
              <a:ext uri="{FF2B5EF4-FFF2-40B4-BE49-F238E27FC236}">
                <a16:creationId xmlns:a16="http://schemas.microsoft.com/office/drawing/2014/main" id="{4974BBD4-E83E-FEC8-D6BC-098EC2B1DDD3}"/>
              </a:ext>
            </a:extLst>
          </p:cNvPr>
          <p:cNvSpPr txBox="1">
            <a:spLocks noChangeArrowheads="1"/>
          </p:cNvSpPr>
          <p:nvPr userDrawn="1"/>
        </p:nvSpPr>
        <p:spPr bwMode="auto">
          <a:xfrm>
            <a:off x="11049000" y="6509949"/>
            <a:ext cx="11430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a:defRPr sz="2800" b="1" baseline="-25000">
                <a:solidFill>
                  <a:schemeClr val="tx1"/>
                </a:solidFill>
                <a:latin typeface="Arial" panose="020B0604020202020204" pitchFamily="34" charset="0"/>
              </a:defRPr>
            </a:lvl1pPr>
            <a:lvl2pPr marL="742950" indent="-285750">
              <a:defRPr sz="2800" b="1" baseline="-25000">
                <a:solidFill>
                  <a:schemeClr val="tx1"/>
                </a:solidFill>
                <a:latin typeface="Arial" panose="020B0604020202020204" pitchFamily="34" charset="0"/>
              </a:defRPr>
            </a:lvl2pPr>
            <a:lvl3pPr marL="1143000" indent="-228600">
              <a:defRPr sz="2800" b="1" baseline="-25000">
                <a:solidFill>
                  <a:schemeClr val="tx1"/>
                </a:solidFill>
                <a:latin typeface="Arial" panose="020B0604020202020204" pitchFamily="34" charset="0"/>
              </a:defRPr>
            </a:lvl3pPr>
            <a:lvl4pPr marL="1600200" indent="-228600">
              <a:defRPr sz="2800" b="1" baseline="-25000">
                <a:solidFill>
                  <a:schemeClr val="tx1"/>
                </a:solidFill>
                <a:latin typeface="Arial" panose="020B0604020202020204" pitchFamily="34" charset="0"/>
              </a:defRPr>
            </a:lvl4pPr>
            <a:lvl5pPr marL="2057400" indent="-228600">
              <a:defRPr sz="2800" b="1" baseline="-25000">
                <a:solidFill>
                  <a:schemeClr val="tx1"/>
                </a:solidFill>
                <a:latin typeface="Arial" panose="020B0604020202020204" pitchFamily="34" charset="0"/>
              </a:defRPr>
            </a:lvl5pPr>
            <a:lvl6pPr marL="2514600" indent="-228600"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eaLnBrk="0" fontAlgn="base" hangingPunct="0">
              <a:spcBef>
                <a:spcPct val="0"/>
              </a:spcBef>
              <a:spcAft>
                <a:spcPct val="0"/>
              </a:spcAft>
              <a:defRPr sz="2800" b="1" baseline="-25000">
                <a:solidFill>
                  <a:schemeClr val="tx1"/>
                </a:solidFill>
                <a:latin typeface="Arial" panose="020B0604020202020204" pitchFamily="34" charset="0"/>
              </a:defRPr>
            </a:lvl9pPr>
          </a:lstStyle>
          <a:p>
            <a:pPr algn="ctr">
              <a:lnSpc>
                <a:spcPct val="100000"/>
              </a:lnSpc>
              <a:spcBef>
                <a:spcPts val="0"/>
              </a:spcBef>
            </a:pPr>
            <a:fld id="{A0973FBF-CA28-461E-BF51-F68573DDDFF5}" type="slidenum">
              <a:rPr lang="en-US" altLang="en-US" sz="1800" smtClean="0">
                <a:solidFill>
                  <a:srgbClr val="005AA3"/>
                </a:solidFill>
              </a:rPr>
              <a:pPr algn="ctr">
                <a:lnSpc>
                  <a:spcPct val="100000"/>
                </a:lnSpc>
                <a:spcBef>
                  <a:spcPts val="0"/>
                </a:spcBef>
              </a:pPr>
              <a:t>‹#›</a:t>
            </a:fld>
            <a:endParaRPr lang="en-US" altLang="en-US" sz="2000" dirty="0">
              <a:solidFill>
                <a:srgbClr val="005AA3"/>
              </a:solidFill>
            </a:endParaRPr>
          </a:p>
        </p:txBody>
      </p:sp>
    </p:spTree>
    <p:extLst>
      <p:ext uri="{BB962C8B-B14F-4D97-AF65-F5344CB8AC3E}">
        <p14:creationId xmlns:p14="http://schemas.microsoft.com/office/powerpoint/2010/main" val="408968650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ihwalker@b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3.xml"/><Relationship Id="rId3" Type="http://schemas.openxmlformats.org/officeDocument/2006/relationships/image" Target="../media/image26.png"/><Relationship Id="rId7" Type="http://schemas.openxmlformats.org/officeDocument/2006/relationships/customXml" Target="../ink/ink1.xml"/><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5" Type="http://schemas.openxmlformats.org/officeDocument/2006/relationships/customXml" Target="../ink/ink4.xml"/><Relationship Id="rId4" Type="http://schemas.openxmlformats.org/officeDocument/2006/relationships/image" Target="../media/image35.png"/><Relationship Id="rId9" Type="http://schemas.openxmlformats.org/officeDocument/2006/relationships/customXml" Target="../ink/ink2.xml"/><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9.png"/><Relationship Id="rId21" Type="http://schemas.openxmlformats.org/officeDocument/2006/relationships/customXml" Target="../ink/ink11.xml"/><Relationship Id="rId7" Type="http://schemas.openxmlformats.org/officeDocument/2006/relationships/image" Target="../media/image44.png"/><Relationship Id="rId12" Type="http://schemas.openxmlformats.org/officeDocument/2006/relationships/customXml" Target="../ink/ink6.xml"/><Relationship Id="rId17" Type="http://schemas.openxmlformats.org/officeDocument/2006/relationships/customXml" Target="../ink/ink10.xml"/><Relationship Id="rId2" Type="http://schemas.openxmlformats.org/officeDocument/2006/relationships/image" Target="../media/image34.png"/><Relationship Id="rId16" Type="http://schemas.openxmlformats.org/officeDocument/2006/relationships/customXml" Target="../ink/ink9.xml"/><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41.png"/><Relationship Id="rId24"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customXml" Target="../ink/ink8.xml"/><Relationship Id="rId23" Type="http://schemas.openxmlformats.org/officeDocument/2006/relationships/customXml" Target="../ink/ink12.xml"/><Relationship Id="rId19"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customXml" Target="../ink/ink5.xml"/><Relationship Id="rId14" Type="http://schemas.openxmlformats.org/officeDocument/2006/relationships/customXml" Target="../ink/ink7.xml"/><Relationship Id="rId22"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chart" Target="../charts/chart70.xml"/><Relationship Id="rId13" Type="http://schemas.openxmlformats.org/officeDocument/2006/relationships/image" Target="../media/image57.png"/><Relationship Id="rId18" Type="http://schemas.openxmlformats.org/officeDocument/2006/relationships/image" Target="../media/image25.png"/><Relationship Id="rId26" Type="http://schemas.openxmlformats.org/officeDocument/2006/relationships/image" Target="../media/image82.png"/><Relationship Id="rId3" Type="http://schemas.openxmlformats.org/officeDocument/2006/relationships/image" Target="../media/image61.png"/><Relationship Id="rId21" Type="http://schemas.openxmlformats.org/officeDocument/2006/relationships/image" Target="../media/image77.png"/><Relationship Id="rId12" Type="http://schemas.openxmlformats.org/officeDocument/2006/relationships/image" Target="../media/image76.png"/><Relationship Id="rId17" Type="http://schemas.openxmlformats.org/officeDocument/2006/relationships/image" Target="../media/image23.png"/><Relationship Id="rId25" Type="http://schemas.openxmlformats.org/officeDocument/2006/relationships/image" Target="../media/image81.png"/><Relationship Id="rId2" Type="http://schemas.openxmlformats.org/officeDocument/2006/relationships/image" Target="../media/image60.png"/><Relationship Id="rId16" Type="http://schemas.openxmlformats.org/officeDocument/2006/relationships/image" Target="../media/image70.png"/><Relationship Id="rId20" Type="http://schemas.openxmlformats.org/officeDocument/2006/relationships/image" Target="../media/image72.png"/><Relationship Id="rId29" Type="http://schemas.openxmlformats.org/officeDocument/2006/relationships/image" Target="../media/image85.png"/><Relationship Id="rId1" Type="http://schemas.openxmlformats.org/officeDocument/2006/relationships/slideLayout" Target="../slideLayouts/slideLayout2.xml"/><Relationship Id="rId11" Type="http://schemas.openxmlformats.org/officeDocument/2006/relationships/image" Target="../media/image75.png"/><Relationship Id="rId24" Type="http://schemas.openxmlformats.org/officeDocument/2006/relationships/image" Target="../media/image80.png"/><Relationship Id="rId32" Type="http://schemas.openxmlformats.org/officeDocument/2006/relationships/image" Target="../media/image27.png"/><Relationship Id="rId5" Type="http://schemas.openxmlformats.org/officeDocument/2006/relationships/chart" Target="../charts/chart5.xml"/><Relationship Id="rId15" Type="http://schemas.openxmlformats.org/officeDocument/2006/relationships/image" Target="../media/image69.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74.png"/><Relationship Id="rId19" Type="http://schemas.microsoft.com/office/2007/relationships/hdphoto" Target="../media/hdphoto2.wdp"/><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73.png"/><Relationship Id="rId14" Type="http://schemas.openxmlformats.org/officeDocument/2006/relationships/image" Target="../media/image65.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1.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doi.org/10.1063/1.4942197" TargetMode="External"/><Relationship Id="rId13" Type="http://schemas.openxmlformats.org/officeDocument/2006/relationships/hyperlink" Target="https://doi.org/10.1063/5.0040734" TargetMode="External"/><Relationship Id="rId18" Type="http://schemas.openxmlformats.org/officeDocument/2006/relationships/hyperlink" Target="https://doi.org/10.1016/j.jnucmat.2020.152219" TargetMode="External"/><Relationship Id="rId3" Type="http://schemas.openxmlformats.org/officeDocument/2006/relationships/hyperlink" Target="https://doi.org/10.1016/j.molliq.2022.119426" TargetMode="External"/><Relationship Id="rId7" Type="http://schemas.openxmlformats.org/officeDocument/2006/relationships/hyperlink" Target="https://doi.org/10.1016/j.solmat.2021.111478" TargetMode="External"/><Relationship Id="rId12" Type="http://schemas.openxmlformats.org/officeDocument/2006/relationships/hyperlink" Target="https://doi.org/10.1016/j.solener.2023.04.009" TargetMode="External"/><Relationship Id="rId17" Type="http://schemas.openxmlformats.org/officeDocument/2006/relationships/hyperlink" Target="https://doi.org/10.1088/0022-3727/4/3/313" TargetMode="External"/><Relationship Id="rId2" Type="http://schemas.openxmlformats.org/officeDocument/2006/relationships/hyperlink" Target="https://doi.org/10.1002/9780470947777.ch17" TargetMode="External"/><Relationship Id="rId16" Type="http://schemas.openxmlformats.org/officeDocument/2006/relationships/hyperlink" Target="https://doi.org/10.1016/j.jallcom.2006.10.167" TargetMode="External"/><Relationship Id="rId1" Type="http://schemas.openxmlformats.org/officeDocument/2006/relationships/slideLayout" Target="../slideLayouts/slideLayout2.xml"/><Relationship Id="rId6" Type="http://schemas.openxmlformats.org/officeDocument/2006/relationships/hyperlink" Target="https://doi.org/10.1103/PhysRevB.46.6131" TargetMode="External"/><Relationship Id="rId11" Type="http://schemas.openxmlformats.org/officeDocument/2006/relationships/hyperlink" Target="https://doi.org/10.1007/BF00502115" TargetMode="External"/><Relationship Id="rId5" Type="http://schemas.openxmlformats.org/officeDocument/2006/relationships/hyperlink" Target="https://mstdb.ornl.gov/" TargetMode="External"/><Relationship Id="rId15" Type="http://schemas.openxmlformats.org/officeDocument/2006/relationships/hyperlink" Target="https://doi.org/10.1103/PhysRevB.78.104201" TargetMode="External"/><Relationship Id="rId10" Type="http://schemas.openxmlformats.org/officeDocument/2006/relationships/hyperlink" Target="https://doi.org/10.1063/1.1750134" TargetMode="External"/><Relationship Id="rId19" Type="http://schemas.openxmlformats.org/officeDocument/2006/relationships/hyperlink" Target="https://doi:%2010.1016/j.jallcom.2006.10.167" TargetMode="External"/><Relationship Id="rId4" Type="http://schemas.openxmlformats.org/officeDocument/2006/relationships/hyperlink" Target="https://doi.org/10.1016/j.anucene.2020.107608" TargetMode="External"/><Relationship Id="rId9" Type="http://schemas.openxmlformats.org/officeDocument/2006/relationships/hyperlink" Target="https://doi.org/10.1016/j.solmat.2014.03.028" TargetMode="External"/><Relationship Id="rId14" Type="http://schemas.openxmlformats.org/officeDocument/2006/relationships/hyperlink" Target="https://doi.org/10.1017/9781009355483"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007/BF00501941" TargetMode="External"/><Relationship Id="rId3" Type="http://schemas.openxmlformats.org/officeDocument/2006/relationships/hyperlink" Target="https://doi.org/10.1021/ie00010a021" TargetMode="External"/><Relationship Id="rId7" Type="http://schemas.openxmlformats.org/officeDocument/2006/relationships/hyperlink" Target="https://doi.org/10.1007/s10765-022-03073-2" TargetMode="External"/><Relationship Id="rId12" Type="http://schemas.openxmlformats.org/officeDocument/2006/relationships/hyperlink" Target="https://www.mathnet.ru/php/archive.phtml?wshow=paper&amp;jrnid=tvt&amp;paperid=7779&amp;option_lang=eng" TargetMode="External"/><Relationship Id="rId2" Type="http://schemas.openxmlformats.org/officeDocument/2006/relationships/hyperlink" Target="https://www.mathnet.ru/php/archive.phtml?wshow=paper&amp;jrnid=tvt&amp;paperid=6160&amp;option_lang=eng" TargetMode="External"/><Relationship Id="rId1" Type="http://schemas.openxmlformats.org/officeDocument/2006/relationships/slideLayout" Target="../slideLayouts/slideLayout2.xml"/><Relationship Id="rId6" Type="http://schemas.openxmlformats.org/officeDocument/2006/relationships/hyperlink" Target="https://doi.org/10.1016/j.jnucmat.2010.12.306" TargetMode="External"/><Relationship Id="rId11" Type="http://schemas.openxmlformats.org/officeDocument/2006/relationships/hyperlink" Target="https://doi.org/10.1016/0013-4686(87)90027-2" TargetMode="External"/><Relationship Id="rId5" Type="http://schemas.openxmlformats.org/officeDocument/2006/relationships/hyperlink" Target="https://doi.org/10.1016/j.solmat.2014.03.028" TargetMode="External"/><Relationship Id="rId10" Type="http://schemas.openxmlformats.org/officeDocument/2006/relationships/hyperlink" Target="https://doi.org/10.3390/ma15165603" TargetMode="External"/><Relationship Id="rId4" Type="http://schemas.openxmlformats.org/officeDocument/2006/relationships/hyperlink" Target="https://doi.org/10.1007/BF01133260" TargetMode="External"/><Relationship Id="rId9" Type="http://schemas.openxmlformats.org/officeDocument/2006/relationships/hyperlink" Target="https://doi.org/10.1063/5.008805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hart" Target="../charts/chart1.xm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3.xml"/><Relationship Id="rId11" Type="http://schemas.openxmlformats.org/officeDocument/2006/relationships/image" Target="../media/image10.png"/><Relationship Id="rId5" Type="http://schemas.openxmlformats.org/officeDocument/2006/relationships/chart" Target="../charts/chart3.xml"/><Relationship Id="rId10" Type="http://schemas.openxmlformats.org/officeDocument/2006/relationships/image" Target="../media/image9.png"/><Relationship Id="rId4" Type="http://schemas.openxmlformats.org/officeDocument/2006/relationships/chart" Target="../charts/chart2.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9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customXml" Target="../ink/ink15.xml"/><Relationship Id="rId3" Type="http://schemas.openxmlformats.org/officeDocument/2006/relationships/image" Target="../media/image96.png"/><Relationship Id="rId12" Type="http://schemas.openxmlformats.org/officeDocument/2006/relationships/customXml" Target="../ink/ink14.xml"/><Relationship Id="rId7" Type="http://schemas.openxmlformats.org/officeDocument/2006/relationships/image" Target="../media/image180.png"/><Relationship Id="rId2"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200.png"/><Relationship Id="rId4" Type="http://schemas.openxmlformats.org/officeDocument/2006/relationships/customXml" Target="../ink/ink13.xml"/><Relationship Id="rId9" Type="http://schemas.openxmlformats.org/officeDocument/2006/relationships/image" Target="../media/image190.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60.png"/><Relationship Id="rId12" Type="http://schemas.openxmlformats.org/officeDocument/2006/relationships/image" Target="../media/image41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81.png"/><Relationship Id="rId4" Type="http://schemas.openxmlformats.org/officeDocument/2006/relationships/image" Target="../media/image671.png"/></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670.png"/><Relationship Id="rId3" Type="http://schemas.openxmlformats.org/officeDocument/2006/relationships/image" Target="../media/image57.png"/><Relationship Id="rId12" Type="http://schemas.openxmlformats.org/officeDocument/2006/relationships/image" Target="../media/image66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chart" Target="../charts/chart8.xml"/><Relationship Id="rId11" Type="http://schemas.openxmlformats.org/officeDocument/2006/relationships/image" Target="../media/image630.png"/><Relationship Id="rId5" Type="http://schemas.openxmlformats.org/officeDocument/2006/relationships/image" Target="../media/image220.png"/><Relationship Id="rId10" Type="http://schemas.openxmlformats.org/officeDocument/2006/relationships/chart" Target="../charts/chart60.xml"/><Relationship Id="rId4" Type="http://schemas.openxmlformats.org/officeDocument/2006/relationships/image" Target="../media/image580.png"/><Relationship Id="rId14" Type="http://schemas.openxmlformats.org/officeDocument/2006/relationships/image" Target="../media/image680.png"/></Relationships>
</file>

<file path=ppt/slides/_rels/slide4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6.png"/><Relationship Id="rId7" Type="http://schemas.openxmlformats.org/officeDocument/2006/relationships/image" Target="../media/image300.png"/><Relationship Id="rId12" Type="http://schemas.openxmlformats.org/officeDocument/2006/relationships/image" Target="../media/image41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10" Type="http://schemas.openxmlformats.org/officeDocument/2006/relationships/image" Target="../media/image330.png"/><Relationship Id="rId4" Type="http://schemas.openxmlformats.org/officeDocument/2006/relationships/image" Target="../media/image270.png"/><Relationship Id="rId9" Type="http://schemas.openxmlformats.org/officeDocument/2006/relationships/image" Target="../media/image320.png"/></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7"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A28C50-5109-17E4-1415-719ADC3C4520}"/>
              </a:ext>
            </a:extLst>
          </p:cNvPr>
          <p:cNvGrpSpPr/>
          <p:nvPr/>
        </p:nvGrpSpPr>
        <p:grpSpPr>
          <a:xfrm>
            <a:off x="8153400" y="-1555595"/>
            <a:ext cx="6809269" cy="7923708"/>
            <a:chOff x="18756" y="-1217892"/>
            <a:chExt cx="6809269" cy="7923708"/>
          </a:xfrm>
        </p:grpSpPr>
        <p:pic>
          <p:nvPicPr>
            <p:cNvPr id="5" name="Picture 4">
              <a:extLst>
                <a:ext uri="{FF2B5EF4-FFF2-40B4-BE49-F238E27FC236}">
                  <a16:creationId xmlns:a16="http://schemas.microsoft.com/office/drawing/2014/main" id="{56B6BC2C-C215-E020-3BB8-2EE637321E70}"/>
                </a:ext>
              </a:extLst>
            </p:cNvPr>
            <p:cNvPicPr>
              <a:picLocks noChangeAspect="1"/>
            </p:cNvPicPr>
            <p:nvPr/>
          </p:nvPicPr>
          <p:blipFill rotWithShape="1">
            <a:blip r:embed="rId3"/>
            <a:srcRect l="1" r="-50860"/>
            <a:stretch/>
          </p:blipFill>
          <p:spPr>
            <a:xfrm>
              <a:off x="2213981" y="-162524"/>
              <a:ext cx="4614044" cy="6862868"/>
            </a:xfrm>
            <a:prstGeom prst="rect">
              <a:avLst/>
            </a:prstGeom>
          </p:spPr>
        </p:pic>
        <p:sp>
          <p:nvSpPr>
            <p:cNvPr id="6" name="Isosceles Triangle 12">
              <a:extLst>
                <a:ext uri="{FF2B5EF4-FFF2-40B4-BE49-F238E27FC236}">
                  <a16:creationId xmlns:a16="http://schemas.microsoft.com/office/drawing/2014/main" id="{C6655005-61F8-56A1-17A2-1CD317C9975F}"/>
                </a:ext>
              </a:extLst>
            </p:cNvPr>
            <p:cNvSpPr>
              <a:spLocks noChangeAspect="1"/>
            </p:cNvSpPr>
            <p:nvPr/>
          </p:nvSpPr>
          <p:spPr>
            <a:xfrm rot="10800000">
              <a:off x="18756" y="-1217892"/>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46" name="Rectangle 2">
            <a:extLst>
              <a:ext uri="{FF2B5EF4-FFF2-40B4-BE49-F238E27FC236}">
                <a16:creationId xmlns:a16="http://schemas.microsoft.com/office/drawing/2014/main" id="{AFCFF3B6-E5A0-4BD8-A696-6E240442C91D}"/>
              </a:ext>
            </a:extLst>
          </p:cNvPr>
          <p:cNvSpPr>
            <a:spLocks noGrp="1" noChangeArrowheads="1"/>
          </p:cNvSpPr>
          <p:nvPr>
            <p:ph type="title"/>
          </p:nvPr>
        </p:nvSpPr>
        <p:spPr>
          <a:xfrm>
            <a:off x="2209800" y="838200"/>
            <a:ext cx="7772400" cy="914400"/>
          </a:xfrm>
        </p:spPr>
        <p:txBody>
          <a:bodyPr>
            <a:normAutofit fontScale="90000"/>
          </a:bodyPr>
          <a:lstStyle/>
          <a:p>
            <a:pPr algn="ctr"/>
            <a:r>
              <a:rPr lang="en-US" dirty="0"/>
              <a:t>Molten Salt Energy Carrier Model Informed by the Pair Distribution Function</a:t>
            </a:r>
            <a:endParaRPr lang="en-US" altLang="en-US" dirty="0"/>
          </a:p>
        </p:txBody>
      </p:sp>
      <p:sp>
        <p:nvSpPr>
          <p:cNvPr id="6147" name="Rectangle 3">
            <a:extLst>
              <a:ext uri="{FF2B5EF4-FFF2-40B4-BE49-F238E27FC236}">
                <a16:creationId xmlns:a16="http://schemas.microsoft.com/office/drawing/2014/main" id="{49BB26B9-6B62-473C-A7BC-2C91677E475C}"/>
              </a:ext>
            </a:extLst>
          </p:cNvPr>
          <p:cNvSpPr>
            <a:spLocks noGrp="1" noChangeArrowheads="1"/>
          </p:cNvSpPr>
          <p:nvPr>
            <p:ph idx="1"/>
          </p:nvPr>
        </p:nvSpPr>
        <p:spPr>
          <a:xfrm>
            <a:off x="1842128" y="2406258"/>
            <a:ext cx="8333146" cy="1389063"/>
          </a:xfrm>
        </p:spPr>
        <p:txBody>
          <a:bodyPr>
            <a:normAutofit/>
          </a:bodyPr>
          <a:lstStyle/>
          <a:p>
            <a:pPr algn="ctr">
              <a:lnSpc>
                <a:spcPct val="90000"/>
              </a:lnSpc>
              <a:buFontTx/>
              <a:buNone/>
            </a:pPr>
            <a:r>
              <a:rPr lang="en-US" altLang="en-US" i="1" dirty="0"/>
              <a:t>Isaac Walker, Jacob Numbers, Tyler Hamm, </a:t>
            </a:r>
            <a:br>
              <a:rPr lang="en-US" altLang="en-US" i="1" dirty="0"/>
            </a:br>
            <a:r>
              <a:rPr lang="en-US" altLang="en-US" i="1" dirty="0"/>
              <a:t>Anthony Birri, Nick Termini, Troy Munro</a:t>
            </a:r>
          </a:p>
          <a:p>
            <a:pPr algn="ctr">
              <a:buNone/>
            </a:pPr>
            <a:r>
              <a:rPr lang="en-US" altLang="en-US" sz="2400" i="1" dirty="0">
                <a:hlinkClick r:id="rId4"/>
              </a:rPr>
              <a:t>ihwalker@byu.edu</a:t>
            </a:r>
            <a:r>
              <a:rPr lang="en-US" altLang="en-US" sz="2400" i="1" dirty="0"/>
              <a:t>  </a:t>
            </a:r>
          </a:p>
        </p:txBody>
      </p:sp>
      <p:pic>
        <p:nvPicPr>
          <p:cNvPr id="3" name="Picture 2">
            <a:extLst>
              <a:ext uri="{FF2B5EF4-FFF2-40B4-BE49-F238E27FC236}">
                <a16:creationId xmlns:a16="http://schemas.microsoft.com/office/drawing/2014/main" id="{F2FEED60-123F-5F9F-7F9C-DDF0A2ED6F34}"/>
              </a:ext>
            </a:extLst>
          </p:cNvPr>
          <p:cNvPicPr>
            <a:picLocks noChangeAspect="1"/>
          </p:cNvPicPr>
          <p:nvPr/>
        </p:nvPicPr>
        <p:blipFill>
          <a:blip r:embed="rId5"/>
          <a:stretch>
            <a:fillRect/>
          </a:stretch>
        </p:blipFill>
        <p:spPr>
          <a:xfrm>
            <a:off x="-4495800" y="-500227"/>
            <a:ext cx="6144854" cy="6858000"/>
          </a:xfrm>
          <a:prstGeom prst="parallelogram">
            <a:avLst>
              <a:gd name="adj" fmla="val 19451"/>
            </a:avLst>
          </a:prstGeom>
        </p:spPr>
      </p:pic>
      <p:pic>
        <p:nvPicPr>
          <p:cNvPr id="7" name="Picture 6">
            <a:extLst>
              <a:ext uri="{FF2B5EF4-FFF2-40B4-BE49-F238E27FC236}">
                <a16:creationId xmlns:a16="http://schemas.microsoft.com/office/drawing/2014/main" id="{C022E4B3-3E49-4562-B414-8E6A03998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5105" y="4017728"/>
            <a:ext cx="4187192" cy="26703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F5F27-5DEC-37AD-0307-3F853957B157}"/>
              </a:ext>
            </a:extLst>
          </p:cNvPr>
          <p:cNvSpPr txBox="1">
            <a:spLocks/>
          </p:cNvSpPr>
          <p:nvPr/>
        </p:nvSpPr>
        <p:spPr>
          <a:xfrm>
            <a:off x="429767" y="274319"/>
            <a:ext cx="4926448" cy="56851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lumMod val="50000"/>
                  </a:schemeClr>
                </a:solidFill>
              </a:rPr>
              <a:t>Properties—Macro to Micro</a:t>
            </a:r>
            <a:endParaRPr lang="en-US" dirty="0">
              <a:solidFill>
                <a:schemeClr val="accent1">
                  <a:lumMod val="50000"/>
                </a:schemeClr>
              </a:solidFill>
            </a:endParaRPr>
          </a:p>
        </p:txBody>
      </p:sp>
      <p:sp>
        <p:nvSpPr>
          <p:cNvPr id="7" name="Title 1">
            <a:extLst>
              <a:ext uri="{FF2B5EF4-FFF2-40B4-BE49-F238E27FC236}">
                <a16:creationId xmlns:a16="http://schemas.microsoft.com/office/drawing/2014/main" id="{D5338B12-8AE2-A422-8CC6-5AD3EE8E564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Characterizing Energy Carriers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8ECDAF-AFD9-1827-3D34-A9D4BB153771}"/>
                  </a:ext>
                </a:extLst>
              </p:cNvPr>
              <p:cNvSpPr txBox="1"/>
              <p:nvPr/>
            </p:nvSpPr>
            <p:spPr>
              <a:xfrm>
                <a:off x="7298114" y="1676400"/>
                <a:ext cx="141333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b="0" i="1" smtClean="0">
                              <a:solidFill>
                                <a:schemeClr val="accent1">
                                  <a:lumMod val="75000"/>
                                </a:schemeClr>
                              </a:solidFill>
                              <a:latin typeface="Cambria Math" panose="02040503050406030204" pitchFamily="18" charset="0"/>
                              <a:ea typeface="Cambria Math" panose="02040503050406030204" pitchFamily="18" charset="0"/>
                            </a:rPr>
                            <m:t>𝑝</m:t>
                          </m:r>
                          <m:r>
                            <a:rPr lang="en-US" b="0" i="1" smtClean="0">
                              <a:solidFill>
                                <a:schemeClr val="accent1">
                                  <a:lumMod val="75000"/>
                                </a:schemeClr>
                              </a:solidFill>
                              <a:latin typeface="Cambria Math" panose="02040503050406030204" pitchFamily="18" charset="0"/>
                              <a:ea typeface="Cambria Math" panose="02040503050406030204" pitchFamily="18" charset="0"/>
                            </a:rPr>
                            <m:t>,</m:t>
                          </m:r>
                          <m:r>
                            <a:rPr lang="en-US"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b="0" i="1" smtClean="0">
                          <a:solidFill>
                            <a:srgbClr val="C00000"/>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CA8ECDAF-AFD9-1827-3D34-A9D4BB153771}"/>
                  </a:ext>
                </a:extLst>
              </p:cNvPr>
              <p:cNvSpPr txBox="1">
                <a:spLocks noRot="1" noChangeAspect="1" noMove="1" noResize="1" noEditPoints="1" noAdjustHandles="1" noChangeArrowheads="1" noChangeShapeType="1" noTextEdit="1"/>
              </p:cNvSpPr>
              <p:nvPr/>
            </p:nvSpPr>
            <p:spPr>
              <a:xfrm>
                <a:off x="7298114" y="1676400"/>
                <a:ext cx="1413336" cy="520399"/>
              </a:xfrm>
              <a:prstGeom prst="rect">
                <a:avLst/>
              </a:prstGeom>
              <a:blipFill>
                <a:blip r:embed="rId2"/>
                <a:stretch>
                  <a:fillRect l="-1786" t="-4878" r="-3571" b="-146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468BAE-551A-A4B5-1F5A-859A7106A1BE}"/>
              </a:ext>
            </a:extLst>
          </p:cNvPr>
          <p:cNvSpPr txBox="1">
            <a:spLocks noChangeAspect="1"/>
          </p:cNvSpPr>
          <p:nvPr/>
        </p:nvSpPr>
        <p:spPr>
          <a:xfrm>
            <a:off x="8937038" y="1752600"/>
            <a:ext cx="2721562" cy="461665"/>
          </a:xfrm>
          <a:prstGeom prst="rect">
            <a:avLst/>
          </a:prstGeom>
          <a:noFill/>
        </p:spPr>
        <p:txBody>
          <a:bodyPr wrap="square" rtlCol="0">
            <a:spAutoFit/>
          </a:bodyPr>
          <a:lstStyle/>
          <a:p>
            <a:pPr lvl="0">
              <a:defRPr/>
            </a:pPr>
            <a:r>
              <a:rPr lang="en-US" sz="1200" dirty="0">
                <a:solidFill>
                  <a:prstClr val="black"/>
                </a:solidFill>
              </a:rPr>
              <a:t>Assuming effective properties of energy carriers, neglecting transverse modes</a:t>
            </a:r>
            <a:endParaRPr lang="en-US" sz="1200" i="1" dirty="0">
              <a:solidFill>
                <a:prstClr val="black"/>
              </a:solidFill>
            </a:endParaRPr>
          </a:p>
        </p:txBody>
      </p:sp>
      <p:grpSp>
        <p:nvGrpSpPr>
          <p:cNvPr id="10" name="Group 9">
            <a:extLst>
              <a:ext uri="{FF2B5EF4-FFF2-40B4-BE49-F238E27FC236}">
                <a16:creationId xmlns:a16="http://schemas.microsoft.com/office/drawing/2014/main" id="{9875FFD0-7DB1-24C0-AA08-BBC6750B6857}"/>
              </a:ext>
            </a:extLst>
          </p:cNvPr>
          <p:cNvGrpSpPr/>
          <p:nvPr/>
        </p:nvGrpSpPr>
        <p:grpSpPr>
          <a:xfrm>
            <a:off x="6578038" y="41107"/>
            <a:ext cx="5266489" cy="1381677"/>
            <a:chOff x="978377" y="3869128"/>
            <a:chExt cx="5266489" cy="138167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558291-6956-FCAE-6AEB-BB49FD835CF9}"/>
                    </a:ext>
                  </a:extLst>
                </p:cNvPr>
                <p:cNvSpPr txBox="1"/>
                <p:nvPr/>
              </p:nvSpPr>
              <p:spPr>
                <a:xfrm>
                  <a:off x="978377" y="4618003"/>
                  <a:ext cx="5131469" cy="6328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𝜅</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1" name="TextBox 10">
                  <a:extLst>
                    <a:ext uri="{FF2B5EF4-FFF2-40B4-BE49-F238E27FC236}">
                      <a16:creationId xmlns:a16="http://schemas.microsoft.com/office/drawing/2014/main" id="{1F558291-6956-FCAE-6AEB-BB49FD835CF9}"/>
                    </a:ext>
                  </a:extLst>
                </p:cNvPr>
                <p:cNvSpPr txBox="1">
                  <a:spLocks noRot="1" noChangeAspect="1" noMove="1" noResize="1" noEditPoints="1" noAdjustHandles="1" noChangeArrowheads="1" noChangeShapeType="1" noTextEdit="1"/>
                </p:cNvSpPr>
                <p:nvPr/>
              </p:nvSpPr>
              <p:spPr>
                <a:xfrm>
                  <a:off x="978377" y="4618003"/>
                  <a:ext cx="5131469" cy="632802"/>
                </a:xfrm>
                <a:prstGeom prst="rect">
                  <a:avLst/>
                </a:prstGeom>
                <a:blipFill>
                  <a:blip r:embed="rId3"/>
                  <a:stretch>
                    <a:fillRect l="-10099" t="-184000" r="-1232" b="-266000"/>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65E85F25-35B1-64D3-43EB-38C2232FBC62}"/>
                </a:ext>
              </a:extLst>
            </p:cNvPr>
            <p:cNvSpPr/>
            <p:nvPr/>
          </p:nvSpPr>
          <p:spPr>
            <a:xfrm rot="5400000">
              <a:off x="5051049" y="3424188"/>
              <a:ext cx="151513" cy="223612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1F87AFE7-4EA5-44E9-19EA-A31E194CF321}"/>
                </a:ext>
              </a:extLst>
            </p:cNvPr>
            <p:cNvSpPr txBox="1"/>
            <p:nvPr/>
          </p:nvSpPr>
          <p:spPr>
            <a:xfrm>
              <a:off x="1698458" y="4166663"/>
              <a:ext cx="179364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1 longitudinal phonon mode</a:t>
              </a:r>
            </a:p>
          </p:txBody>
        </p:sp>
        <p:sp>
          <p:nvSpPr>
            <p:cNvPr id="14" name="TextBox 13">
              <a:extLst>
                <a:ext uri="{FF2B5EF4-FFF2-40B4-BE49-F238E27FC236}">
                  <a16:creationId xmlns:a16="http://schemas.microsoft.com/office/drawing/2014/main" id="{11FD0B28-6E61-16CA-5543-D23301291724}"/>
                </a:ext>
              </a:extLst>
            </p:cNvPr>
            <p:cNvSpPr txBox="1"/>
            <p:nvPr/>
          </p:nvSpPr>
          <p:spPr>
            <a:xfrm>
              <a:off x="4115711" y="3869128"/>
              <a:ext cx="212915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2 transverse phonon modes (generally negligible in liquids, high Frenkel frequency)</a:t>
              </a:r>
            </a:p>
          </p:txBody>
        </p:sp>
        <p:sp>
          <p:nvSpPr>
            <p:cNvPr id="15" name="Left Brace 14">
              <a:extLst>
                <a:ext uri="{FF2B5EF4-FFF2-40B4-BE49-F238E27FC236}">
                  <a16:creationId xmlns:a16="http://schemas.microsoft.com/office/drawing/2014/main" id="{5DF49B6A-5EAC-EFC5-7603-A95FDC99A6F5}"/>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7217F81-40F7-6180-50F2-F6BDC947A407}"/>
                  </a:ext>
                </a:extLst>
              </p:cNvPr>
              <p:cNvGraphicFramePr>
                <a:graphicFrameLocks noGrp="1"/>
              </p:cNvGraphicFramePr>
              <p:nvPr>
                <p:extLst/>
              </p:nvPr>
            </p:nvGraphicFramePr>
            <p:xfrm>
              <a:off x="402756" y="2286000"/>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16143">
                    <a:tc>
                      <a:txBody>
                        <a:bodyPr/>
                        <a:lstStyle/>
                        <a:p>
                          <a:pPr algn="ctr"/>
                          <a:endParaRPr lang="en-US" sz="1600" dirty="0">
                            <a:solidFill>
                              <a:schemeClr val="accent1">
                                <a:lumMod val="75000"/>
                              </a:schemeClr>
                            </a:solidFill>
                          </a:endParaRPr>
                        </a:p>
                      </a:txBody>
                      <a:tcPr/>
                    </a:tc>
                    <a:tc>
                      <a:txBody>
                        <a:bodyPr/>
                        <a:lstStyle/>
                        <a:p>
                          <a:pPr algn="ctr"/>
                          <a:r>
                            <a:rPr lang="en-US" sz="1600" dirty="0">
                              <a:solidFill>
                                <a:schemeClr val="accent1">
                                  <a:lumMod val="75000"/>
                                </a:schemeClr>
                              </a:solidFill>
                            </a:rPr>
                            <a:t>Specific Heat Capacity – </a:t>
                          </a:r>
                          <a14:m>
                            <m:oMath xmlns:m="http://schemas.openxmlformats.org/officeDocument/2006/math">
                              <m:sSub>
                                <m:sSubPr>
                                  <m:ctrlPr>
                                    <a:rPr lang="en-US" sz="16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sz="1600" b="0" i="1" smtClean="0">
                                      <a:solidFill>
                                        <a:schemeClr val="accent1">
                                          <a:lumMod val="75000"/>
                                        </a:schemeClr>
                                      </a:solidFill>
                                      <a:latin typeface="Cambria Math" panose="02040503050406030204" pitchFamily="18" charset="0"/>
                                      <a:ea typeface="Cambria Math" panose="02040503050406030204" pitchFamily="18" charset="0"/>
                                    </a:rPr>
                                    <m:t>𝑝</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𝑇</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1">
                                <a:lumMod val="75000"/>
                              </a:schemeClr>
                            </a:solidFill>
                          </a:endParaRPr>
                        </a:p>
                      </a:txBody>
                      <a:tcPr/>
                    </a:tc>
                    <a:tc>
                      <a:txBody>
                        <a:bodyPr/>
                        <a:lstStyle/>
                        <a:p>
                          <a:pPr algn="ctr"/>
                          <a:r>
                            <a:rPr lang="en-US" sz="1600" dirty="0">
                              <a:solidFill>
                                <a:srgbClr val="C00000"/>
                              </a:solidFill>
                            </a:rPr>
                            <a:t>Group Velocity – </a:t>
                          </a:r>
                          <a14:m>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𝑣</m:t>
                              </m:r>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𝑇</m:t>
                              </m:r>
                              <m:r>
                                <a:rPr lang="en-US" sz="1600" b="0" i="1" smtClean="0">
                                  <a:solidFill>
                                    <a:srgbClr val="C00000"/>
                                  </a:solidFill>
                                  <a:latin typeface="Cambria Math" panose="02040503050406030204" pitchFamily="18" charset="0"/>
                                  <a:ea typeface="Cambria Math" panose="02040503050406030204" pitchFamily="18" charset="0"/>
                                </a:rPr>
                                <m:t>)</m:t>
                              </m:r>
                            </m:oMath>
                          </a14:m>
                          <a:endParaRPr lang="en-US" sz="1600" dirty="0">
                            <a:solidFill>
                              <a:srgbClr val="C00000"/>
                            </a:solidFill>
                          </a:endParaRPr>
                        </a:p>
                      </a:txBody>
                      <a:tcPr/>
                    </a:tc>
                    <a:tc>
                      <a:txBody>
                        <a:bodyPr/>
                        <a:lstStyle/>
                        <a:p>
                          <a:pPr algn="ctr"/>
                          <a:r>
                            <a:rPr lang="en-US" sz="1600" dirty="0">
                              <a:solidFill>
                                <a:schemeClr val="accent6">
                                  <a:lumMod val="75000"/>
                                </a:schemeClr>
                              </a:solidFill>
                            </a:rPr>
                            <a:t>Mean Free Path - </a:t>
                          </a:r>
                          <a14:m>
                            <m:oMath xmlns:m="http://schemas.openxmlformats.org/officeDocument/2006/math">
                              <m:r>
                                <a:rPr lang="en-US" sz="1600" i="1" smtClean="0">
                                  <a:solidFill>
                                    <a:schemeClr val="accent6">
                                      <a:lumMod val="75000"/>
                                    </a:schemeClr>
                                  </a:solidFill>
                                  <a:latin typeface="Cambria Math" panose="02040503050406030204" pitchFamily="18" charset="0"/>
                                  <a:ea typeface="Cambria Math" panose="02040503050406030204" pitchFamily="18" charset="0"/>
                                </a:rPr>
                                <m:t>𝜆</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𝑻</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6">
                                <a:lumMod val="75000"/>
                              </a:schemeClr>
                            </a:solidFill>
                          </a:endParaRPr>
                        </a:p>
                      </a:txBody>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a:t>
                          </a:r>
                          <a:r>
                            <a:rPr lang="en-US" sz="1300" b="1" dirty="0"/>
                            <a:t>heat capacity </a:t>
                          </a:r>
                          <a:r>
                            <a:rPr lang="en-US" sz="1300" dirty="0"/>
                            <a:t>model links phonon states to liquid characteristics</a:t>
                          </a:r>
                          <a:r>
                            <a:rPr lang="en-US" sz="1300" baseline="30000" dirty="0"/>
                            <a:t>[18]</a:t>
                          </a:r>
                          <a:r>
                            <a:rPr lang="en-US" sz="1300" baseline="0" dirty="0"/>
                            <a:t>.</a:t>
                          </a:r>
                          <a:endParaRPr lang="en-US" sz="1300" baseline="30000" dirty="0"/>
                        </a:p>
                        <a:p>
                          <a:endParaRPr lang="en-US" sz="1300" dirty="0"/>
                        </a:p>
                      </a:txBody>
                      <a:tcPr/>
                    </a:tc>
                    <a:tc>
                      <a:txBody>
                        <a:bodyPr/>
                        <a:lstStyle/>
                        <a:p>
                          <a:r>
                            <a:rPr lang="en-US" sz="1300" dirty="0"/>
                            <a:t>The macroscopic </a:t>
                          </a:r>
                          <a:r>
                            <a:rPr lang="en-US" sz="1300" b="1" dirty="0"/>
                            <a:t>limit of longitudinal modes </a:t>
                          </a:r>
                          <a:r>
                            <a:rPr lang="en-US" sz="1300" dirty="0"/>
                            <a:t>give rise to the adiabatic sound velocity</a:t>
                          </a:r>
                          <a:r>
                            <a:rPr lang="en-US" sz="1300" baseline="30000" dirty="0"/>
                            <a:t>[21]</a:t>
                          </a:r>
                          <a:endParaRPr lang="en-US" sz="1300" dirty="0"/>
                        </a:p>
                      </a:txBody>
                      <a:tcPr/>
                    </a:tc>
                    <a:tc>
                      <a:txBody>
                        <a:bodyPr/>
                        <a:lstStyle/>
                        <a:p>
                          <a:r>
                            <a:rPr lang="en-US" sz="1300" dirty="0"/>
                            <a:t>Short-range vibrational modes are dominant energy transfer medium</a:t>
                          </a:r>
                          <a:r>
                            <a:rPr lang="en-US" sz="1300" baseline="30000" dirty="0"/>
                            <a:t>[24]</a:t>
                          </a:r>
                          <a:r>
                            <a:rPr lang="en-US" sz="1300" dirty="0"/>
                            <a:t>—the </a:t>
                          </a:r>
                          <a:r>
                            <a:rPr lang="en-US" sz="1300" b="1" dirty="0"/>
                            <a:t>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63890">
                    <a:tc>
                      <a:txBody>
                        <a:bodyPr/>
                        <a:lstStyle/>
                        <a:p>
                          <a:pPr algn="ctr"/>
                          <a:r>
                            <a:rPr lang="en-US" sz="1400" dirty="0"/>
                            <a:t>Questions</a:t>
                          </a:r>
                        </a:p>
                      </a:txBody>
                      <a:tcPr vert="vert270" anchor="ctr"/>
                    </a:tc>
                    <a:tc>
                      <a:txBody>
                        <a:bodyPr/>
                        <a:lstStyle/>
                        <a:p>
                          <a:r>
                            <a:rPr lang="en-US" sz="1300" b="1" dirty="0"/>
                            <a:t>Low velocity modes contribute to heat capacity </a:t>
                          </a:r>
                          <a:r>
                            <a:rPr lang="en-US" sz="1300" dirty="0"/>
                            <a:t>but not thermal conductivity</a:t>
                          </a:r>
                          <a:r>
                            <a:rPr lang="en-US" sz="1300" baseline="30000" dirty="0"/>
                            <a:t>[19]</a:t>
                          </a:r>
                          <a:r>
                            <a:rPr lang="en-US" sz="1300" dirty="0"/>
                            <a:t>—provides an </a:t>
                          </a:r>
                          <a:r>
                            <a:rPr lang="en-US" sz="1300" b="1" dirty="0"/>
                            <a:t>upper bound</a:t>
                          </a:r>
                          <a:r>
                            <a:rPr lang="en-US" sz="1300" baseline="30000" dirty="0"/>
                            <a:t>[20]</a:t>
                          </a:r>
                          <a:r>
                            <a:rPr lang="en-US" sz="1300" dirty="0"/>
                            <a:t>. </a:t>
                          </a:r>
                        </a:p>
                      </a:txBody>
                      <a:tcPr/>
                    </a:tc>
                    <a:tc>
                      <a:txBody>
                        <a:bodyPr/>
                        <a:lstStyle/>
                        <a:p>
                          <a:r>
                            <a:rPr lang="en-US" sz="1300" dirty="0"/>
                            <a:t>Molten salts do support </a:t>
                          </a:r>
                          <a:r>
                            <a:rPr lang="en-US" sz="1300" b="1" dirty="0"/>
                            <a:t>shear modes and faster group velocities</a:t>
                          </a:r>
                          <a:r>
                            <a:rPr lang="en-US" sz="1300" dirty="0"/>
                            <a:t> at very small wavelengths corresponding to interatomic distances</a:t>
                          </a:r>
                          <a:r>
                            <a:rPr lang="en-US" sz="1300" baseline="30000" dirty="0"/>
                            <a:t>[22,23]</a:t>
                          </a:r>
                          <a:r>
                            <a:rPr lang="en-US" sz="1300" dirty="0"/>
                            <a:t>, </a:t>
                          </a:r>
                          <a:r>
                            <a:rPr lang="en-US" sz="1300" b="1" dirty="0"/>
                            <a:t>but dampen quickly and not dominant</a:t>
                          </a:r>
                          <a:r>
                            <a:rPr lang="en-US" sz="1300" baseline="30000" dirty="0"/>
                            <a:t>[20]</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[21]</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Choice>
        <mc:Fallback xmlns="">
          <p:graphicFrame>
            <p:nvGraphicFramePr>
              <p:cNvPr id="16" name="Table 15">
                <a:extLst>
                  <a:ext uri="{FF2B5EF4-FFF2-40B4-BE49-F238E27FC236}">
                    <a16:creationId xmlns:a16="http://schemas.microsoft.com/office/drawing/2014/main" id="{37217F81-40F7-6180-50F2-F6BDC947A407}"/>
                  </a:ext>
                </a:extLst>
              </p:cNvPr>
              <p:cNvGraphicFramePr>
                <a:graphicFrameLocks noGrp="1"/>
              </p:cNvGraphicFramePr>
              <p:nvPr>
                <p:extLst>
                  <p:ext uri="{D42A27DB-BD31-4B8C-83A1-F6EECF244321}">
                    <p14:modId xmlns:p14="http://schemas.microsoft.com/office/powerpoint/2010/main" val="2632855227"/>
                  </p:ext>
                </p:extLst>
              </p:nvPr>
            </p:nvGraphicFramePr>
            <p:xfrm>
              <a:off x="402756" y="2286000"/>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54076">
                    <a:tc>
                      <a:txBody>
                        <a:bodyPr/>
                        <a:lstStyle/>
                        <a:p>
                          <a:pPr algn="ctr"/>
                          <a:endParaRPr lang="en-US" sz="1600" dirty="0">
                            <a:solidFill>
                              <a:schemeClr val="accent1">
                                <a:lumMod val="75000"/>
                              </a:schemeClr>
                            </a:solidFill>
                          </a:endParaRPr>
                        </a:p>
                      </a:txBody>
                      <a:tcPr/>
                    </a:tc>
                    <a:tc>
                      <a:txBody>
                        <a:bodyPr/>
                        <a:lstStyle/>
                        <a:p>
                          <a:endParaRPr lang="en-US"/>
                        </a:p>
                      </a:txBody>
                      <a:tcPr>
                        <a:blipFill>
                          <a:blip r:embed="rId4"/>
                          <a:stretch>
                            <a:fillRect l="-11599" t="-5172" r="-217223" b="-806897"/>
                          </a:stretch>
                        </a:blipFill>
                      </a:tcPr>
                    </a:tc>
                    <a:tc>
                      <a:txBody>
                        <a:bodyPr/>
                        <a:lstStyle/>
                        <a:p>
                          <a:endParaRPr lang="en-US"/>
                        </a:p>
                      </a:txBody>
                      <a:tcPr>
                        <a:blipFill>
                          <a:blip r:embed="rId4"/>
                          <a:stretch>
                            <a:fillRect l="-111796" t="-5172" r="-117606" b="-806897"/>
                          </a:stretch>
                        </a:blipFill>
                      </a:tcPr>
                    </a:tc>
                    <a:tc>
                      <a:txBody>
                        <a:bodyPr/>
                        <a:lstStyle/>
                        <a:p>
                          <a:endParaRPr lang="en-US"/>
                        </a:p>
                      </a:txBody>
                      <a:tcPr>
                        <a:blipFill>
                          <a:blip r:embed="rId4"/>
                          <a:stretch>
                            <a:fillRect l="-180902" t="-5172" r="-451" b="-806897"/>
                          </a:stretch>
                        </a:blipFill>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a:t>
                          </a:r>
                          <a:r>
                            <a:rPr lang="en-US" sz="1300" b="1" dirty="0"/>
                            <a:t>heat capacity </a:t>
                          </a:r>
                          <a:r>
                            <a:rPr lang="en-US" sz="1300" dirty="0"/>
                            <a:t>model links phonon states to liquid characteristics</a:t>
                          </a:r>
                          <a:r>
                            <a:rPr lang="en-US" sz="1300" baseline="30000" dirty="0"/>
                            <a:t>[18]</a:t>
                          </a:r>
                          <a:r>
                            <a:rPr lang="en-US" sz="1300" baseline="0" dirty="0"/>
                            <a:t>.</a:t>
                          </a:r>
                          <a:endParaRPr lang="en-US" sz="1300" baseline="30000" dirty="0"/>
                        </a:p>
                        <a:p>
                          <a:endParaRPr lang="en-US" sz="1300" dirty="0"/>
                        </a:p>
                      </a:txBody>
                      <a:tcPr/>
                    </a:tc>
                    <a:tc>
                      <a:txBody>
                        <a:bodyPr/>
                        <a:lstStyle/>
                        <a:p>
                          <a:r>
                            <a:rPr lang="en-US" sz="1300" dirty="0"/>
                            <a:t>The macroscopic </a:t>
                          </a:r>
                          <a:r>
                            <a:rPr lang="en-US" sz="1300" b="1" dirty="0"/>
                            <a:t>limit of longitudinal modes </a:t>
                          </a:r>
                          <a:r>
                            <a:rPr lang="en-US" sz="1300" dirty="0"/>
                            <a:t>give rise to the adiabatic sound velocity</a:t>
                          </a:r>
                          <a:r>
                            <a:rPr lang="en-US" sz="1300" baseline="30000" dirty="0"/>
                            <a:t>[21]</a:t>
                          </a:r>
                          <a:endParaRPr lang="en-US" sz="1300" dirty="0"/>
                        </a:p>
                      </a:txBody>
                      <a:tcPr/>
                    </a:tc>
                    <a:tc>
                      <a:txBody>
                        <a:bodyPr/>
                        <a:lstStyle/>
                        <a:p>
                          <a:r>
                            <a:rPr lang="en-US" sz="1300" dirty="0"/>
                            <a:t>Short-range vibrational modes are dominant energy transfer medium</a:t>
                          </a:r>
                          <a:r>
                            <a:rPr lang="en-US" sz="1300" baseline="30000" dirty="0"/>
                            <a:t>[24]</a:t>
                          </a:r>
                          <a:r>
                            <a:rPr lang="en-US" sz="1300" dirty="0"/>
                            <a:t>—the </a:t>
                          </a:r>
                          <a:r>
                            <a:rPr lang="en-US" sz="1300" b="1" dirty="0"/>
                            <a:t>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83920">
                    <a:tc>
                      <a:txBody>
                        <a:bodyPr/>
                        <a:lstStyle/>
                        <a:p>
                          <a:pPr algn="ctr"/>
                          <a:r>
                            <a:rPr lang="en-US" sz="1400" dirty="0"/>
                            <a:t>Questions</a:t>
                          </a:r>
                        </a:p>
                      </a:txBody>
                      <a:tcPr vert="vert270" anchor="ctr"/>
                    </a:tc>
                    <a:tc>
                      <a:txBody>
                        <a:bodyPr/>
                        <a:lstStyle/>
                        <a:p>
                          <a:r>
                            <a:rPr lang="en-US" sz="1300" b="1" dirty="0"/>
                            <a:t>Low velocity modes contribute to heat capacity </a:t>
                          </a:r>
                          <a:r>
                            <a:rPr lang="en-US" sz="1300" dirty="0"/>
                            <a:t>but not thermal conductivity</a:t>
                          </a:r>
                          <a:r>
                            <a:rPr lang="en-US" sz="1300" baseline="30000" dirty="0"/>
                            <a:t>[19]</a:t>
                          </a:r>
                          <a:r>
                            <a:rPr lang="en-US" sz="1300" dirty="0"/>
                            <a:t>—provides an </a:t>
                          </a:r>
                          <a:r>
                            <a:rPr lang="en-US" sz="1300" b="1" dirty="0"/>
                            <a:t>upper bound</a:t>
                          </a:r>
                          <a:r>
                            <a:rPr lang="en-US" sz="1300" baseline="30000" dirty="0"/>
                            <a:t>[20]</a:t>
                          </a:r>
                          <a:r>
                            <a:rPr lang="en-US" sz="1300" dirty="0"/>
                            <a:t>. </a:t>
                          </a:r>
                        </a:p>
                      </a:txBody>
                      <a:tcPr/>
                    </a:tc>
                    <a:tc>
                      <a:txBody>
                        <a:bodyPr/>
                        <a:lstStyle/>
                        <a:p>
                          <a:r>
                            <a:rPr lang="en-US" sz="1300" dirty="0"/>
                            <a:t>Molten salts do support </a:t>
                          </a:r>
                          <a:r>
                            <a:rPr lang="en-US" sz="1300" b="1" dirty="0"/>
                            <a:t>shear modes and faster group velocities</a:t>
                          </a:r>
                          <a:r>
                            <a:rPr lang="en-US" sz="1300" dirty="0"/>
                            <a:t> at very small wavelengths corresponding to interatomic distances</a:t>
                          </a:r>
                          <a:r>
                            <a:rPr lang="en-US" sz="1300" baseline="30000" dirty="0"/>
                            <a:t>[22,23]</a:t>
                          </a:r>
                          <a:r>
                            <a:rPr lang="en-US" sz="1300" dirty="0"/>
                            <a:t>, </a:t>
                          </a:r>
                          <a:r>
                            <a:rPr lang="en-US" sz="1300" b="1" dirty="0"/>
                            <a:t>but dampen quickly and not dominant</a:t>
                          </a:r>
                          <a:r>
                            <a:rPr lang="en-US" sz="1300" baseline="30000" dirty="0"/>
                            <a:t>[20]</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[21]</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Fallback>
      </mc:AlternateContent>
      <p:sp>
        <p:nvSpPr>
          <p:cNvPr id="17" name="Left Brace 16">
            <a:extLst>
              <a:ext uri="{FF2B5EF4-FFF2-40B4-BE49-F238E27FC236}">
                <a16:creationId xmlns:a16="http://schemas.microsoft.com/office/drawing/2014/main" id="{C9BDD47C-CDED-EB3B-9FCA-2CD1C073D8DC}"/>
              </a:ext>
            </a:extLst>
          </p:cNvPr>
          <p:cNvSpPr/>
          <p:nvPr/>
        </p:nvSpPr>
        <p:spPr>
          <a:xfrm rot="16200000">
            <a:off x="9047821" y="-963239"/>
            <a:ext cx="326922" cy="5266490"/>
          </a:xfrm>
          <a:prstGeom prst="leftBrace">
            <a:avLst>
              <a:gd name="adj1" fmla="val 15392"/>
              <a:gd name="adj2" fmla="val 28905"/>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Arrow: Down 40">
            <a:extLst>
              <a:ext uri="{FF2B5EF4-FFF2-40B4-BE49-F238E27FC236}">
                <a16:creationId xmlns:a16="http://schemas.microsoft.com/office/drawing/2014/main" id="{1A0A5AEE-3688-ABE5-D60B-32AE2012452C}"/>
              </a:ext>
            </a:extLst>
          </p:cNvPr>
          <p:cNvSpPr/>
          <p:nvPr/>
        </p:nvSpPr>
        <p:spPr>
          <a:xfrm>
            <a:off x="9766721" y="3048000"/>
            <a:ext cx="130660" cy="127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21C1ED2-5812-1BF9-9259-8B197DF7F1FA}"/>
              </a:ext>
            </a:extLst>
          </p:cNvPr>
          <p:cNvSpPr/>
          <p:nvPr/>
        </p:nvSpPr>
        <p:spPr>
          <a:xfrm>
            <a:off x="429766" y="1447800"/>
            <a:ext cx="5922683" cy="646331"/>
          </a:xfrm>
          <a:prstGeom prst="rect">
            <a:avLst/>
          </a:prstGeom>
        </p:spPr>
        <p:txBody>
          <a:bodyPr wrap="square">
            <a:spAutoFit/>
          </a:bodyPr>
          <a:lstStyle/>
          <a:p>
            <a:r>
              <a:rPr lang="en-US" dirty="0"/>
              <a:t>What </a:t>
            </a:r>
            <a:r>
              <a:rPr lang="en-US" b="1" dirty="0"/>
              <a:t>temperature </a:t>
            </a:r>
            <a:r>
              <a:rPr lang="en-US" dirty="0"/>
              <a:t>and</a:t>
            </a:r>
            <a:r>
              <a:rPr lang="en-US" b="1" dirty="0"/>
              <a:t> composition</a:t>
            </a:r>
            <a:r>
              <a:rPr lang="en-US" dirty="0"/>
              <a:t>-dependent, </a:t>
            </a:r>
            <a:r>
              <a:rPr lang="en-US" b="1" dirty="0"/>
              <a:t>measurable</a:t>
            </a:r>
            <a:r>
              <a:rPr lang="en-US" dirty="0"/>
              <a:t> parameters characterize the dominant energy carriers?</a:t>
            </a:r>
          </a:p>
        </p:txBody>
      </p:sp>
      <p:cxnSp>
        <p:nvCxnSpPr>
          <p:cNvPr id="24" name="Straight Connector 23">
            <a:extLst>
              <a:ext uri="{FF2B5EF4-FFF2-40B4-BE49-F238E27FC236}">
                <a16:creationId xmlns:a16="http://schemas.microsoft.com/office/drawing/2014/main" id="{F8A514C6-F142-2BE7-7B88-670ED95EEBE1}"/>
              </a:ext>
            </a:extLst>
          </p:cNvPr>
          <p:cNvCxnSpPr>
            <a:cxnSpLocks/>
          </p:cNvCxnSpPr>
          <p:nvPr/>
        </p:nvCxnSpPr>
        <p:spPr>
          <a:xfrm flipV="1">
            <a:off x="9423400" y="722230"/>
            <a:ext cx="2527300" cy="7843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A86B0EB-E317-4666-8C7B-DCFC48F0B9F1}"/>
              </a:ext>
            </a:extLst>
          </p:cNvPr>
          <p:cNvSpPr/>
          <p:nvPr/>
        </p:nvSpPr>
        <p:spPr>
          <a:xfrm>
            <a:off x="402756" y="4038920"/>
            <a:ext cx="7293444" cy="1491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6C847A-6E79-40B3-8103-800E283E8FC1}"/>
              </a:ext>
            </a:extLst>
          </p:cNvPr>
          <p:cNvSpPr/>
          <p:nvPr/>
        </p:nvSpPr>
        <p:spPr>
          <a:xfrm>
            <a:off x="402756" y="3225872"/>
            <a:ext cx="11386488" cy="813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D5293A-7F52-404C-9CCD-0EB9B02CB9A8}"/>
              </a:ext>
            </a:extLst>
          </p:cNvPr>
          <p:cNvSpPr/>
          <p:nvPr/>
        </p:nvSpPr>
        <p:spPr>
          <a:xfrm>
            <a:off x="4343400" y="4996257"/>
            <a:ext cx="7586233" cy="1071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51538D4-53DE-48E7-A4EA-8CCFFBEE0B01}"/>
              </a:ext>
            </a:extLst>
          </p:cNvPr>
          <p:cNvSpPr/>
          <p:nvPr/>
        </p:nvSpPr>
        <p:spPr>
          <a:xfrm>
            <a:off x="4495800" y="4005626"/>
            <a:ext cx="7586233" cy="1071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70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AD69D3-989D-40CF-BC44-E9074B91D0A4}"/>
              </a:ext>
            </a:extLst>
          </p:cNvPr>
          <p:cNvSpPr>
            <a:spLocks noGrp="1"/>
          </p:cNvSpPr>
          <p:nvPr>
            <p:ph type="title"/>
          </p:nvPr>
        </p:nvSpPr>
        <p:spPr/>
        <p:txBody>
          <a:bodyPr/>
          <a:lstStyle/>
          <a:p>
            <a:r>
              <a:rPr lang="en-US" dirty="0"/>
              <a:t>Pair Distribution Function (PDF) </a:t>
            </a:r>
            <a:br>
              <a:rPr lang="en-US" dirty="0"/>
            </a:br>
            <a:r>
              <a:rPr lang="en-US" dirty="0"/>
              <a:t>- Derived parameters in model</a:t>
            </a:r>
          </a:p>
        </p:txBody>
      </p:sp>
      <p:sp>
        <p:nvSpPr>
          <p:cNvPr id="7" name="Text Placeholder 6">
            <a:extLst>
              <a:ext uri="{FF2B5EF4-FFF2-40B4-BE49-F238E27FC236}">
                <a16:creationId xmlns:a16="http://schemas.microsoft.com/office/drawing/2014/main" id="{54ABD709-8094-48DF-8EBC-FBCDBD5F0FF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793443B-0FDC-48F7-998F-8AAADF21AE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AC08F8-0C65-4640-8F10-1CCC7EA1CB6B}"/>
              </a:ext>
            </a:extLst>
          </p:cNvPr>
          <p:cNvSpPr>
            <a:spLocks noGrp="1"/>
          </p:cNvSpPr>
          <p:nvPr>
            <p:ph type="sldNum" sz="quarter" idx="12"/>
          </p:nvPr>
        </p:nvSpPr>
        <p:spPr/>
        <p:txBody>
          <a:bodyPr/>
          <a:lstStyle/>
          <a:p>
            <a:fld id="{7F4E4E9A-E196-CC45-B153-4EBB5460C57C}" type="slidenum">
              <a:rPr lang="en-US" smtClean="0"/>
              <a:t>11</a:t>
            </a:fld>
            <a:endParaRPr lang="en-US"/>
          </a:p>
        </p:txBody>
      </p:sp>
    </p:spTree>
    <p:extLst>
      <p:ext uri="{BB962C8B-B14F-4D97-AF65-F5344CB8AC3E}">
        <p14:creationId xmlns:p14="http://schemas.microsoft.com/office/powerpoint/2010/main" val="46173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BEBE-8897-4DA4-8909-477184493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7F415-B76F-30A4-2FAF-4B23AE301294}"/>
              </a:ext>
            </a:extLst>
          </p:cNvPr>
          <p:cNvSpPr>
            <a:spLocks noGrp="1"/>
          </p:cNvSpPr>
          <p:nvPr>
            <p:ph type="title"/>
          </p:nvPr>
        </p:nvSpPr>
        <p:spPr>
          <a:xfrm>
            <a:off x="429767" y="274319"/>
            <a:ext cx="5479543" cy="568517"/>
          </a:xfrm>
        </p:spPr>
        <p:txBody>
          <a:bodyPr anchor="t">
            <a:normAutofit fontScale="90000"/>
          </a:bodyPr>
          <a:lstStyle/>
          <a:p>
            <a:r>
              <a:rPr lang="en-US" dirty="0">
                <a:solidFill>
                  <a:schemeClr val="accent1">
                    <a:lumMod val="50000"/>
                  </a:schemeClr>
                </a:solidFill>
              </a:rPr>
              <a:t>Pair Distribution Function</a:t>
            </a:r>
          </a:p>
        </p:txBody>
      </p:sp>
      <p:sp>
        <p:nvSpPr>
          <p:cNvPr id="3" name="Title 1">
            <a:extLst>
              <a:ext uri="{FF2B5EF4-FFF2-40B4-BE49-F238E27FC236}">
                <a16:creationId xmlns:a16="http://schemas.microsoft.com/office/drawing/2014/main" id="{7E2C9086-2E84-1589-B42A-FAC5EB5B8152}"/>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Short Range Liquid Structure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3ADAEE-3B3F-8B77-5C7D-BB6777046DF1}"/>
                  </a:ext>
                </a:extLst>
              </p:cNvPr>
              <p:cNvSpPr/>
              <p:nvPr/>
            </p:nvSpPr>
            <p:spPr>
              <a:xfrm>
                <a:off x="419383" y="1312302"/>
                <a:ext cx="5143217" cy="4666599"/>
              </a:xfrm>
              <a:prstGeom prst="rect">
                <a:avLst/>
              </a:prstGeom>
            </p:spPr>
            <p:txBody>
              <a:bodyPr wrap="square">
                <a:spAutoFit/>
              </a:bodyPr>
              <a:lstStyle/>
              <a:p>
                <a:r>
                  <a:rPr lang="en-US" i="1" dirty="0">
                    <a:solidFill>
                      <a:schemeClr val="accent1">
                        <a:lumMod val="50000"/>
                      </a:schemeClr>
                    </a:solidFill>
                  </a:rPr>
                  <a:t>Can the PDF provide information about the mean free path of energy carriers?</a:t>
                </a:r>
              </a:p>
              <a:p>
                <a:endParaRPr lang="en-US" i="1" dirty="0"/>
              </a:p>
              <a:p>
                <a:r>
                  <a:rPr lang="en-US" dirty="0"/>
                  <a:t>To interpret the PDF, we developed the following: </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dirty="0"/>
                  <a:t>Decoherence functions,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𝒏</m:t>
                        </m:r>
                      </m:sub>
                    </m:sSub>
                  </m:oMath>
                </a14:m>
                <a:endParaRPr lang="en-US" b="1" dirty="0"/>
              </a:p>
              <a:p>
                <a:pPr marL="285750" indent="-285750">
                  <a:buFont typeface="Arial" panose="020B0604020202020204" pitchFamily="34" charset="0"/>
                  <a:buChar char="•"/>
                </a:pPr>
                <a:r>
                  <a:rPr lang="en-US" dirty="0"/>
                  <a:t>A disruption probability function, </a:t>
                </a:r>
                <a14:m>
                  <m:oMath xmlns:m="http://schemas.openxmlformats.org/officeDocument/2006/math">
                    <m:r>
                      <a:rPr lang="en-US" b="1" i="1">
                        <a:latin typeface="Cambria Math" panose="02040503050406030204" pitchFamily="18" charset="0"/>
                      </a:rPr>
                      <m:t>𝜷</m:t>
                    </m:r>
                    <m:d>
                      <m:dPr>
                        <m:ctrlPr>
                          <a:rPr lang="en-US" b="1" i="1">
                            <a:latin typeface="Cambria Math" panose="02040503050406030204" pitchFamily="18" charset="0"/>
                          </a:rPr>
                        </m:ctrlPr>
                      </m:dPr>
                      <m:e>
                        <m:r>
                          <a:rPr lang="en-US" b="1" i="1">
                            <a:latin typeface="Cambria Math" panose="02040503050406030204" pitchFamily="18" charset="0"/>
                          </a:rPr>
                          <m:t>𝒓</m:t>
                        </m:r>
                      </m:e>
                    </m:d>
                  </m:oMath>
                </a14:m>
                <a:endParaRPr lang="en-US" b="1" dirty="0"/>
              </a:p>
              <a:p>
                <a:pPr lvl="1"/>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𝛽</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𝑟</m:t>
                          </m:r>
                        </m:e>
                      </m:d>
                      <m:r>
                        <a:rPr lang="en-US" sz="1400" b="0" i="1" smtClean="0">
                          <a:solidFill>
                            <a:schemeClr val="tx1"/>
                          </a:solidFill>
                          <a:latin typeface="Cambria Math" panose="02040503050406030204" pitchFamily="18" charset="0"/>
                        </a:rPr>
                        <m:t>=</m:t>
                      </m:r>
                      <m:nary>
                        <m:naryPr>
                          <m:chr m:val="∑"/>
                          <m:ctrlPr>
                            <a:rPr lang="en-US" sz="1400" i="1">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𝑛</m:t>
                          </m:r>
                        </m:sub>
                        <m:sup>
                          <m:r>
                            <a:rPr lang="en-US" sz="1400" i="1">
                              <a:solidFill>
                                <a:schemeClr val="tx1"/>
                              </a:solidFill>
                              <a:latin typeface="Cambria Math" panose="02040503050406030204" pitchFamily="18" charset="0"/>
                              <a:ea typeface="Cambria Math" panose="02040503050406030204" pitchFamily="18" charset="0"/>
                            </a:rPr>
                            <m:t>𝑁</m:t>
                          </m:r>
                        </m:sup>
                        <m:e>
                          <m:f>
                            <m:fPr>
                              <m:ctrlPr>
                                <a:rPr lang="en-US" sz="1400" i="1">
                                  <a:solidFill>
                                    <a:schemeClr val="tx1"/>
                                  </a:solidFill>
                                  <a:latin typeface="Cambria Math" panose="02040503050406030204" pitchFamily="18" charset="0"/>
                                  <a:ea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𝑏</m:t>
                                  </m:r>
                                </m:e>
                                <m:sub>
                                  <m:r>
                                    <a:rPr lang="en-US" sz="1400" i="1">
                                      <a:solidFill>
                                        <a:schemeClr val="tx1"/>
                                      </a:solidFill>
                                      <a:latin typeface="Cambria Math" panose="02040503050406030204" pitchFamily="18" charset="0"/>
                                    </a:rPr>
                                    <m:t>𝑛</m:t>
                                  </m:r>
                                </m:sub>
                              </m:sSub>
                            </m:num>
                            <m:den>
                              <m:r>
                                <a:rPr lang="en-US" sz="1400" i="1">
                                  <a:solidFill>
                                    <a:schemeClr val="tx1"/>
                                  </a:solidFill>
                                  <a:latin typeface="Cambria Math" panose="02040503050406030204" pitchFamily="18" charset="0"/>
                                  <a:ea typeface="Cambria Math" panose="02040503050406030204" pitchFamily="18" charset="0"/>
                                </a:rPr>
                                <m:t>1−</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𝑏</m:t>
                                  </m:r>
                                </m:e>
                                <m:sub>
                                  <m:r>
                                    <a:rPr lang="en-US" sz="1400" i="1">
                                      <a:solidFill>
                                        <a:schemeClr val="tx1"/>
                                      </a:solidFill>
                                      <a:latin typeface="Cambria Math" panose="02040503050406030204" pitchFamily="18" charset="0"/>
                                    </a:rPr>
                                    <m:t>𝑛</m:t>
                                  </m:r>
                                </m:sub>
                              </m:sSub>
                            </m:den>
                          </m:f>
                        </m:e>
                      </m:nary>
                    </m:oMath>
                  </m:oMathPara>
                </a14:m>
                <a:endParaRPr lang="en-US" dirty="0"/>
              </a:p>
              <a:p>
                <a:pPr marL="285750" indent="-285750">
                  <a:buFont typeface="Arial" panose="020B0604020202020204" pitchFamily="34" charset="0"/>
                  <a:buChar char="•"/>
                </a:pPr>
                <a:r>
                  <a:rPr lang="en-US" dirty="0"/>
                  <a:t>A coherence survival function, </a:t>
                </a:r>
                <a14:m>
                  <m:oMath xmlns:m="http://schemas.openxmlformats.org/officeDocument/2006/math">
                    <m:r>
                      <a:rPr lang="en-US" b="1" i="1">
                        <a:latin typeface="Cambria Math" panose="02040503050406030204" pitchFamily="18" charset="0"/>
                      </a:rPr>
                      <m:t>𝑺</m:t>
                    </m:r>
                    <m:d>
                      <m:dPr>
                        <m:ctrlPr>
                          <a:rPr lang="en-US" b="1" i="1">
                            <a:latin typeface="Cambria Math" panose="02040503050406030204" pitchFamily="18" charset="0"/>
                          </a:rPr>
                        </m:ctrlPr>
                      </m:dPr>
                      <m:e>
                        <m:r>
                          <a:rPr lang="en-US" b="1" i="1">
                            <a:latin typeface="Cambria Math" panose="02040503050406030204" pitchFamily="18" charset="0"/>
                          </a:rPr>
                          <m:t>𝒓</m:t>
                        </m:r>
                      </m:e>
                    </m:d>
                  </m:oMath>
                </a14:m>
                <a:endParaRPr lang="en-US" b="1"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e</m:t>
                          </m:r>
                        </m:e>
                        <m:sup>
                          <m:r>
                            <a:rPr lang="en-US" sz="1600" b="0" i="0" smtClean="0">
                              <a:latin typeface="Cambria Math" panose="02040503050406030204" pitchFamily="18" charset="0"/>
                            </a:rPr>
                            <m:t>−</m:t>
                          </m:r>
                          <m:nary>
                            <m:naryPr>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0</m:t>
                              </m:r>
                            </m:sub>
                            <m:sup>
                              <m:r>
                                <a:rPr lang="en-US" sz="1600" b="0" i="1" smtClean="0">
                                  <a:latin typeface="Cambria Math" panose="02040503050406030204" pitchFamily="18" charset="0"/>
                                </a:rPr>
                                <m:t>𝑟</m:t>
                              </m:r>
                            </m:sup>
                            <m:e>
                              <m:r>
                                <a:rPr lang="en-US" sz="1600" b="0" i="1" smtClean="0">
                                  <a:latin typeface="Cambria Math" panose="02040503050406030204" pitchFamily="18" charset="0"/>
                                </a:rPr>
                                <m:t>𝛽</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𝑑</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e>
                          </m:nary>
                        </m:sup>
                      </m:sSup>
                    </m:oMath>
                  </m:oMathPara>
                </a14:m>
                <a:endParaRPr lang="en-US" dirty="0"/>
              </a:p>
              <a:p>
                <a:pPr marL="285750" indent="-285750">
                  <a:buFont typeface="Arial" panose="020B0604020202020204" pitchFamily="34" charset="0"/>
                  <a:buChar char="•"/>
                </a:pPr>
                <a:r>
                  <a:rPr lang="en-US" dirty="0"/>
                  <a:t>A structural coherence length, </a:t>
                </a:r>
                <a14:m>
                  <m:oMath xmlns:m="http://schemas.openxmlformats.org/officeDocument/2006/math">
                    <m:r>
                      <a:rPr lang="en-US" b="1" i="1">
                        <a:latin typeface="Cambria Math" panose="02040503050406030204" pitchFamily="18" charset="0"/>
                      </a:rPr>
                      <m:t>𝝀</m:t>
                    </m:r>
                  </m:oMath>
                </a14:m>
                <a:endParaRPr lang="en-US" b="1" dirty="0"/>
              </a:p>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𝜆</m:t>
                      </m:r>
                      <m:r>
                        <a:rPr lang="en-US" sz="1400" b="0" i="1" smtClean="0">
                          <a:solidFill>
                            <a:schemeClr val="tx1"/>
                          </a:solidFill>
                          <a:latin typeface="Cambria Math" panose="02040503050406030204" pitchFamily="18" charset="0"/>
                        </a:rPr>
                        <m:t>=</m:t>
                      </m:r>
                      <m:nary>
                        <m:naryPr>
                          <m:ctrlPr>
                            <a:rPr lang="en-US" sz="1400" i="1">
                              <a:solidFill>
                                <a:schemeClr val="tx1"/>
                              </a:solidFill>
                              <a:latin typeface="Cambria Math" panose="02040503050406030204" pitchFamily="18" charset="0"/>
                            </a:rPr>
                          </m:ctrlPr>
                        </m:naryPr>
                        <m:sub>
                          <m:r>
                            <m:rPr>
                              <m:brk m:alnAt="23"/>
                            </m:rPr>
                            <a:rPr lang="en-US" sz="1400" i="1">
                              <a:solidFill>
                                <a:schemeClr val="tx1"/>
                              </a:solidFill>
                              <a:latin typeface="Cambria Math" panose="02040503050406030204" pitchFamily="18" charset="0"/>
                            </a:rPr>
                            <m:t>0</m:t>
                          </m:r>
                        </m:sub>
                        <m:sup>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ea typeface="Cambria Math" panose="02040503050406030204" pitchFamily="18" charset="0"/>
                                </a:rPr>
                                <m:t>∞</m:t>
                              </m:r>
                            </m:sub>
                          </m:sSub>
                        </m:sup>
                        <m:e>
                          <m:r>
                            <a:rPr lang="en-US" sz="1400" i="1">
                              <a:solidFill>
                                <a:schemeClr val="tx1"/>
                              </a:solidFill>
                              <a:latin typeface="Cambria Math" panose="02040503050406030204" pitchFamily="18" charset="0"/>
                            </a:rPr>
                            <m:t>𝑆</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𝑟</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𝑑𝑟</m:t>
                          </m:r>
                        </m:e>
                      </m:nary>
                    </m:oMath>
                  </m:oMathPara>
                </a14:m>
                <a:endParaRPr lang="en-US" dirty="0"/>
              </a:p>
              <a:p>
                <a:pPr marL="285750" indent="-285750">
                  <a:buFont typeface="Arial" panose="020B0604020202020204" pitchFamily="34" charset="0"/>
                  <a:buChar char="•"/>
                </a:pPr>
                <a:endParaRPr lang="en-US" dirty="0"/>
              </a:p>
              <a:p>
                <a14:m>
                  <m:oMath xmlns:m="http://schemas.openxmlformats.org/officeDocument/2006/math">
                    <m:r>
                      <a:rPr lang="en-US" b="1" i="1" smtClean="0">
                        <a:latin typeface="Cambria Math" panose="02040503050406030204" pitchFamily="18" charset="0"/>
                      </a:rPr>
                      <m:t>𝝀</m:t>
                    </m:r>
                  </m:oMath>
                </a14:m>
                <a:r>
                  <a:rPr lang="en-US" dirty="0"/>
                  <a:t> can then be used to predict thermal conductivity</a:t>
                </a:r>
              </a:p>
              <a:p>
                <a:endParaRPr lang="en-US" dirty="0"/>
              </a:p>
            </p:txBody>
          </p:sp>
        </mc:Choice>
        <mc:Fallback xmlns="">
          <p:sp>
            <p:nvSpPr>
              <p:cNvPr id="6" name="Rectangle 5">
                <a:extLst>
                  <a:ext uri="{FF2B5EF4-FFF2-40B4-BE49-F238E27FC236}">
                    <a16:creationId xmlns:a16="http://schemas.microsoft.com/office/drawing/2014/main" id="{D83ADAEE-3B3F-8B77-5C7D-BB6777046DF1}"/>
                  </a:ext>
                </a:extLst>
              </p:cNvPr>
              <p:cNvSpPr>
                <a:spLocks noRot="1" noChangeAspect="1" noMove="1" noResize="1" noEditPoints="1" noAdjustHandles="1" noChangeArrowheads="1" noChangeShapeType="1" noTextEdit="1"/>
              </p:cNvSpPr>
              <p:nvPr/>
            </p:nvSpPr>
            <p:spPr>
              <a:xfrm>
                <a:off x="419383" y="1312302"/>
                <a:ext cx="5143217" cy="4666599"/>
              </a:xfrm>
              <a:prstGeom prst="rect">
                <a:avLst/>
              </a:prstGeom>
              <a:blipFill>
                <a:blip r:embed="rId2"/>
                <a:stretch>
                  <a:fillRect l="-1066" t="-653" b="-809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E179D4-C026-4C6B-9E84-5EDB0A4D6767}"/>
              </a:ext>
            </a:extLst>
          </p:cNvPr>
          <p:cNvSpPr txBox="1"/>
          <p:nvPr/>
        </p:nvSpPr>
        <p:spPr>
          <a:xfrm>
            <a:off x="8670234" y="457200"/>
            <a:ext cx="2531166" cy="738664"/>
          </a:xfrm>
          <a:prstGeom prst="rect">
            <a:avLst/>
          </a:prstGeom>
          <a:noFill/>
        </p:spPr>
        <p:txBody>
          <a:bodyPr wrap="square" rtlCol="0">
            <a:spAutoFit/>
          </a:bodyPr>
          <a:lstStyle/>
          <a:p>
            <a:r>
              <a:rPr lang="en-US" sz="1400" dirty="0"/>
              <a:t>Molten FLiNaK.</a:t>
            </a:r>
          </a:p>
          <a:p>
            <a:r>
              <a:rPr lang="en-US" sz="1400" dirty="0"/>
              <a:t>a) Experimental PDF</a:t>
            </a:r>
          </a:p>
          <a:p>
            <a:r>
              <a:rPr lang="en-US" sz="1400" dirty="0"/>
              <a:t>b) Modeled partial PDF </a:t>
            </a:r>
            <a:r>
              <a:rPr lang="en-US" sz="1400" baseline="30000" dirty="0">
                <a:solidFill>
                  <a:srgbClr val="000000"/>
                </a:solidFill>
                <a:latin typeface="Calibri" panose="020F0502020204030204" pitchFamily="34" charset="0"/>
              </a:rPr>
              <a:t>[25]</a:t>
            </a:r>
          </a:p>
        </p:txBody>
      </p:sp>
      <p:pic>
        <p:nvPicPr>
          <p:cNvPr id="8" name="Picture 7">
            <a:extLst>
              <a:ext uri="{FF2B5EF4-FFF2-40B4-BE49-F238E27FC236}">
                <a16:creationId xmlns:a16="http://schemas.microsoft.com/office/drawing/2014/main" id="{0A864503-9AE6-4ECC-B4BB-B57E431FCC08}"/>
              </a:ext>
            </a:extLst>
          </p:cNvPr>
          <p:cNvPicPr>
            <a:picLocks noChangeAspect="1"/>
          </p:cNvPicPr>
          <p:nvPr/>
        </p:nvPicPr>
        <p:blipFill>
          <a:blip r:embed="rId3"/>
          <a:stretch>
            <a:fillRect/>
          </a:stretch>
        </p:blipFill>
        <p:spPr>
          <a:xfrm>
            <a:off x="7391400" y="1322295"/>
            <a:ext cx="3690105" cy="4687294"/>
          </a:xfrm>
          <a:prstGeom prst="rect">
            <a:avLst/>
          </a:prstGeom>
        </p:spPr>
      </p:pic>
    </p:spTree>
    <p:extLst>
      <p:ext uri="{BB962C8B-B14F-4D97-AF65-F5344CB8AC3E}">
        <p14:creationId xmlns:p14="http://schemas.microsoft.com/office/powerpoint/2010/main" val="210335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ED8041-7A3E-8DD5-83DA-030A48E6C230}"/>
                  </a:ext>
                </a:extLst>
              </p:cNvPr>
              <p:cNvSpPr>
                <a:spLocks noGrp="1"/>
              </p:cNvSpPr>
              <p:nvPr>
                <p:ph type="title"/>
              </p:nvPr>
            </p:nvSpPr>
            <p:spPr>
              <a:xfrm>
                <a:off x="429766" y="274319"/>
                <a:ext cx="7715492"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62ED8041-7A3E-8DD5-83DA-030A48E6C230}"/>
                  </a:ext>
                </a:extLst>
              </p:cNvPr>
              <p:cNvSpPr>
                <a:spLocks noGrp="1" noRot="1" noChangeAspect="1" noMove="1" noResize="1" noEditPoints="1" noAdjustHandles="1" noChangeArrowheads="1" noChangeShapeType="1" noTextEdit="1"/>
              </p:cNvSpPr>
              <p:nvPr>
                <p:ph type="title"/>
              </p:nvPr>
            </p:nvSpPr>
            <p:spPr>
              <a:xfrm>
                <a:off x="429766" y="274319"/>
                <a:ext cx="7715492" cy="568517"/>
              </a:xfrm>
              <a:blipFill>
                <a:blip r:embed="rId2"/>
                <a:stretch>
                  <a:fillRect l="-1149" t="-26087" b="-5869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5A2981C4-B748-4FC6-F947-BDD8C5F9325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p:sp>
        <p:nvSpPr>
          <p:cNvPr id="7" name="TextBox 6">
            <a:extLst>
              <a:ext uri="{FF2B5EF4-FFF2-40B4-BE49-F238E27FC236}">
                <a16:creationId xmlns:a16="http://schemas.microsoft.com/office/drawing/2014/main" id="{3A9A6BA6-9220-6AC6-8272-50E0D5C16E00}"/>
              </a:ext>
            </a:extLst>
          </p:cNvPr>
          <p:cNvSpPr txBox="1"/>
          <p:nvPr/>
        </p:nvSpPr>
        <p:spPr>
          <a:xfrm>
            <a:off x="429554" y="1575868"/>
            <a:ext cx="5576384" cy="2862322"/>
          </a:xfrm>
          <a:prstGeom prst="rect">
            <a:avLst/>
          </a:prstGeom>
          <a:noFill/>
        </p:spPr>
        <p:txBody>
          <a:bodyPr wrap="square" rtlCol="0">
            <a:spAutoFit/>
          </a:bodyPr>
          <a:lstStyle/>
          <a:p>
            <a:r>
              <a:rPr lang="en-US" u="sng" dirty="0"/>
              <a:t>Assumptions</a:t>
            </a:r>
            <a:r>
              <a:rPr lang="en-US" dirty="0"/>
              <a:t>:</a:t>
            </a:r>
          </a:p>
          <a:p>
            <a:pPr marL="261461" indent="-261461">
              <a:buFont typeface="Arial" panose="020B0604020202020204" pitchFamily="34" charset="0"/>
              <a:buChar char="•"/>
            </a:pPr>
            <a:r>
              <a:rPr lang="en-US" i="1" dirty="0"/>
              <a:t>Cation-anion pairs are the dominant medium </a:t>
            </a:r>
            <a:r>
              <a:rPr lang="en-US" dirty="0"/>
              <a:t>in energy transfer (strongest bonds, charge-ordering).</a:t>
            </a:r>
          </a:p>
          <a:p>
            <a:pPr marL="261461" indent="-261461">
              <a:buFont typeface="Arial" panose="020B0604020202020204" pitchFamily="34" charset="0"/>
              <a:buChar char="•"/>
            </a:pPr>
            <a:r>
              <a:rPr lang="en-US" dirty="0"/>
              <a:t>Energy carriers (phonons, sequential ion collisions, etc.) will propagate as long as its medium remains coherent. </a:t>
            </a:r>
          </a:p>
          <a:p>
            <a:pPr marL="261461" indent="-261461">
              <a:buFont typeface="Arial" panose="020B0604020202020204" pitchFamily="34" charset="0"/>
              <a:buChar char="•"/>
            </a:pPr>
            <a:r>
              <a:rPr lang="en-US" dirty="0"/>
              <a:t>Structural coherence length is proportional to the degree of short-range order in molten salts.</a:t>
            </a:r>
          </a:p>
          <a:p>
            <a:endParaRPr lang="en-US" dirty="0"/>
          </a:p>
          <a:p>
            <a:endParaRPr lang="en-US" dirty="0"/>
          </a:p>
        </p:txBody>
      </p:sp>
      <p:sp>
        <p:nvSpPr>
          <p:cNvPr id="33" name="Rectangle 32">
            <a:extLst>
              <a:ext uri="{FF2B5EF4-FFF2-40B4-BE49-F238E27FC236}">
                <a16:creationId xmlns:a16="http://schemas.microsoft.com/office/drawing/2014/main" id="{40CBA47C-2AF1-58F3-299C-4629E78F37AC}"/>
              </a:ext>
            </a:extLst>
          </p:cNvPr>
          <p:cNvSpPr/>
          <p:nvPr/>
        </p:nvSpPr>
        <p:spPr>
          <a:xfrm>
            <a:off x="427033" y="4465901"/>
            <a:ext cx="6096000" cy="1231106"/>
          </a:xfrm>
          <a:prstGeom prst="rect">
            <a:avLst/>
          </a:prstGeom>
        </p:spPr>
        <p:txBody>
          <a:bodyPr>
            <a:spAutoFit/>
          </a:bodyPr>
          <a:lstStyle/>
          <a:p>
            <a:r>
              <a:rPr lang="en-US" dirty="0"/>
              <a:t>Perfect decay function fitting indicates that mechanisms for coherence decay in first coordination shell continue with r.</a:t>
            </a:r>
          </a:p>
          <a:p>
            <a:endParaRPr lang="en-US" dirty="0"/>
          </a:p>
          <a:p>
            <a:r>
              <a:rPr lang="en-US" sz="2000" b="1" dirty="0">
                <a:solidFill>
                  <a:srgbClr val="C00000"/>
                </a:solidFill>
              </a:rPr>
              <a:t>	How does coherence change with distance?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603B11-E8F5-4B5B-9F38-FC5040D69F39}"/>
                  </a:ext>
                </a:extLst>
              </p:cNvPr>
              <p:cNvSpPr txBox="1"/>
              <p:nvPr/>
            </p:nvSpPr>
            <p:spPr>
              <a:xfrm>
                <a:off x="7997106" y="4989986"/>
                <a:ext cx="1471365" cy="52039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𝑣𝑜𝑙</m:t>
                          </m:r>
                        </m:sub>
                      </m:sSub>
                      <m:r>
                        <a:rPr lang="en-US" b="0" i="1" smtClean="0">
                          <a:solidFill>
                            <a:schemeClr val="tx1"/>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2" name="TextBox 31">
                <a:extLst>
                  <a:ext uri="{FF2B5EF4-FFF2-40B4-BE49-F238E27FC236}">
                    <a16:creationId xmlns:a16="http://schemas.microsoft.com/office/drawing/2014/main" id="{54603B11-E8F5-4B5B-9F38-FC5040D69F39}"/>
                  </a:ext>
                </a:extLst>
              </p:cNvPr>
              <p:cNvSpPr txBox="1">
                <a:spLocks noRot="1" noChangeAspect="1" noMove="1" noResize="1" noEditPoints="1" noAdjustHandles="1" noChangeArrowheads="1" noChangeShapeType="1" noTextEdit="1"/>
              </p:cNvSpPr>
              <p:nvPr/>
            </p:nvSpPr>
            <p:spPr>
              <a:xfrm>
                <a:off x="7997106" y="4989986"/>
                <a:ext cx="1471365" cy="520399"/>
              </a:xfrm>
              <a:prstGeom prst="rect">
                <a:avLst/>
              </a:prstGeom>
              <a:blipFill>
                <a:blip r:embed="rId3"/>
                <a:stretch>
                  <a:fillRect/>
                </a:stretch>
              </a:blipFill>
            </p:spPr>
            <p:txBody>
              <a:bodyPr/>
              <a:lstStyle/>
              <a:p>
                <a:r>
                  <a:rPr lang="en-US">
                    <a:noFill/>
                  </a:rPr>
                  <a:t> </a:t>
                </a:r>
              </a:p>
            </p:txBody>
          </p:sp>
        </mc:Fallback>
      </mc:AlternateContent>
      <p:graphicFrame>
        <p:nvGraphicFramePr>
          <p:cNvPr id="34" name="Chart 33">
            <a:extLst>
              <a:ext uri="{FF2B5EF4-FFF2-40B4-BE49-F238E27FC236}">
                <a16:creationId xmlns:a16="http://schemas.microsoft.com/office/drawing/2014/main" id="{54AD6EDF-7C17-4DFC-BFA8-AB8D20E65DB8}"/>
              </a:ext>
            </a:extLst>
          </p:cNvPr>
          <p:cNvGraphicFramePr>
            <a:graphicFrameLocks/>
          </p:cNvGraphicFramePr>
          <p:nvPr>
            <p:extLst>
              <p:ext uri="{D42A27DB-BD31-4B8C-83A1-F6EECF244321}">
                <p14:modId xmlns:p14="http://schemas.microsoft.com/office/powerpoint/2010/main" val="2481140271"/>
              </p:ext>
            </p:extLst>
          </p:nvPr>
        </p:nvGraphicFramePr>
        <p:xfrm>
          <a:off x="6771437" y="1270092"/>
          <a:ext cx="5391327" cy="2269523"/>
        </p:xfrm>
        <a:graphic>
          <a:graphicData uri="http://schemas.openxmlformats.org/drawingml/2006/chart">
            <c:chart xmlns:c="http://schemas.openxmlformats.org/drawingml/2006/chart" xmlns:r="http://schemas.openxmlformats.org/officeDocument/2006/relationships" r:id="rId4"/>
          </a:graphicData>
        </a:graphic>
      </p:graphicFrame>
      <p:pic>
        <p:nvPicPr>
          <p:cNvPr id="35" name="Picture 34">
            <a:extLst>
              <a:ext uri="{FF2B5EF4-FFF2-40B4-BE49-F238E27FC236}">
                <a16:creationId xmlns:a16="http://schemas.microsoft.com/office/drawing/2014/main" id="{B7665E68-CFFA-4074-9C97-66564FE01E0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12172" y="1020944"/>
            <a:ext cx="4722331" cy="3541763"/>
          </a:xfrm>
          <a:prstGeom prst="rect">
            <a:avLst/>
          </a:prstGeom>
        </p:spPr>
      </p:pic>
      <p:sp>
        <p:nvSpPr>
          <p:cNvPr id="36" name="TextBox 35">
            <a:extLst>
              <a:ext uri="{FF2B5EF4-FFF2-40B4-BE49-F238E27FC236}">
                <a16:creationId xmlns:a16="http://schemas.microsoft.com/office/drawing/2014/main" id="{6B68F4EC-248E-4E6E-BE2A-19369012A3C8}"/>
              </a:ext>
            </a:extLst>
          </p:cNvPr>
          <p:cNvSpPr txBox="1"/>
          <p:nvPr/>
        </p:nvSpPr>
        <p:spPr>
          <a:xfrm>
            <a:off x="10162598" y="1672129"/>
            <a:ext cx="752103" cy="238743"/>
          </a:xfrm>
          <a:prstGeom prst="rect">
            <a:avLst/>
          </a:prstGeom>
          <a:solidFill>
            <a:schemeClr val="bg1"/>
          </a:solidFill>
        </p:spPr>
        <p:txBody>
          <a:bodyPr wrap="square" rtlCol="0">
            <a:spAutoFit/>
          </a:bodyPr>
          <a:lstStyle/>
          <a:p>
            <a:pPr algn="r"/>
            <a:endParaRPr lang="en-US" sz="100" dirty="0"/>
          </a:p>
        </p:txBody>
      </p:sp>
      <p:cxnSp>
        <p:nvCxnSpPr>
          <p:cNvPr id="37" name="Straight Connector 36">
            <a:extLst>
              <a:ext uri="{FF2B5EF4-FFF2-40B4-BE49-F238E27FC236}">
                <a16:creationId xmlns:a16="http://schemas.microsoft.com/office/drawing/2014/main" id="{817BC21E-CBDF-46BA-AC65-74692A39F8B6}"/>
              </a:ext>
            </a:extLst>
          </p:cNvPr>
          <p:cNvCxnSpPr>
            <a:cxnSpLocks/>
          </p:cNvCxnSpPr>
          <p:nvPr/>
        </p:nvCxnSpPr>
        <p:spPr>
          <a:xfrm flipH="1">
            <a:off x="6402044" y="3470203"/>
            <a:ext cx="529583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CCB12B-3AB9-4EB5-9FD6-1E515F3B1521}"/>
              </a:ext>
            </a:extLst>
          </p:cNvPr>
          <p:cNvSpPr txBox="1"/>
          <p:nvPr/>
        </p:nvSpPr>
        <p:spPr>
          <a:xfrm>
            <a:off x="11026460" y="3732862"/>
            <a:ext cx="872206" cy="369332"/>
          </a:xfrm>
          <a:prstGeom prst="rect">
            <a:avLst/>
          </a:prstGeom>
          <a:noFill/>
          <a:ln>
            <a:solidFill>
              <a:schemeClr val="tx1"/>
            </a:solidFill>
          </a:ln>
        </p:spPr>
        <p:txBody>
          <a:bodyPr wrap="square" rtlCol="0">
            <a:spAutoFit/>
          </a:bodyPr>
          <a:lstStyle/>
          <a:p>
            <a:pPr algn="ctr"/>
            <a:r>
              <a:rPr lang="en-US" sz="900" dirty="0"/>
              <a:t>Concentration of ion pair</a:t>
            </a:r>
            <a:endParaRPr lang="en-US" sz="700" dirty="0"/>
          </a:p>
        </p:txBody>
      </p:sp>
      <p:sp>
        <p:nvSpPr>
          <p:cNvPr id="39" name="TextBox 38">
            <a:extLst>
              <a:ext uri="{FF2B5EF4-FFF2-40B4-BE49-F238E27FC236}">
                <a16:creationId xmlns:a16="http://schemas.microsoft.com/office/drawing/2014/main" id="{217A2A25-BB6F-4E50-AA8A-9857167C2851}"/>
              </a:ext>
            </a:extLst>
          </p:cNvPr>
          <p:cNvSpPr txBox="1"/>
          <p:nvPr/>
        </p:nvSpPr>
        <p:spPr>
          <a:xfrm>
            <a:off x="6248009" y="1406383"/>
            <a:ext cx="999031" cy="830997"/>
          </a:xfrm>
          <a:prstGeom prst="rect">
            <a:avLst/>
          </a:prstGeom>
          <a:solidFill>
            <a:schemeClr val="bg1"/>
          </a:solidFill>
        </p:spPr>
        <p:txBody>
          <a:bodyPr wrap="square" rtlCol="0">
            <a:spAutoFit/>
          </a:bodyPr>
          <a:lstStyle/>
          <a:p>
            <a:pPr algn="r"/>
            <a:endParaRPr lang="en-US" sz="1000" dirty="0">
              <a:solidFill>
                <a:srgbClr val="C00000"/>
              </a:solidFill>
            </a:endParaRPr>
          </a:p>
          <a:p>
            <a:pPr algn="r"/>
            <a:r>
              <a:rPr lang="en-US" sz="1000" dirty="0">
                <a:solidFill>
                  <a:srgbClr val="C00000"/>
                </a:solidFill>
              </a:rPr>
              <a:t>Thermal energy transferred</a:t>
            </a:r>
          </a:p>
          <a:p>
            <a:pPr algn="r"/>
            <a:endParaRPr lang="en-US" sz="900" dirty="0"/>
          </a:p>
          <a:p>
            <a:pPr algn="r"/>
            <a:endParaRPr lang="en-US" sz="900" dirty="0"/>
          </a:p>
        </p:txBody>
      </p:sp>
      <p:sp>
        <p:nvSpPr>
          <p:cNvPr id="40" name="TextBox 39">
            <a:extLst>
              <a:ext uri="{FF2B5EF4-FFF2-40B4-BE49-F238E27FC236}">
                <a16:creationId xmlns:a16="http://schemas.microsoft.com/office/drawing/2014/main" id="{F8E240E4-4EF2-4963-BE81-6B7B8FA04AB4}"/>
              </a:ext>
            </a:extLst>
          </p:cNvPr>
          <p:cNvSpPr txBox="1"/>
          <p:nvPr/>
        </p:nvSpPr>
        <p:spPr>
          <a:xfrm>
            <a:off x="7984077" y="1831085"/>
            <a:ext cx="2178521" cy="369332"/>
          </a:xfrm>
          <a:prstGeom prst="rect">
            <a:avLst/>
          </a:prstGeom>
          <a:solidFill>
            <a:schemeClr val="bg1"/>
          </a:solidFill>
        </p:spPr>
        <p:txBody>
          <a:bodyPr wrap="square" rtlCol="0">
            <a:spAutoFit/>
          </a:bodyPr>
          <a:lstStyle/>
          <a:p>
            <a:r>
              <a:rPr lang="en-US" sz="900" dirty="0">
                <a:solidFill>
                  <a:srgbClr val="C00000"/>
                </a:solidFill>
              </a:rPr>
              <a:t>Energy must be redistributed wherever structural coherence ends</a:t>
            </a:r>
          </a:p>
        </p:txBody>
      </p:sp>
      <p:sp>
        <p:nvSpPr>
          <p:cNvPr id="41" name="TextBox 40">
            <a:extLst>
              <a:ext uri="{FF2B5EF4-FFF2-40B4-BE49-F238E27FC236}">
                <a16:creationId xmlns:a16="http://schemas.microsoft.com/office/drawing/2014/main" id="{497BF0DD-1B27-4353-A51D-EB770949BBCD}"/>
              </a:ext>
            </a:extLst>
          </p:cNvPr>
          <p:cNvSpPr txBox="1"/>
          <p:nvPr/>
        </p:nvSpPr>
        <p:spPr>
          <a:xfrm>
            <a:off x="8145258" y="2574870"/>
            <a:ext cx="1874975" cy="369332"/>
          </a:xfrm>
          <a:prstGeom prst="rect">
            <a:avLst/>
          </a:prstGeom>
          <a:solidFill>
            <a:schemeClr val="bg1"/>
          </a:solidFill>
        </p:spPr>
        <p:txBody>
          <a:bodyPr wrap="square" rtlCol="0">
            <a:spAutoFit/>
          </a:bodyPr>
          <a:lstStyle/>
          <a:p>
            <a:pPr algn="ctr"/>
            <a:r>
              <a:rPr lang="en-US" sz="900" dirty="0">
                <a:solidFill>
                  <a:srgbClr val="C00000"/>
                </a:solidFill>
              </a:rPr>
              <a:t>Some portion continues to the extent of a coherent medium</a:t>
            </a:r>
          </a:p>
        </p:txBody>
      </p:sp>
      <p:sp>
        <p:nvSpPr>
          <p:cNvPr id="42" name="Left Brace 41">
            <a:extLst>
              <a:ext uri="{FF2B5EF4-FFF2-40B4-BE49-F238E27FC236}">
                <a16:creationId xmlns:a16="http://schemas.microsoft.com/office/drawing/2014/main" id="{6042B97E-F5F7-4226-A468-07840623FC70}"/>
              </a:ext>
            </a:extLst>
          </p:cNvPr>
          <p:cNvSpPr/>
          <p:nvPr/>
        </p:nvSpPr>
        <p:spPr>
          <a:xfrm rot="10800000">
            <a:off x="7717221" y="1594804"/>
            <a:ext cx="266855" cy="1664177"/>
          </a:xfrm>
          <a:prstGeom prst="leftBrace">
            <a:avLst>
              <a:gd name="adj1" fmla="val 52574"/>
              <a:gd name="adj2" fmla="val 73528"/>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43" name="Left Brace 42">
            <a:extLst>
              <a:ext uri="{FF2B5EF4-FFF2-40B4-BE49-F238E27FC236}">
                <a16:creationId xmlns:a16="http://schemas.microsoft.com/office/drawing/2014/main" id="{C03F29F3-946A-4563-B025-DFEE0CE6311C}"/>
              </a:ext>
            </a:extLst>
          </p:cNvPr>
          <p:cNvSpPr/>
          <p:nvPr/>
        </p:nvSpPr>
        <p:spPr>
          <a:xfrm rot="5400000">
            <a:off x="9015369" y="2341151"/>
            <a:ext cx="205059" cy="1361660"/>
          </a:xfrm>
          <a:prstGeom prst="leftBrace">
            <a:avLst>
              <a:gd name="adj1" fmla="val 31622"/>
              <a:gd name="adj2" fmla="val 5419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44" name="Rectangle 43">
            <a:extLst>
              <a:ext uri="{FF2B5EF4-FFF2-40B4-BE49-F238E27FC236}">
                <a16:creationId xmlns:a16="http://schemas.microsoft.com/office/drawing/2014/main" id="{07C383AD-318A-4D77-A5CD-6505E4E7C449}"/>
              </a:ext>
            </a:extLst>
          </p:cNvPr>
          <p:cNvSpPr/>
          <p:nvPr/>
        </p:nvSpPr>
        <p:spPr>
          <a:xfrm>
            <a:off x="7304580" y="1538977"/>
            <a:ext cx="295730" cy="172191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Rectangle 44">
            <a:extLst>
              <a:ext uri="{FF2B5EF4-FFF2-40B4-BE49-F238E27FC236}">
                <a16:creationId xmlns:a16="http://schemas.microsoft.com/office/drawing/2014/main" id="{1FCFEB76-7D14-4869-98ED-C0D83A23F4CE}"/>
              </a:ext>
            </a:extLst>
          </p:cNvPr>
          <p:cNvSpPr/>
          <p:nvPr/>
        </p:nvSpPr>
        <p:spPr>
          <a:xfrm>
            <a:off x="7309499" y="3383956"/>
            <a:ext cx="2157601" cy="8433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Rectangle 45">
            <a:extLst>
              <a:ext uri="{FF2B5EF4-FFF2-40B4-BE49-F238E27FC236}">
                <a16:creationId xmlns:a16="http://schemas.microsoft.com/office/drawing/2014/main" id="{BA3A4AC1-9442-4FD5-A01E-A25D91B111F6}"/>
              </a:ext>
            </a:extLst>
          </p:cNvPr>
          <p:cNvSpPr/>
          <p:nvPr/>
        </p:nvSpPr>
        <p:spPr>
          <a:xfrm>
            <a:off x="7309500" y="3260893"/>
            <a:ext cx="1176760" cy="123063"/>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Arrow: Right 134">
            <a:extLst>
              <a:ext uri="{FF2B5EF4-FFF2-40B4-BE49-F238E27FC236}">
                <a16:creationId xmlns:a16="http://schemas.microsoft.com/office/drawing/2014/main" id="{5311899E-CDF9-49FC-BF5D-5B8109B2478C}"/>
              </a:ext>
            </a:extLst>
          </p:cNvPr>
          <p:cNvSpPr/>
          <p:nvPr/>
        </p:nvSpPr>
        <p:spPr>
          <a:xfrm>
            <a:off x="6783702" y="1933318"/>
            <a:ext cx="685690" cy="1613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48" name="Straight Connector 47">
            <a:extLst>
              <a:ext uri="{FF2B5EF4-FFF2-40B4-BE49-F238E27FC236}">
                <a16:creationId xmlns:a16="http://schemas.microsoft.com/office/drawing/2014/main" id="{46D66023-7806-4F7B-9ED5-9A3AD806AB38}"/>
              </a:ext>
            </a:extLst>
          </p:cNvPr>
          <p:cNvCxnSpPr>
            <a:cxnSpLocks/>
          </p:cNvCxnSpPr>
          <p:nvPr/>
        </p:nvCxnSpPr>
        <p:spPr>
          <a:xfrm flipV="1">
            <a:off x="11072035" y="3232040"/>
            <a:ext cx="57727" cy="222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F609A6C-28CB-421E-9AC1-0C4F4F6E08F1}"/>
              </a:ext>
            </a:extLst>
          </p:cNvPr>
          <p:cNvCxnSpPr>
            <a:cxnSpLocks/>
          </p:cNvCxnSpPr>
          <p:nvPr/>
        </p:nvCxnSpPr>
        <p:spPr>
          <a:xfrm flipV="1">
            <a:off x="11490623" y="3468292"/>
            <a:ext cx="35820" cy="2601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6F8E78B-2237-4A6F-8D4E-9BFB0FA6A807}"/>
              </a:ext>
            </a:extLst>
          </p:cNvPr>
          <p:cNvSpPr/>
          <p:nvPr/>
        </p:nvSpPr>
        <p:spPr>
          <a:xfrm>
            <a:off x="10262431" y="1513182"/>
            <a:ext cx="652269" cy="3178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1" name="Rectangle 50">
            <a:extLst>
              <a:ext uri="{FF2B5EF4-FFF2-40B4-BE49-F238E27FC236}">
                <a16:creationId xmlns:a16="http://schemas.microsoft.com/office/drawing/2014/main" id="{9D46F958-2598-48E1-AAA3-89ECC97B158F}"/>
              </a:ext>
            </a:extLst>
          </p:cNvPr>
          <p:cNvSpPr/>
          <p:nvPr/>
        </p:nvSpPr>
        <p:spPr>
          <a:xfrm>
            <a:off x="10280138" y="1513182"/>
            <a:ext cx="634563" cy="3178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00"/>
          </a:p>
        </p:txBody>
      </p:sp>
      <p:cxnSp>
        <p:nvCxnSpPr>
          <p:cNvPr id="52" name="Straight Connector 51">
            <a:extLst>
              <a:ext uri="{FF2B5EF4-FFF2-40B4-BE49-F238E27FC236}">
                <a16:creationId xmlns:a16="http://schemas.microsoft.com/office/drawing/2014/main" id="{205D392E-97A5-408E-86DF-D2B5F5BA6CA7}"/>
              </a:ext>
            </a:extLst>
          </p:cNvPr>
          <p:cNvCxnSpPr>
            <a:cxnSpLocks/>
          </p:cNvCxnSpPr>
          <p:nvPr/>
        </p:nvCxnSpPr>
        <p:spPr>
          <a:xfrm flipH="1">
            <a:off x="7268457" y="2293644"/>
            <a:ext cx="38035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247358-BCC7-467D-A0F3-780921938B82}"/>
              </a:ext>
            </a:extLst>
          </p:cNvPr>
          <p:cNvSpPr txBox="1"/>
          <p:nvPr/>
        </p:nvSpPr>
        <p:spPr>
          <a:xfrm>
            <a:off x="10999467" y="1768805"/>
            <a:ext cx="899199" cy="369332"/>
          </a:xfrm>
          <a:prstGeom prst="rect">
            <a:avLst/>
          </a:prstGeom>
          <a:noFill/>
          <a:ln>
            <a:solidFill>
              <a:schemeClr val="tx1"/>
            </a:solidFill>
          </a:ln>
        </p:spPr>
        <p:txBody>
          <a:bodyPr wrap="square" rtlCol="0">
            <a:spAutoFit/>
          </a:bodyPr>
          <a:lstStyle/>
          <a:p>
            <a:pPr algn="ctr"/>
            <a:r>
              <a:rPr lang="en-US" sz="900" dirty="0"/>
              <a:t>Bulk number density</a:t>
            </a:r>
            <a:endParaRPr lang="en-US" sz="700" dirty="0"/>
          </a:p>
        </p:txBody>
      </p:sp>
      <p:cxnSp>
        <p:nvCxnSpPr>
          <p:cNvPr id="54" name="Straight Connector 53">
            <a:extLst>
              <a:ext uri="{FF2B5EF4-FFF2-40B4-BE49-F238E27FC236}">
                <a16:creationId xmlns:a16="http://schemas.microsoft.com/office/drawing/2014/main" id="{3795174B-FE72-4DEF-9BB3-00605D7F9D0B}"/>
              </a:ext>
            </a:extLst>
          </p:cNvPr>
          <p:cNvCxnSpPr>
            <a:cxnSpLocks/>
          </p:cNvCxnSpPr>
          <p:nvPr/>
        </p:nvCxnSpPr>
        <p:spPr>
          <a:xfrm flipV="1">
            <a:off x="11065593" y="2138862"/>
            <a:ext cx="266855" cy="15515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Left Brace 54">
            <a:extLst>
              <a:ext uri="{FF2B5EF4-FFF2-40B4-BE49-F238E27FC236}">
                <a16:creationId xmlns:a16="http://schemas.microsoft.com/office/drawing/2014/main" id="{E9A8B0EB-6FDB-413E-AF0A-8F1774AEFCBC}"/>
              </a:ext>
            </a:extLst>
          </p:cNvPr>
          <p:cNvSpPr/>
          <p:nvPr/>
        </p:nvSpPr>
        <p:spPr>
          <a:xfrm rot="16200000">
            <a:off x="8828859" y="2897891"/>
            <a:ext cx="646330" cy="3694887"/>
          </a:xfrm>
          <a:prstGeom prst="leftBrace">
            <a:avLst>
              <a:gd name="adj1" fmla="val 32938"/>
              <a:gd name="adj2" fmla="val 55429"/>
            </a:avLst>
          </a:prstGeom>
          <a:noFill/>
          <a:ln w="9525"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lumMod val="75000"/>
                </a:scheme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2EE8CF9D-9D5F-4467-BE21-F47B8FF6BDE4}"/>
                  </a:ext>
                </a:extLst>
              </p:cNvPr>
              <p:cNvSpPr/>
              <p:nvPr/>
            </p:nvSpPr>
            <p:spPr>
              <a:xfrm>
                <a:off x="9647437" y="5027758"/>
                <a:ext cx="2117530" cy="584775"/>
              </a:xfrm>
              <a:prstGeom prst="rect">
                <a:avLst/>
              </a:prstGeom>
            </p:spPr>
            <p:txBody>
              <a:bodyPr wrap="square">
                <a:spAutoFit/>
              </a:bodyPr>
              <a:lstStyle/>
              <a:p>
                <a:r>
                  <a:rPr lang="en-US" sz="1600" dirty="0">
                    <a:solidFill>
                      <a:schemeClr val="tx1">
                        <a:lumMod val="50000"/>
                        <a:lumOff val="50000"/>
                      </a:schemeClr>
                    </a:solidFill>
                  </a:rPr>
                  <a:t>What information from the PDF informs </a:t>
                </a:r>
                <a14:m>
                  <m:oMath xmlns:m="http://schemas.openxmlformats.org/officeDocument/2006/math">
                    <m:r>
                      <a:rPr lang="en-US" sz="1600" i="1">
                        <a:solidFill>
                          <a:schemeClr val="tx1">
                            <a:lumMod val="50000"/>
                            <a:lumOff val="50000"/>
                          </a:schemeClr>
                        </a:solidFill>
                        <a:latin typeface="Cambria Math" panose="02040503050406030204" pitchFamily="18" charset="0"/>
                        <a:ea typeface="Cambria Math" panose="02040503050406030204" pitchFamily="18" charset="0"/>
                      </a:rPr>
                      <m:t>𝜆</m:t>
                    </m:r>
                  </m:oMath>
                </a14:m>
                <a:r>
                  <a:rPr lang="en-US" sz="1600" dirty="0">
                    <a:solidFill>
                      <a:schemeClr val="tx1">
                        <a:lumMod val="50000"/>
                        <a:lumOff val="50000"/>
                      </a:schemeClr>
                    </a:solidFill>
                  </a:rPr>
                  <a:t>?</a:t>
                </a:r>
              </a:p>
            </p:txBody>
          </p:sp>
        </mc:Choice>
        <mc:Fallback xmlns="">
          <p:sp>
            <p:nvSpPr>
              <p:cNvPr id="56" name="Rectangle 55">
                <a:extLst>
                  <a:ext uri="{FF2B5EF4-FFF2-40B4-BE49-F238E27FC236}">
                    <a16:creationId xmlns:a16="http://schemas.microsoft.com/office/drawing/2014/main" id="{2EE8CF9D-9D5F-4467-BE21-F47B8FF6BDE4}"/>
                  </a:ext>
                </a:extLst>
              </p:cNvPr>
              <p:cNvSpPr>
                <a:spLocks noRot="1" noChangeAspect="1" noMove="1" noResize="1" noEditPoints="1" noAdjustHandles="1" noChangeArrowheads="1" noChangeShapeType="1" noTextEdit="1"/>
              </p:cNvSpPr>
              <p:nvPr/>
            </p:nvSpPr>
            <p:spPr>
              <a:xfrm>
                <a:off x="9647437" y="5027758"/>
                <a:ext cx="2117530" cy="584775"/>
              </a:xfrm>
              <a:prstGeom prst="rect">
                <a:avLst/>
              </a:prstGeom>
              <a:blipFill>
                <a:blip r:embed="rId6"/>
                <a:stretch>
                  <a:fillRect l="-1729" t="-3125" r="-2882" b="-12500"/>
                </a:stretch>
              </a:blipFill>
            </p:spPr>
            <p:txBody>
              <a:bodyPr/>
              <a:lstStyle/>
              <a:p>
                <a:r>
                  <a:rPr lang="en-US">
                    <a:noFill/>
                  </a:rPr>
                  <a:t> </a:t>
                </a:r>
              </a:p>
            </p:txBody>
          </p:sp>
        </mc:Fallback>
      </mc:AlternateContent>
    </p:spTree>
    <p:extLst>
      <p:ext uri="{BB962C8B-B14F-4D97-AF65-F5344CB8AC3E}">
        <p14:creationId xmlns:p14="http://schemas.microsoft.com/office/powerpoint/2010/main" val="18537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P spid="39" grpId="0" animBg="1"/>
      <p:bldP spid="40" grpId="0" animBg="1"/>
      <p:bldP spid="41" grpId="0" animBg="1"/>
      <p:bldP spid="42" grpId="0" animBg="1"/>
      <p:bldP spid="43" grpId="0" animBg="1"/>
      <p:bldP spid="44" grpId="0" animBg="1"/>
      <p:bldP spid="45" grpId="0" animBg="1"/>
      <p:bldP spid="46" grpId="0" animBg="1"/>
      <p:bldP spid="47" grpId="0" animBg="1"/>
      <p:bldP spid="55" grpId="0" animBg="1"/>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C657F-87D8-C8F0-BC7C-1984EECC56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0DA890-A64F-3F99-AB23-EF7AD9897D66}"/>
                  </a:ext>
                </a:extLst>
              </p:cNvPr>
              <p:cNvSpPr>
                <a:spLocks noGrp="1"/>
              </p:cNvSpPr>
              <p:nvPr>
                <p:ph type="title"/>
              </p:nvPr>
            </p:nvSpPr>
            <p:spPr>
              <a:xfrm>
                <a:off x="429766" y="274319"/>
                <a:ext cx="7102104"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D60DA890-A64F-3F99-AB23-EF7AD9897D66}"/>
                  </a:ext>
                </a:extLst>
              </p:cNvPr>
              <p:cNvSpPr>
                <a:spLocks noGrp="1" noRot="1" noChangeAspect="1" noMove="1" noResize="1" noEditPoints="1" noAdjustHandles="1" noChangeArrowheads="1" noChangeShapeType="1" noTextEdit="1"/>
              </p:cNvSpPr>
              <p:nvPr>
                <p:ph type="title"/>
              </p:nvPr>
            </p:nvSpPr>
            <p:spPr>
              <a:xfrm>
                <a:off x="429766" y="274319"/>
                <a:ext cx="7102104" cy="568517"/>
              </a:xfrm>
              <a:blipFill>
                <a:blip r:embed="rId2"/>
                <a:stretch>
                  <a:fillRect l="-1248" t="-26087"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5ED189B0-3552-E296-EFDA-03C059F16DC7}"/>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Coherence Survival Function </a:t>
                </a:r>
                <a14:m>
                  <m:oMath xmlns:m="http://schemas.openxmlformats.org/officeDocument/2006/math">
                    <m:r>
                      <a:rPr lang="en-US" sz="2400" i="1">
                        <a:solidFill>
                          <a:schemeClr val="accent5"/>
                        </a:solidFill>
                        <a:latin typeface="Cambria Math" panose="02040503050406030204" pitchFamily="18" charset="0"/>
                      </a:rPr>
                      <m:t>𝑆</m:t>
                    </m:r>
                    <m:d>
                      <m:dPr>
                        <m:ctrlPr>
                          <a:rPr lang="en-US" sz="2400" i="1">
                            <a:solidFill>
                              <a:schemeClr val="accent5"/>
                            </a:solidFill>
                            <a:latin typeface="Cambria Math" panose="02040503050406030204" pitchFamily="18" charset="0"/>
                          </a:rPr>
                        </m:ctrlPr>
                      </m:dPr>
                      <m:e>
                        <m:r>
                          <a:rPr lang="en-US" sz="2400" i="1">
                            <a:solidFill>
                              <a:schemeClr val="accent5"/>
                            </a:solidFill>
                            <a:latin typeface="Cambria Math" panose="02040503050406030204" pitchFamily="18" charset="0"/>
                          </a:rPr>
                          <m:t>𝑟</m:t>
                        </m:r>
                      </m:e>
                    </m:d>
                  </m:oMath>
                </a14:m>
                <a:r>
                  <a:rPr lang="en-US" sz="2400" dirty="0">
                    <a:solidFill>
                      <a:schemeClr val="accent5"/>
                    </a:solidFill>
                  </a:rPr>
                  <a:t> </a:t>
                </a:r>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5ED189B0-3552-E296-EFDA-03C059F16DC7}"/>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75F017-E120-55DD-8D74-E9D6EEA18009}"/>
                  </a:ext>
                </a:extLst>
              </p:cNvPr>
              <p:cNvSpPr txBox="1"/>
              <p:nvPr/>
            </p:nvSpPr>
            <p:spPr>
              <a:xfrm>
                <a:off x="640307" y="3158575"/>
                <a:ext cx="2806275"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ea typeface="Cambria Math" panose="02040503050406030204" pitchFamily="18" charset="0"/>
                        </a:rPr>
                        <m:t>𝜆</m:t>
                      </m:r>
                      <m:r>
                        <a:rPr lang="en-US" sz="2400" b="0" i="1" smtClean="0">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r>
                            <m:rPr>
                              <m:brk m:alnAt="23"/>
                            </m:rPr>
                            <a:rPr lang="en-US" sz="2400" i="1">
                              <a:solidFill>
                                <a:schemeClr val="accent5">
                                  <a:lumMod val="50000"/>
                                </a:schemeClr>
                              </a:solidFill>
                              <a:latin typeface="Cambria Math" panose="02040503050406030204" pitchFamily="18" charset="0"/>
                            </a:rPr>
                            <m:t>0</m:t>
                          </m:r>
                        </m:sub>
                        <m:sup>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𝑟</m:t>
                              </m:r>
                            </m:e>
                            <m:sub>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sub>
                          </m:sSub>
                        </m:sup>
                        <m:e>
                          <m:r>
                            <a:rPr lang="en-US" sz="2400" b="0" i="1" smtClean="0">
                              <a:solidFill>
                                <a:schemeClr val="accent5">
                                  <a:lumMod val="50000"/>
                                </a:schemeClr>
                              </a:solidFill>
                              <a:latin typeface="Cambria Math" panose="02040503050406030204" pitchFamily="18" charset="0"/>
                            </a:rPr>
                            <m:t>𝑆</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𝑟</m:t>
                          </m:r>
                          <m:r>
                            <a:rPr lang="en-US" sz="2400" b="0" i="1" smtClean="0">
                              <a:solidFill>
                                <a:schemeClr val="accent5">
                                  <a:lumMod val="50000"/>
                                </a:schemeClr>
                              </a:solidFill>
                              <a:latin typeface="Cambria Math" panose="02040503050406030204" pitchFamily="18" charset="0"/>
                            </a:rPr>
                            <m:t>)</m:t>
                          </m:r>
                          <m:r>
                            <a:rPr lang="en-US" sz="2400" i="1">
                              <a:solidFill>
                                <a:schemeClr val="accent5">
                                  <a:lumMod val="50000"/>
                                </a:schemeClr>
                              </a:solidFill>
                              <a:latin typeface="Cambria Math" panose="02040503050406030204" pitchFamily="18" charset="0"/>
                              <a:ea typeface="Cambria Math" panose="02040503050406030204" pitchFamily="18" charset="0"/>
                            </a:rPr>
                            <m:t>𝑑</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nary>
                    </m:oMath>
                  </m:oMathPara>
                </a14:m>
                <a:endParaRPr lang="en-US" sz="2400" dirty="0">
                  <a:solidFill>
                    <a:schemeClr val="accent5">
                      <a:lumMod val="50000"/>
                    </a:schemeClr>
                  </a:solidFill>
                </a:endParaRPr>
              </a:p>
            </p:txBody>
          </p:sp>
        </mc:Choice>
        <mc:Fallback xmlns="">
          <p:sp>
            <p:nvSpPr>
              <p:cNvPr id="6" name="TextBox 5">
                <a:extLst>
                  <a:ext uri="{FF2B5EF4-FFF2-40B4-BE49-F238E27FC236}">
                    <a16:creationId xmlns:a16="http://schemas.microsoft.com/office/drawing/2014/main" id="{3E75F017-E120-55DD-8D74-E9D6EEA18009}"/>
                  </a:ext>
                </a:extLst>
              </p:cNvPr>
              <p:cNvSpPr txBox="1">
                <a:spLocks noRot="1" noChangeAspect="1" noMove="1" noResize="1" noEditPoints="1" noAdjustHandles="1" noChangeArrowheads="1" noChangeShapeType="1" noTextEdit="1"/>
              </p:cNvSpPr>
              <p:nvPr/>
            </p:nvSpPr>
            <p:spPr>
              <a:xfrm>
                <a:off x="640307" y="3158575"/>
                <a:ext cx="2806275" cy="800347"/>
              </a:xfrm>
              <a:prstGeom prst="rect">
                <a:avLst/>
              </a:prstGeom>
              <a:blipFill>
                <a:blip r:embed="rId4"/>
                <a:stretch>
                  <a:fillRect l="-12613" t="-192188" b="-2796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41170C20-19F8-1738-3D05-B2FD75CC2F09}"/>
              </a:ext>
            </a:extLst>
          </p:cNvPr>
          <p:cNvSpPr/>
          <p:nvPr/>
        </p:nvSpPr>
        <p:spPr>
          <a:xfrm>
            <a:off x="3380623" y="2863094"/>
            <a:ext cx="3419921" cy="1477328"/>
          </a:xfrm>
          <a:prstGeom prst="rect">
            <a:avLst/>
          </a:prstGeom>
        </p:spPr>
        <p:txBody>
          <a:bodyPr wrap="square">
            <a:spAutoFit/>
          </a:bodyPr>
          <a:lstStyle/>
          <a:p>
            <a:r>
              <a:rPr lang="en-US" dirty="0">
                <a:solidFill>
                  <a:schemeClr val="bg2">
                    <a:lumMod val="25000"/>
                  </a:schemeClr>
                </a:solidFill>
              </a:rPr>
              <a:t>Area under normalized cumulative survival function is the average distance of energy transfer—the </a:t>
            </a:r>
            <a:r>
              <a:rPr lang="en-US" dirty="0">
                <a:solidFill>
                  <a:schemeClr val="accent6">
                    <a:lumMod val="75000"/>
                  </a:schemeClr>
                </a:solidFill>
              </a:rPr>
              <a:t>average structural coherence length</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0EC84E-989A-7644-7CAC-5F38291C7182}"/>
                  </a:ext>
                </a:extLst>
              </p:cNvPr>
              <p:cNvSpPr/>
              <p:nvPr/>
            </p:nvSpPr>
            <p:spPr>
              <a:xfrm>
                <a:off x="729036" y="5173862"/>
                <a:ext cx="5666233" cy="707886"/>
              </a:xfrm>
              <a:prstGeom prst="rect">
                <a:avLst/>
              </a:prstGeom>
            </p:spPr>
            <p:txBody>
              <a:bodyPr wrap="square">
                <a:spAutoFit/>
              </a:bodyPr>
              <a:lstStyle/>
              <a:p>
                <a:r>
                  <a:rPr lang="en-US" sz="2000" i="1" u="sng" dirty="0"/>
                  <a:t>If </a:t>
                </a:r>
                <a14:m>
                  <m:oMath xmlns:m="http://schemas.openxmlformats.org/officeDocument/2006/math">
                    <m:r>
                      <a:rPr lang="en-US" sz="2000" i="1" u="sng">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u="sng">
                            <a:solidFill>
                              <a:schemeClr val="accent5">
                                <a:lumMod val="50000"/>
                              </a:schemeClr>
                            </a:solidFill>
                            <a:latin typeface="Cambria Math" panose="02040503050406030204" pitchFamily="18" charset="0"/>
                            <a:ea typeface="Cambria Math" panose="02040503050406030204" pitchFamily="18" charset="0"/>
                          </a:rPr>
                        </m:ctrlPr>
                      </m:dPr>
                      <m:e>
                        <m:r>
                          <a:rPr lang="en-US" sz="2000" i="1" u="sng">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2000" i="1" u="sng" dirty="0"/>
                  <a:t> can be accurately approximated, the average structural coherence length can be calculated</a:t>
                </a:r>
              </a:p>
            </p:txBody>
          </p:sp>
        </mc:Choice>
        <mc:Fallback xmlns="">
          <p:sp>
            <p:nvSpPr>
              <p:cNvPr id="8" name="Rectangle 7">
                <a:extLst>
                  <a:ext uri="{FF2B5EF4-FFF2-40B4-BE49-F238E27FC236}">
                    <a16:creationId xmlns:a16="http://schemas.microsoft.com/office/drawing/2014/main" id="{D40EC84E-989A-7644-7CAC-5F38291C7182}"/>
                  </a:ext>
                </a:extLst>
              </p:cNvPr>
              <p:cNvSpPr>
                <a:spLocks noRot="1" noChangeAspect="1" noMove="1" noResize="1" noEditPoints="1" noAdjustHandles="1" noChangeArrowheads="1" noChangeShapeType="1" noTextEdit="1"/>
              </p:cNvSpPr>
              <p:nvPr/>
            </p:nvSpPr>
            <p:spPr>
              <a:xfrm>
                <a:off x="729036" y="5173862"/>
                <a:ext cx="5666233" cy="707886"/>
              </a:xfrm>
              <a:prstGeom prst="rect">
                <a:avLst/>
              </a:prstGeom>
              <a:blipFill>
                <a:blip r:embed="rId5"/>
                <a:stretch>
                  <a:fillRect l="-1119" t="-5263" r="-447"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C2256CA-D20A-CD2D-9ADF-82ED3D95ADFF}"/>
                  </a:ext>
                </a:extLst>
              </p:cNvPr>
              <p:cNvSpPr txBox="1"/>
              <p:nvPr/>
            </p:nvSpPr>
            <p:spPr>
              <a:xfrm>
                <a:off x="883215" y="1755021"/>
                <a:ext cx="2678938" cy="474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𝑆</m:t>
                      </m:r>
                      <m:r>
                        <a:rPr lang="en-US" sz="240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𝑟</m:t>
                      </m:r>
                      <m:r>
                        <a:rPr lang="en-US" sz="2400" i="1">
                          <a:solidFill>
                            <a:schemeClr val="accent5">
                              <a:lumMod val="50000"/>
                            </a:schemeClr>
                          </a:solidFill>
                          <a:latin typeface="Cambria Math" panose="02040503050406030204" pitchFamily="18" charset="0"/>
                        </a:rPr>
                        <m:t>)=</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r>
                                <m:rPr>
                                  <m:brk m:alnAt="23"/>
                                </m:rPr>
                                <a:rPr lang="en-US" sz="2400" i="1">
                                  <a:solidFill>
                                    <a:schemeClr val="accent5">
                                      <a:lumMod val="50000"/>
                                    </a:schemeClr>
                                  </a:solidFill>
                                  <a:latin typeface="Cambria Math" panose="02040503050406030204" pitchFamily="18" charset="0"/>
                                </a:rPr>
                                <m:t>0</m:t>
                              </m:r>
                            </m:sub>
                            <m:sup>
                              <m:r>
                                <a:rPr lang="en-US" sz="2400" b="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ea typeface="Cambria Math" panose="02040503050406030204" pitchFamily="18" charset="0"/>
                                        </a:rPr>
                                      </m:ctrlPr>
                                    </m:sSupPr>
                                    <m:e>
                                      <m:r>
                                        <a:rPr lang="en-US" sz="2400" i="1">
                                          <a:solidFill>
                                            <a:schemeClr val="accent5">
                                              <a:lumMod val="50000"/>
                                            </a:schemeClr>
                                          </a:solidFill>
                                          <a:latin typeface="Cambria Math" panose="02040503050406030204" pitchFamily="18" charset="0"/>
                                          <a:ea typeface="Cambria Math" panose="02040503050406030204" pitchFamily="18" charset="0"/>
                                        </a:rPr>
                                        <m:t>𝑟</m:t>
                                      </m:r>
                                    </m:e>
                                    <m:sup>
                                      <m:r>
                                        <a:rPr lang="en-US" sz="2400" i="1">
                                          <a:solidFill>
                                            <a:schemeClr val="accent5">
                                              <a:lumMod val="50000"/>
                                            </a:schemeClr>
                                          </a:solidFill>
                                          <a:latin typeface="Cambria Math" panose="02040503050406030204" pitchFamily="18" charset="0"/>
                                          <a:ea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smtClean="0">
                                      <a:solidFill>
                                        <a:schemeClr val="accent5">
                                          <a:lumMod val="50000"/>
                                        </a:schemeClr>
                                      </a:solidFill>
                                      <a:latin typeface="Cambria Math" panose="02040503050406030204" pitchFamily="18" charset="0"/>
                                      <a:ea typeface="Cambria Math" panose="02040503050406030204" pitchFamily="18" charset="0"/>
                                    </a:rPr>
                                  </m:ctrlPr>
                                </m:sSup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sup>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9" name="TextBox 8">
                <a:extLst>
                  <a:ext uri="{FF2B5EF4-FFF2-40B4-BE49-F238E27FC236}">
                    <a16:creationId xmlns:a16="http://schemas.microsoft.com/office/drawing/2014/main" id="{3C2256CA-D20A-CD2D-9ADF-82ED3D95ADFF}"/>
                  </a:ext>
                </a:extLst>
              </p:cNvPr>
              <p:cNvSpPr txBox="1">
                <a:spLocks noRot="1" noChangeAspect="1" noMove="1" noResize="1" noEditPoints="1" noAdjustHandles="1" noChangeArrowheads="1" noChangeShapeType="1" noTextEdit="1"/>
              </p:cNvSpPr>
              <p:nvPr/>
            </p:nvSpPr>
            <p:spPr>
              <a:xfrm>
                <a:off x="883215" y="1755021"/>
                <a:ext cx="2678938" cy="474104"/>
              </a:xfrm>
              <a:prstGeom prst="rect">
                <a:avLst/>
              </a:prstGeom>
              <a:blipFill>
                <a:blip r:embed="rId6"/>
                <a:stretch>
                  <a:fillRect l="-2358" t="-110526" b="-14210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40FE4816-3267-77EF-1B5B-6ED26F5ABB45}"/>
              </a:ext>
            </a:extLst>
          </p:cNvPr>
          <p:cNvCxnSpPr>
            <a:cxnSpLocks/>
          </p:cNvCxnSpPr>
          <p:nvPr/>
        </p:nvCxnSpPr>
        <p:spPr>
          <a:xfrm>
            <a:off x="1938013" y="2308724"/>
            <a:ext cx="0" cy="56341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069FD19-1AB1-9748-7057-0E8C2D256DCE}"/>
                  </a:ext>
                </a:extLst>
              </p14:cNvPr>
              <p14:cNvContentPartPr/>
              <p14:nvPr/>
            </p14:nvContentPartPr>
            <p14:xfrm>
              <a:off x="3657420" y="-330300"/>
              <a:ext cx="360" cy="360"/>
            </p14:xfrm>
          </p:contentPart>
        </mc:Choice>
        <mc:Fallback xmlns="">
          <p:pic>
            <p:nvPicPr>
              <p:cNvPr id="12" name="Ink 11">
                <a:extLst>
                  <a:ext uri="{FF2B5EF4-FFF2-40B4-BE49-F238E27FC236}">
                    <a16:creationId xmlns:a16="http://schemas.microsoft.com/office/drawing/2014/main" id="{5069FD19-1AB1-9748-7057-0E8C2D256DCE}"/>
                  </a:ext>
                </a:extLst>
              </p:cNvPr>
              <p:cNvPicPr/>
              <p:nvPr/>
            </p:nvPicPr>
            <p:blipFill>
              <a:blip r:embed="rId8"/>
              <a:stretch>
                <a:fillRect/>
              </a:stretch>
            </p:blipFill>
            <p:spPr>
              <a:xfrm>
                <a:off x="3648420" y="-339300"/>
                <a:ext cx="18000" cy="18000"/>
              </a:xfrm>
              <a:prstGeom prst="rect">
                <a:avLst/>
              </a:prstGeom>
            </p:spPr>
          </p:pic>
        </mc:Fallback>
      </mc:AlternateContent>
      <p:grpSp>
        <p:nvGrpSpPr>
          <p:cNvPr id="13" name="Group 12">
            <a:extLst>
              <a:ext uri="{FF2B5EF4-FFF2-40B4-BE49-F238E27FC236}">
                <a16:creationId xmlns:a16="http://schemas.microsoft.com/office/drawing/2014/main" id="{991C3FB1-5228-E025-DFF1-B43D0DA9A9CF}"/>
              </a:ext>
            </a:extLst>
          </p:cNvPr>
          <p:cNvGrpSpPr/>
          <p:nvPr/>
        </p:nvGrpSpPr>
        <p:grpSpPr>
          <a:xfrm>
            <a:off x="6788510" y="763634"/>
            <a:ext cx="4669316" cy="2548304"/>
            <a:chOff x="4751093" y="1128915"/>
            <a:chExt cx="2387229" cy="1077865"/>
          </a:xfrm>
        </p:grpSpPr>
        <p:grpSp>
          <p:nvGrpSpPr>
            <p:cNvPr id="14" name="Group 13">
              <a:extLst>
                <a:ext uri="{FF2B5EF4-FFF2-40B4-BE49-F238E27FC236}">
                  <a16:creationId xmlns:a16="http://schemas.microsoft.com/office/drawing/2014/main" id="{A5A655D0-7B2B-FF23-9B4A-1D4AFC95770C}"/>
                </a:ext>
              </a:extLst>
            </p:cNvPr>
            <p:cNvGrpSpPr/>
            <p:nvPr/>
          </p:nvGrpSpPr>
          <p:grpSpPr>
            <a:xfrm>
              <a:off x="4751093" y="1128915"/>
              <a:ext cx="2387229" cy="1077865"/>
              <a:chOff x="5517511" y="4208706"/>
              <a:chExt cx="2387229" cy="1077865"/>
            </a:xfrm>
          </p:grpSpPr>
          <p:grpSp>
            <p:nvGrpSpPr>
              <p:cNvPr id="16" name="Group 15">
                <a:extLst>
                  <a:ext uri="{FF2B5EF4-FFF2-40B4-BE49-F238E27FC236}">
                    <a16:creationId xmlns:a16="http://schemas.microsoft.com/office/drawing/2014/main" id="{22878B13-3E03-2597-D57F-F0F63E84444C}"/>
                  </a:ext>
                </a:extLst>
              </p:cNvPr>
              <p:cNvGrpSpPr/>
              <p:nvPr/>
            </p:nvGrpSpPr>
            <p:grpSpPr>
              <a:xfrm>
                <a:off x="5898115" y="4271273"/>
                <a:ext cx="1654334" cy="914400"/>
                <a:chOff x="5673054" y="4238279"/>
                <a:chExt cx="1654334" cy="914400"/>
              </a:xfrm>
            </p:grpSpPr>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2133B941-6B35-C2D7-14BE-FA674BB1D3CE}"/>
                        </a:ext>
                      </a:extLst>
                    </p14:cNvPr>
                    <p14:cNvContentPartPr/>
                    <p14:nvPr/>
                  </p14:nvContentPartPr>
                  <p14:xfrm>
                    <a:off x="5830958" y="4320361"/>
                    <a:ext cx="1495111" cy="832317"/>
                  </p14:xfrm>
                </p:contentPart>
              </mc:Choice>
              <mc:Fallback xmlns="">
                <p:pic>
                  <p:nvPicPr>
                    <p:cNvPr id="29" name="Ink 28">
                      <a:extLst>
                        <a:ext uri="{FF2B5EF4-FFF2-40B4-BE49-F238E27FC236}">
                          <a16:creationId xmlns:a16="http://schemas.microsoft.com/office/drawing/2014/main" id="{891CB5B3-AD1E-47A6-82A9-4E74EC347EB5}"/>
                        </a:ext>
                      </a:extLst>
                    </p:cNvPr>
                    <p:cNvPicPr/>
                    <p:nvPr/>
                  </p:nvPicPr>
                  <p:blipFill>
                    <a:blip r:embed="rId12"/>
                    <a:stretch>
                      <a:fillRect/>
                    </a:stretch>
                  </p:blipFill>
                  <p:spPr>
                    <a:xfrm>
                      <a:off x="5826357" y="4316555"/>
                      <a:ext cx="1504130" cy="839777"/>
                    </a:xfrm>
                    <a:prstGeom prst="rect">
                      <a:avLst/>
                    </a:prstGeom>
                  </p:spPr>
                </p:pic>
              </mc:Fallback>
            </mc:AlternateContent>
            <p:sp>
              <p:nvSpPr>
                <p:cNvPr id="23" name="Rectangle 22">
                  <a:extLst>
                    <a:ext uri="{FF2B5EF4-FFF2-40B4-BE49-F238E27FC236}">
                      <a16:creationId xmlns:a16="http://schemas.microsoft.com/office/drawing/2014/main" id="{AB7DD848-98AC-1DD1-4917-BA57E0F01988}"/>
                    </a:ext>
                  </a:extLst>
                </p:cNvPr>
                <p:cNvSpPr/>
                <p:nvPr/>
              </p:nvSpPr>
              <p:spPr>
                <a:xfrm>
                  <a:off x="5673054" y="4238279"/>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7" name="TextBox 16">
                <a:extLst>
                  <a:ext uri="{FF2B5EF4-FFF2-40B4-BE49-F238E27FC236}">
                    <a16:creationId xmlns:a16="http://schemas.microsoft.com/office/drawing/2014/main" id="{078C2B68-CE0B-C583-1B10-B80B73999BFB}"/>
                  </a:ext>
                </a:extLst>
              </p:cNvPr>
              <p:cNvSpPr txBox="1"/>
              <p:nvPr/>
            </p:nvSpPr>
            <p:spPr>
              <a:xfrm>
                <a:off x="7421036" y="5078442"/>
                <a:ext cx="483704" cy="208129"/>
              </a:xfrm>
              <a:prstGeom prst="rect">
                <a:avLst/>
              </a:prstGeom>
              <a:noFill/>
            </p:spPr>
            <p:txBody>
              <a:bodyPr wrap="square" rtlCol="0" anchor="ctr">
                <a:spAutoFit/>
              </a:bodyPr>
              <a:lstStyle/>
              <a:p>
                <a:pPr algn="ctr"/>
                <a:r>
                  <a:rPr lang="en-US" sz="2000" dirty="0"/>
                  <a:t>r</a:t>
                </a:r>
              </a:p>
            </p:txBody>
          </p:sp>
          <p:sp>
            <p:nvSpPr>
              <p:cNvPr id="18" name="TextBox 17">
                <a:extLst>
                  <a:ext uri="{FF2B5EF4-FFF2-40B4-BE49-F238E27FC236}">
                    <a16:creationId xmlns:a16="http://schemas.microsoft.com/office/drawing/2014/main" id="{4D6DA3C7-38B8-6316-0250-3A9248760999}"/>
                  </a:ext>
                </a:extLst>
              </p:cNvPr>
              <p:cNvSpPr txBox="1"/>
              <p:nvPr/>
            </p:nvSpPr>
            <p:spPr>
              <a:xfrm>
                <a:off x="5517511" y="4208706"/>
                <a:ext cx="483704" cy="208129"/>
              </a:xfrm>
              <a:prstGeom prst="rect">
                <a:avLst/>
              </a:prstGeom>
              <a:noFill/>
            </p:spPr>
            <p:txBody>
              <a:bodyPr wrap="square" rtlCol="0" anchor="ctr">
                <a:spAutoFit/>
              </a:bodyPr>
              <a:lstStyle/>
              <a:p>
                <a:pPr algn="ctr"/>
                <a:r>
                  <a:rPr lang="en-US" sz="2000" dirty="0"/>
                  <a:t>g(r)</a:t>
                </a:r>
              </a:p>
            </p:txBody>
          </p:sp>
          <p:cxnSp>
            <p:nvCxnSpPr>
              <p:cNvPr id="19" name="Straight Connector 18">
                <a:extLst>
                  <a:ext uri="{FF2B5EF4-FFF2-40B4-BE49-F238E27FC236}">
                    <a16:creationId xmlns:a16="http://schemas.microsoft.com/office/drawing/2014/main" id="{00132FEF-ED91-DF4B-4547-BD2C47931D5C}"/>
                  </a:ext>
                </a:extLst>
              </p:cNvPr>
              <p:cNvCxnSpPr>
                <a:cxnSpLocks/>
              </p:cNvCxnSpPr>
              <p:nvPr/>
            </p:nvCxnSpPr>
            <p:spPr>
              <a:xfrm flipH="1">
                <a:off x="7518865" y="4833232"/>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BC1771-E7C5-840D-FF1B-81F4B412EABE}"/>
                  </a:ext>
                </a:extLst>
              </p:cNvPr>
              <p:cNvSpPr txBox="1"/>
              <p:nvPr/>
            </p:nvSpPr>
            <p:spPr>
              <a:xfrm>
                <a:off x="5632154" y="4396106"/>
                <a:ext cx="350036" cy="176108"/>
              </a:xfrm>
              <a:prstGeom prst="rect">
                <a:avLst/>
              </a:prstGeom>
              <a:noFill/>
            </p:spPr>
            <p:txBody>
              <a:bodyPr wrap="square" rtlCol="0" anchor="ctr">
                <a:spAutoFit/>
              </a:bodyPr>
              <a:lstStyle/>
              <a:p>
                <a:pPr algn="ctr"/>
                <a:r>
                  <a:rPr lang="en-US" sz="1600" dirty="0"/>
                  <a:t>1</a:t>
                </a:r>
              </a:p>
            </p:txBody>
          </p:sp>
          <p:cxnSp>
            <p:nvCxnSpPr>
              <p:cNvPr id="21" name="Straight Connector 20">
                <a:extLst>
                  <a:ext uri="{FF2B5EF4-FFF2-40B4-BE49-F238E27FC236}">
                    <a16:creationId xmlns:a16="http://schemas.microsoft.com/office/drawing/2014/main" id="{AA7D395B-D9E1-7C24-8443-C1D20C901B8A}"/>
                  </a:ext>
                </a:extLst>
              </p:cNvPr>
              <p:cNvCxnSpPr>
                <a:cxnSpLocks/>
              </p:cNvCxnSpPr>
              <p:nvPr/>
            </p:nvCxnSpPr>
            <p:spPr>
              <a:xfrm flipH="1">
                <a:off x="5861687" y="4492154"/>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B22FA97-4664-0D3D-6F23-D12127AC70BB}"/>
                    </a:ext>
                  </a:extLst>
                </p14:cNvPr>
                <p14:cNvContentPartPr/>
                <p14:nvPr/>
              </p14:nvContentPartPr>
              <p14:xfrm>
                <a:off x="5576335" y="1696987"/>
                <a:ext cx="1208376" cy="409228"/>
              </p14:xfrm>
            </p:contentPart>
          </mc:Choice>
          <mc:Fallback xmlns="">
            <p:pic>
              <p:nvPicPr>
                <p:cNvPr id="7" name="Ink 6">
                  <a:extLst>
                    <a:ext uri="{FF2B5EF4-FFF2-40B4-BE49-F238E27FC236}">
                      <a16:creationId xmlns:a16="http://schemas.microsoft.com/office/drawing/2014/main" id="{93681622-AA91-41A1-A9A0-BCEA80610163}"/>
                    </a:ext>
                  </a:extLst>
                </p:cNvPr>
                <p:cNvPicPr/>
                <p:nvPr/>
              </p:nvPicPr>
              <p:blipFill>
                <a:blip r:embed="rId14"/>
                <a:stretch>
                  <a:fillRect/>
                </a:stretch>
              </p:blipFill>
              <p:spPr>
                <a:xfrm>
                  <a:off x="5571733" y="1693177"/>
                  <a:ext cx="1217396" cy="416696"/>
                </a:xfrm>
                <a:prstGeom prst="rect">
                  <a:avLst/>
                </a:prstGeom>
              </p:spPr>
            </p:pic>
          </mc:Fallback>
        </mc:AlternateContent>
      </p:grpSp>
      <p:cxnSp>
        <p:nvCxnSpPr>
          <p:cNvPr id="24" name="Straight Connector 23">
            <a:extLst>
              <a:ext uri="{FF2B5EF4-FFF2-40B4-BE49-F238E27FC236}">
                <a16:creationId xmlns:a16="http://schemas.microsoft.com/office/drawing/2014/main" id="{772110BC-8758-4151-BD0D-FA160B64B6BD}"/>
              </a:ext>
            </a:extLst>
          </p:cNvPr>
          <p:cNvCxnSpPr>
            <a:cxnSpLocks/>
          </p:cNvCxnSpPr>
          <p:nvPr/>
        </p:nvCxnSpPr>
        <p:spPr>
          <a:xfrm>
            <a:off x="8778058" y="911554"/>
            <a:ext cx="0" cy="427325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F33AC20-AB16-E0C0-1D56-25C89B1C553A}"/>
              </a:ext>
            </a:extLst>
          </p:cNvPr>
          <p:cNvGrpSpPr/>
          <p:nvPr/>
        </p:nvGrpSpPr>
        <p:grpSpPr>
          <a:xfrm>
            <a:off x="6770856" y="3015159"/>
            <a:ext cx="4679893" cy="2970006"/>
            <a:chOff x="4742070" y="2763911"/>
            <a:chExt cx="2392636" cy="1256233"/>
          </a:xfrm>
        </p:grpSpPr>
        <p:grpSp>
          <p:nvGrpSpPr>
            <p:cNvPr id="26" name="Group 25">
              <a:extLst>
                <a:ext uri="{FF2B5EF4-FFF2-40B4-BE49-F238E27FC236}">
                  <a16:creationId xmlns:a16="http://schemas.microsoft.com/office/drawing/2014/main" id="{F9D52A0D-DD2A-C923-DD02-81AC28B3F13E}"/>
                </a:ext>
              </a:extLst>
            </p:cNvPr>
            <p:cNvGrpSpPr/>
            <p:nvPr/>
          </p:nvGrpSpPr>
          <p:grpSpPr>
            <a:xfrm>
              <a:off x="4742070" y="2763911"/>
              <a:ext cx="2392636" cy="1039271"/>
              <a:chOff x="4701140" y="2763911"/>
              <a:chExt cx="2392636" cy="1039271"/>
            </a:xfrm>
          </p:grpSpPr>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AA461F3F-452C-F262-2B00-1F1BB642AFA9}"/>
                      </a:ext>
                    </a:extLst>
                  </p14:cNvPr>
                  <p14:cNvContentPartPr/>
                  <p14:nvPr/>
                </p14:nvContentPartPr>
                <p14:xfrm>
                  <a:off x="5092135" y="3044846"/>
                  <a:ext cx="1654335" cy="649800"/>
                </p14:xfrm>
              </p:contentPart>
            </mc:Choice>
            <mc:Fallback xmlns="">
              <p:pic>
                <p:nvPicPr>
                  <p:cNvPr id="13" name="Ink 12">
                    <a:extLst>
                      <a:ext uri="{FF2B5EF4-FFF2-40B4-BE49-F238E27FC236}">
                        <a16:creationId xmlns:a16="http://schemas.microsoft.com/office/drawing/2014/main" id="{0D689410-2683-466D-8980-657080D5F8AB}"/>
                      </a:ext>
                    </a:extLst>
                  </p:cNvPr>
                  <p:cNvPicPr/>
                  <p:nvPr/>
                </p:nvPicPr>
                <p:blipFill>
                  <a:blip r:embed="rId16"/>
                  <a:stretch>
                    <a:fillRect/>
                  </a:stretch>
                </p:blipFill>
                <p:spPr>
                  <a:xfrm>
                    <a:off x="5087717" y="3041038"/>
                    <a:ext cx="1663355" cy="657264"/>
                  </a:xfrm>
                  <a:prstGeom prst="rect">
                    <a:avLst/>
                  </a:prstGeom>
                </p:spPr>
              </p:pic>
            </mc:Fallback>
          </mc:AlternateContent>
          <p:sp>
            <p:nvSpPr>
              <p:cNvPr id="29" name="Rectangle 28">
                <a:extLst>
                  <a:ext uri="{FF2B5EF4-FFF2-40B4-BE49-F238E27FC236}">
                    <a16:creationId xmlns:a16="http://schemas.microsoft.com/office/drawing/2014/main" id="{5DD588A8-85C7-EFDD-311D-5FE05E0CA0A7}"/>
                  </a:ext>
                </a:extLst>
              </p:cNvPr>
              <p:cNvSpPr/>
              <p:nvPr/>
            </p:nvSpPr>
            <p:spPr>
              <a:xfrm>
                <a:off x="5090767" y="278883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TextBox 29">
                <a:extLst>
                  <a:ext uri="{FF2B5EF4-FFF2-40B4-BE49-F238E27FC236}">
                    <a16:creationId xmlns:a16="http://schemas.microsoft.com/office/drawing/2014/main" id="{932AD416-C529-5AF3-B43F-F53715BE2FED}"/>
                  </a:ext>
                </a:extLst>
              </p:cNvPr>
              <p:cNvSpPr txBox="1"/>
              <p:nvPr/>
            </p:nvSpPr>
            <p:spPr>
              <a:xfrm>
                <a:off x="6610072" y="3595053"/>
                <a:ext cx="483704" cy="208129"/>
              </a:xfrm>
              <a:prstGeom prst="rect">
                <a:avLst/>
              </a:prstGeom>
              <a:noFill/>
            </p:spPr>
            <p:txBody>
              <a:bodyPr wrap="square" rtlCol="0" anchor="ctr">
                <a:spAutoFit/>
              </a:bodyPr>
              <a:lstStyle/>
              <a:p>
                <a:pPr algn="ctr"/>
                <a:r>
                  <a:rPr lang="en-US" sz="2000" dirty="0"/>
                  <a:t>r</a:t>
                </a:r>
              </a:p>
            </p:txBody>
          </p:sp>
          <p:sp>
            <p:nvSpPr>
              <p:cNvPr id="31" name="TextBox 30">
                <a:extLst>
                  <a:ext uri="{FF2B5EF4-FFF2-40B4-BE49-F238E27FC236}">
                    <a16:creationId xmlns:a16="http://schemas.microsoft.com/office/drawing/2014/main" id="{082DF960-192A-8F29-BCF8-41E3C1AF0AB9}"/>
                  </a:ext>
                </a:extLst>
              </p:cNvPr>
              <p:cNvSpPr txBox="1"/>
              <p:nvPr/>
            </p:nvSpPr>
            <p:spPr>
              <a:xfrm>
                <a:off x="4701140" y="2763911"/>
                <a:ext cx="483704" cy="169236"/>
              </a:xfrm>
              <a:prstGeom prst="rect">
                <a:avLst/>
              </a:prstGeom>
              <a:noFill/>
            </p:spPr>
            <p:txBody>
              <a:bodyPr wrap="square" rtlCol="0" anchor="ctr">
                <a:spAutoFit/>
              </a:bodyPr>
              <a:lstStyle/>
              <a:p>
                <a:pPr algn="ctr"/>
                <a:r>
                  <a:rPr lang="en-US" sz="2000" dirty="0"/>
                  <a:t>S(r)</a:t>
                </a:r>
              </a:p>
            </p:txBody>
          </p:sp>
          <p:cxnSp>
            <p:nvCxnSpPr>
              <p:cNvPr id="32" name="Straight Connector 31">
                <a:extLst>
                  <a:ext uri="{FF2B5EF4-FFF2-40B4-BE49-F238E27FC236}">
                    <a16:creationId xmlns:a16="http://schemas.microsoft.com/office/drawing/2014/main" id="{DFA6574E-CA8D-97C4-0E89-A200E713B44D}"/>
                  </a:ext>
                </a:extLst>
              </p:cNvPr>
              <p:cNvCxnSpPr>
                <a:cxnSpLocks/>
              </p:cNvCxnSpPr>
              <p:nvPr/>
            </p:nvCxnSpPr>
            <p:spPr>
              <a:xfrm flipH="1">
                <a:off x="6711517" y="3034048"/>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13CE381-0563-98CF-85DF-C7FDC224FE6A}"/>
                  </a:ext>
                </a:extLst>
              </p:cNvPr>
              <p:cNvSpPr txBox="1"/>
              <p:nvPr/>
            </p:nvSpPr>
            <p:spPr>
              <a:xfrm>
                <a:off x="4824806" y="2943287"/>
                <a:ext cx="350036" cy="176108"/>
              </a:xfrm>
              <a:prstGeom prst="rect">
                <a:avLst/>
              </a:prstGeom>
              <a:noFill/>
            </p:spPr>
            <p:txBody>
              <a:bodyPr wrap="square" rtlCol="0" anchor="ctr">
                <a:spAutoFit/>
              </a:bodyPr>
              <a:lstStyle/>
              <a:p>
                <a:pPr algn="ctr"/>
                <a:r>
                  <a:rPr lang="en-US" sz="1600" dirty="0"/>
                  <a:t>1</a:t>
                </a:r>
              </a:p>
            </p:txBody>
          </p:sp>
          <p:cxnSp>
            <p:nvCxnSpPr>
              <p:cNvPr id="34" name="Straight Connector 33">
                <a:extLst>
                  <a:ext uri="{FF2B5EF4-FFF2-40B4-BE49-F238E27FC236}">
                    <a16:creationId xmlns:a16="http://schemas.microsoft.com/office/drawing/2014/main" id="{AC2C0FEC-5556-C644-8AC3-08C87D39350F}"/>
                  </a:ext>
                </a:extLst>
              </p:cNvPr>
              <p:cNvCxnSpPr>
                <a:cxnSpLocks/>
              </p:cNvCxnSpPr>
              <p:nvPr/>
            </p:nvCxnSpPr>
            <p:spPr>
              <a:xfrm flipH="1">
                <a:off x="5054339" y="3039336"/>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311A099-C0EF-9E4C-FDF6-CF75AB8AC1D0}"/>
                  </a:ext>
                </a:extLst>
              </p:cNvPr>
              <p:cNvSpPr txBox="1"/>
              <p:nvPr/>
            </p:nvSpPr>
            <p:spPr>
              <a:xfrm>
                <a:off x="6065359" y="2854830"/>
                <a:ext cx="620421" cy="208128"/>
              </a:xfrm>
              <a:prstGeom prst="rect">
                <a:avLst/>
              </a:prstGeom>
              <a:noFill/>
            </p:spPr>
            <p:txBody>
              <a:bodyPr wrap="square" rtlCol="0" anchor="ctr">
                <a:spAutoFit/>
              </a:bodyPr>
              <a:lstStyle/>
              <a:p>
                <a:r>
                  <a:rPr lang="en-US" sz="2000" dirty="0"/>
                  <a:t>Liquid</a:t>
                </a:r>
              </a:p>
            </p:txBody>
          </p:sp>
          <p:cxnSp>
            <p:nvCxnSpPr>
              <p:cNvPr id="36" name="Straight Connector 35">
                <a:extLst>
                  <a:ext uri="{FF2B5EF4-FFF2-40B4-BE49-F238E27FC236}">
                    <a16:creationId xmlns:a16="http://schemas.microsoft.com/office/drawing/2014/main" id="{1BB3909F-1B8C-8E10-7F58-374833F9CEF1}"/>
                  </a:ext>
                </a:extLst>
              </p:cNvPr>
              <p:cNvCxnSpPr>
                <a:cxnSpLocks/>
              </p:cNvCxnSpPr>
              <p:nvPr/>
            </p:nvCxnSpPr>
            <p:spPr>
              <a:xfrm flipH="1">
                <a:off x="5727340" y="3656416"/>
                <a:ext cx="0" cy="9144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F6C2BC8-F4A3-1276-65D6-2D81985AA901}"/>
                    </a:ext>
                  </a:extLst>
                </p:cNvPr>
                <p:cNvSpPr/>
                <p:nvPr/>
              </p:nvSpPr>
              <p:spPr>
                <a:xfrm>
                  <a:off x="5588022" y="3715957"/>
                  <a:ext cx="361766" cy="304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lang="en-US" sz="3200" dirty="0">
                    <a:solidFill>
                      <a:schemeClr val="accent6">
                        <a:lumMod val="75000"/>
                      </a:schemeClr>
                    </a:solidFill>
                  </a:endParaRPr>
                </a:p>
              </p:txBody>
            </p:sp>
          </mc:Choice>
          <mc:Fallback xmlns="">
            <p:sp>
              <p:nvSpPr>
                <p:cNvPr id="49" name="Rectangle 48">
                  <a:extLst>
                    <a:ext uri="{FF2B5EF4-FFF2-40B4-BE49-F238E27FC236}">
                      <a16:creationId xmlns:a16="http://schemas.microsoft.com/office/drawing/2014/main" id="{B9E87235-10ED-407D-B478-462AD685EFE0}"/>
                    </a:ext>
                  </a:extLst>
                </p:cNvPr>
                <p:cNvSpPr>
                  <a:spLocks noRot="1" noChangeAspect="1" noMove="1" noResize="1" noEditPoints="1" noAdjustHandles="1" noChangeArrowheads="1" noChangeShapeType="1" noTextEdit="1"/>
                </p:cNvSpPr>
                <p:nvPr/>
              </p:nvSpPr>
              <p:spPr>
                <a:xfrm>
                  <a:off x="5588022" y="3715957"/>
                  <a:ext cx="361766" cy="304187"/>
                </a:xfrm>
                <a:prstGeom prst="rect">
                  <a:avLst/>
                </a:prstGeom>
                <a:blipFill>
                  <a:blip r:embed="rId17"/>
                  <a:stretch>
                    <a:fillRect/>
                  </a:stretch>
                </a:blipFill>
              </p:spPr>
              <p:txBody>
                <a:bodyPr/>
                <a:lstStyle/>
                <a:p>
                  <a:r>
                    <a:rPr lang="en-US">
                      <a:noFill/>
                    </a:rPr>
                    <a:t> </a:t>
                  </a:r>
                </a:p>
              </p:txBody>
            </p:sp>
          </mc:Fallback>
        </mc:AlternateContent>
      </p:grpSp>
      <p:sp>
        <p:nvSpPr>
          <p:cNvPr id="37" name="Oval 36">
            <a:extLst>
              <a:ext uri="{FF2B5EF4-FFF2-40B4-BE49-F238E27FC236}">
                <a16:creationId xmlns:a16="http://schemas.microsoft.com/office/drawing/2014/main" id="{FC026513-61C5-64B4-1C62-9B2D3323B538}"/>
              </a:ext>
            </a:extLst>
          </p:cNvPr>
          <p:cNvSpPr/>
          <p:nvPr/>
        </p:nvSpPr>
        <p:spPr>
          <a:xfrm>
            <a:off x="8734724" y="4510687"/>
            <a:ext cx="93183" cy="899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38" name="Straight Connector 37">
            <a:extLst>
              <a:ext uri="{FF2B5EF4-FFF2-40B4-BE49-F238E27FC236}">
                <a16:creationId xmlns:a16="http://schemas.microsoft.com/office/drawing/2014/main" id="{5476CEC7-CE0A-6A6C-3C54-9D5D568839E6}"/>
              </a:ext>
            </a:extLst>
          </p:cNvPr>
          <p:cNvCxnSpPr>
            <a:cxnSpLocks/>
          </p:cNvCxnSpPr>
          <p:nvPr/>
        </p:nvCxnSpPr>
        <p:spPr>
          <a:xfrm flipH="1">
            <a:off x="8778052" y="2958119"/>
            <a:ext cx="0" cy="21618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08C4EE5-7730-6469-EEAC-5935CC7B6F4F}"/>
              </a:ext>
            </a:extLst>
          </p:cNvPr>
          <p:cNvSpPr/>
          <p:nvPr/>
        </p:nvSpPr>
        <p:spPr>
          <a:xfrm>
            <a:off x="873285" y="3011041"/>
            <a:ext cx="2352905" cy="1052381"/>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8DB9E5D3-D1B0-51D9-DA1D-51885D5083C5}"/>
              </a:ext>
            </a:extLst>
          </p:cNvPr>
          <p:cNvCxnSpPr>
            <a:cxnSpLocks/>
          </p:cNvCxnSpPr>
          <p:nvPr/>
        </p:nvCxnSpPr>
        <p:spPr>
          <a:xfrm>
            <a:off x="3226190" y="4510687"/>
            <a:ext cx="0" cy="56341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615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4E1D-CBC8-BC64-AAC3-729CBEFFD7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EE6F6F-C3B6-EBFD-DE3D-2638B06AA811}"/>
                  </a:ext>
                </a:extLst>
              </p:cNvPr>
              <p:cNvSpPr>
                <a:spLocks noGrp="1"/>
              </p:cNvSpPr>
              <p:nvPr>
                <p:ph type="title"/>
              </p:nvPr>
            </p:nvSpPr>
            <p:spPr>
              <a:xfrm>
                <a:off x="429766" y="274319"/>
                <a:ext cx="711055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C5EE6F6F-C3B6-EBFD-DE3D-2638B06AA811}"/>
                  </a:ext>
                </a:extLst>
              </p:cNvPr>
              <p:cNvSpPr>
                <a:spLocks noGrp="1" noRot="1" noChangeAspect="1" noMove="1" noResize="1" noEditPoints="1" noAdjustHandles="1" noChangeArrowheads="1" noChangeShapeType="1" noTextEdit="1"/>
              </p:cNvSpPr>
              <p:nvPr>
                <p:ph type="title"/>
              </p:nvPr>
            </p:nvSpPr>
            <p:spPr>
              <a:xfrm>
                <a:off x="429766" y="274319"/>
                <a:ext cx="7110556" cy="568517"/>
              </a:xfrm>
              <a:blipFill>
                <a:blip r:embed="rId2"/>
                <a:stretch>
                  <a:fillRect l="-1248" t="-26087" b="-5869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8A467445-CCF3-B114-68F8-D06F7C59FB61}"/>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Scaling Contributions to Decoherence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185799E-4837-3494-4445-2C15C9806561}"/>
                  </a:ext>
                </a:extLst>
              </p:cNvPr>
              <p:cNvSpPr/>
              <p:nvPr/>
            </p:nvSpPr>
            <p:spPr>
              <a:xfrm>
                <a:off x="4330884" y="4334454"/>
                <a:ext cx="2873467" cy="1323439"/>
              </a:xfrm>
              <a:prstGeom prst="rect">
                <a:avLst/>
              </a:prstGeom>
            </p:spPr>
            <p:txBody>
              <a:bodyPr wrap="square">
                <a:spAutoFit/>
              </a:bodyPr>
              <a:lstStyle/>
              <a:p>
                <a:r>
                  <a:rPr lang="en-US" sz="1600" dirty="0">
                    <a:solidFill>
                      <a:schemeClr val="bg2">
                        <a:lumMod val="25000"/>
                      </a:schemeClr>
                    </a:solidFill>
                  </a:rPr>
                  <a:t>If multiple relative decoherence factors are present, then the sum of their expressions for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600" dirty="0">
                    <a:solidFill>
                      <a:schemeClr val="bg2">
                        <a:lumMod val="25000"/>
                      </a:schemeClr>
                    </a:solidFill>
                  </a:rPr>
                  <a:t> allow each to either cause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m:t>
                    </m:r>
                  </m:oMath>
                </a14:m>
                <a:r>
                  <a:rPr lang="en-US" sz="1600" dirty="0">
                    <a:solidFill>
                      <a:schemeClr val="bg2">
                        <a:lumMod val="25000"/>
                      </a:schemeClr>
                    </a:solidFill>
                  </a:rPr>
                  <a:t> or have no effect</a:t>
                </a:r>
              </a:p>
            </p:txBody>
          </p:sp>
        </mc:Choice>
        <mc:Fallback xmlns="">
          <p:sp>
            <p:nvSpPr>
              <p:cNvPr id="6" name="Rectangle 5">
                <a:extLst>
                  <a:ext uri="{FF2B5EF4-FFF2-40B4-BE49-F238E27FC236}">
                    <a16:creationId xmlns:a16="http://schemas.microsoft.com/office/drawing/2014/main" id="{9185799E-4837-3494-4445-2C15C9806561}"/>
                  </a:ext>
                </a:extLst>
              </p:cNvPr>
              <p:cNvSpPr>
                <a:spLocks noRot="1" noChangeAspect="1" noMove="1" noResize="1" noEditPoints="1" noAdjustHandles="1" noChangeArrowheads="1" noChangeShapeType="1" noTextEdit="1"/>
              </p:cNvSpPr>
              <p:nvPr/>
            </p:nvSpPr>
            <p:spPr>
              <a:xfrm>
                <a:off x="4330884" y="4334454"/>
                <a:ext cx="2873467" cy="1323439"/>
              </a:xfrm>
              <a:prstGeom prst="rect">
                <a:avLst/>
              </a:prstGeom>
              <a:blipFill>
                <a:blip r:embed="rId3"/>
                <a:stretch>
                  <a:fillRect l="-877" t="-1905" r="-439"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2BF7125-A8A3-EFE8-5EBC-E95BF84D3E8B}"/>
                  </a:ext>
                </a:extLst>
              </p:cNvPr>
              <p:cNvSpPr/>
              <p:nvPr/>
            </p:nvSpPr>
            <p:spPr>
              <a:xfrm>
                <a:off x="4330884" y="1569407"/>
                <a:ext cx="3209438" cy="584775"/>
              </a:xfrm>
              <a:prstGeom prst="rect">
                <a:avLst/>
              </a:prstGeom>
            </p:spPr>
            <p:txBody>
              <a:bodyPr wrap="square">
                <a:spAutoFit/>
              </a:bodyPr>
              <a:lstStyle/>
              <a:p>
                <a14:m>
                  <m:oMath xmlns:m="http://schemas.openxmlformats.org/officeDocument/2006/math">
                    <m:r>
                      <a:rPr lang="en-US" sz="1600" b="0" i="1" smtClean="0">
                        <a:solidFill>
                          <a:schemeClr val="accent5">
                            <a:lumMod val="50000"/>
                          </a:schemeClr>
                        </a:solidFill>
                        <a:latin typeface="Cambria Math" panose="02040503050406030204" pitchFamily="18" charset="0"/>
                      </a:rPr>
                      <m:t>𝑑𝑁</m:t>
                    </m:r>
                  </m:oMath>
                </a14:m>
                <a:r>
                  <a:rPr lang="en-US" sz="1600" dirty="0">
                    <a:solidFill>
                      <a:schemeClr val="bg2">
                        <a:lumMod val="25000"/>
                      </a:schemeClr>
                    </a:solidFill>
                  </a:rPr>
                  <a:t> is equal to </a:t>
                </a:r>
                <a14:m>
                  <m:oMath xmlns:m="http://schemas.openxmlformats.org/officeDocument/2006/math">
                    <m:r>
                      <a:rPr lang="en-US" sz="1600" b="0" i="0" smtClean="0">
                        <a:solidFill>
                          <a:schemeClr val="accent5">
                            <a:lumMod val="50000"/>
                          </a:schemeClr>
                        </a:solidFill>
                        <a:latin typeface="Cambria Math" panose="02040503050406030204" pitchFamily="18" charset="0"/>
                      </a:rPr>
                      <m:t>−</m:t>
                    </m:r>
                    <m:r>
                      <a:rPr lang="en-US" sz="1600" i="1">
                        <a:solidFill>
                          <a:schemeClr val="accent5">
                            <a:lumMod val="50000"/>
                          </a:schemeClr>
                        </a:solidFill>
                        <a:latin typeface="Cambria Math" panose="02040503050406030204" pitchFamily="18" charset="0"/>
                      </a:rPr>
                      <m:t>𝑁</m:t>
                    </m:r>
                  </m:oMath>
                </a14:m>
                <a:r>
                  <a:rPr lang="en-US" sz="1600" dirty="0">
                    <a:solidFill>
                      <a:schemeClr val="bg2">
                        <a:lumMod val="25000"/>
                      </a:schemeClr>
                    </a:solidFill>
                  </a:rPr>
                  <a:t> when </a:t>
                </a:r>
              </a:p>
              <a:p>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𝑑𝑟</m:t>
                    </m:r>
                    <m:r>
                      <a:rPr lang="en-US" sz="1600" b="0" i="1" smtClean="0">
                        <a:solidFill>
                          <a:schemeClr val="accent5">
                            <a:lumMod val="50000"/>
                          </a:schemeClr>
                        </a:solidFill>
                        <a:latin typeface="Cambria Math" panose="02040503050406030204" pitchFamily="18" charset="0"/>
                        <a:ea typeface="Cambria Math" panose="02040503050406030204" pitchFamily="18" charset="0"/>
                      </a:rPr>
                      <m:t>=1</m:t>
                    </m:r>
                  </m:oMath>
                </a14:m>
                <a:r>
                  <a:rPr lang="en-US" sz="1600" dirty="0">
                    <a:solidFill>
                      <a:schemeClr val="bg2">
                        <a:lumMod val="25000"/>
                      </a:schemeClr>
                    </a:solidFill>
                  </a:rPr>
                  <a:t>, or when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b="0" i="1" smtClean="0">
                        <a:solidFill>
                          <a:schemeClr val="accent5">
                            <a:lumMod val="50000"/>
                          </a:schemeClr>
                        </a:solidFill>
                        <a:latin typeface="Cambria Math" panose="02040503050406030204" pitchFamily="18" charset="0"/>
                        <a:ea typeface="Cambria Math" panose="02040503050406030204" pitchFamily="18" charset="0"/>
                      </a:rPr>
                      <m:t>→</m:t>
                    </m:r>
                    <m:r>
                      <a:rPr lang="en-US" sz="1600" i="1">
                        <a:solidFill>
                          <a:schemeClr val="accent5">
                            <a:lumMod val="50000"/>
                          </a:schemeClr>
                        </a:solidFill>
                        <a:latin typeface="Cambria Math" panose="02040503050406030204" pitchFamily="18" charset="0"/>
                        <a:ea typeface="Cambria Math" panose="02040503050406030204" pitchFamily="18" charset="0"/>
                      </a:rPr>
                      <m:t>∞</m:t>
                    </m:r>
                  </m:oMath>
                </a14:m>
                <a:endParaRPr lang="en-US" sz="1600" dirty="0">
                  <a:solidFill>
                    <a:schemeClr val="bg2">
                      <a:lumMod val="25000"/>
                    </a:schemeClr>
                  </a:solidFill>
                </a:endParaRPr>
              </a:p>
            </p:txBody>
          </p:sp>
        </mc:Choice>
        <mc:Fallback xmlns="">
          <p:sp>
            <p:nvSpPr>
              <p:cNvPr id="7" name="Rectangle 6">
                <a:extLst>
                  <a:ext uri="{FF2B5EF4-FFF2-40B4-BE49-F238E27FC236}">
                    <a16:creationId xmlns:a16="http://schemas.microsoft.com/office/drawing/2014/main" id="{E2BF7125-A8A3-EFE8-5EBC-E95BF84D3E8B}"/>
                  </a:ext>
                </a:extLst>
              </p:cNvPr>
              <p:cNvSpPr>
                <a:spLocks noRot="1" noChangeAspect="1" noMove="1" noResize="1" noEditPoints="1" noAdjustHandles="1" noChangeArrowheads="1" noChangeShapeType="1" noTextEdit="1"/>
              </p:cNvSpPr>
              <p:nvPr/>
            </p:nvSpPr>
            <p:spPr>
              <a:xfrm>
                <a:off x="4330884" y="1569407"/>
                <a:ext cx="3209438" cy="584775"/>
              </a:xfrm>
              <a:prstGeom prst="rect">
                <a:avLst/>
              </a:prstGeom>
              <a:blipFill>
                <a:blip r:embed="rId4"/>
                <a:stretch>
                  <a:fillRect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4809AAA-8BA1-61A0-3909-AFEB45711FAA}"/>
                  </a:ext>
                </a:extLst>
              </p:cNvPr>
              <p:cNvGraphicFramePr>
                <a:graphicFrameLocks noGrp="1"/>
              </p:cNvGraphicFramePr>
              <p:nvPr>
                <p:extLst>
                  <p:ext uri="{D42A27DB-BD31-4B8C-83A1-F6EECF244321}">
                    <p14:modId xmlns:p14="http://schemas.microsoft.com/office/powerpoint/2010/main" val="727975167"/>
                  </p:ext>
                </p:extLst>
              </p:nvPr>
            </p:nvGraphicFramePr>
            <p:xfrm>
              <a:off x="595126" y="3946036"/>
              <a:ext cx="3122091" cy="2105562"/>
            </p:xfrm>
            <a:graphic>
              <a:graphicData uri="http://schemas.openxmlformats.org/drawingml/2006/table">
                <a:tbl>
                  <a:tblPr firstRow="1" bandRow="1">
                    <a:tableStyleId>{5C22544A-7EE6-4342-B048-85BDC9FD1C3A}</a:tableStyleId>
                  </a:tblPr>
                  <a:tblGrid>
                    <a:gridCol w="789710">
                      <a:extLst>
                        <a:ext uri="{9D8B030D-6E8A-4147-A177-3AD203B41FA5}">
                          <a16:colId xmlns:a16="http://schemas.microsoft.com/office/drawing/2014/main" val="4105900505"/>
                        </a:ext>
                      </a:extLst>
                    </a:gridCol>
                    <a:gridCol w="1136073">
                      <a:extLst>
                        <a:ext uri="{9D8B030D-6E8A-4147-A177-3AD203B41FA5}">
                          <a16:colId xmlns:a16="http://schemas.microsoft.com/office/drawing/2014/main" val="2486686003"/>
                        </a:ext>
                      </a:extLst>
                    </a:gridCol>
                    <a:gridCol w="1196308">
                      <a:extLst>
                        <a:ext uri="{9D8B030D-6E8A-4147-A177-3AD203B41FA5}">
                          <a16:colId xmlns:a16="http://schemas.microsoft.com/office/drawing/2014/main" val="2816315450"/>
                        </a:ext>
                      </a:extLst>
                    </a:gridCol>
                  </a:tblGrid>
                  <a:tr h="508814">
                    <a:tc>
                      <a:txBody>
                        <a:bodyPr/>
                        <a:lstStyle/>
                        <a:p>
                          <a:pPr algn="ctr"/>
                          <a:endParaRPr lang="en-US" sz="1800" b="0" dirty="0"/>
                        </a:p>
                      </a:txBody>
                      <a:tcPr>
                        <a:noFill/>
                      </a:tcPr>
                    </a:tc>
                    <a:tc>
                      <a:txBody>
                        <a:bodyPr/>
                        <a:lstStyle/>
                        <a:p>
                          <a:pPr algn="ctr"/>
                          <a:r>
                            <a:rPr lang="en-US" sz="1600" dirty="0"/>
                            <a:t>All carriers stop at </a:t>
                          </a:r>
                          <a:r>
                            <a:rPr lang="en-US" sz="1600" b="0" i="1" dirty="0">
                              <a:latin typeface="Cambria" panose="02040503050406030204" pitchFamily="18" charset="0"/>
                              <a:ea typeface="Cambria" panose="02040503050406030204" pitchFamily="18" charset="0"/>
                            </a:rPr>
                            <a:t>r</a:t>
                          </a:r>
                          <a:endParaRPr lang="en-US" sz="1600" b="0" dirty="0"/>
                        </a:p>
                      </a:txBody>
                      <a:tcPr>
                        <a:solidFill>
                          <a:srgbClr val="C00000"/>
                        </a:solidFill>
                      </a:tcPr>
                    </a:tc>
                    <a:tc>
                      <a:txBody>
                        <a:bodyPr/>
                        <a:lstStyle/>
                        <a:p>
                          <a:pPr algn="ctr"/>
                          <a:r>
                            <a:rPr lang="en-US" sz="1600" dirty="0"/>
                            <a:t>No carriers stop at </a:t>
                          </a:r>
                          <a:r>
                            <a:rPr lang="en-US" sz="1600" b="0" i="1" dirty="0">
                              <a:latin typeface="Cambria" panose="02040503050406030204" pitchFamily="18" charset="0"/>
                              <a:ea typeface="Cambria" panose="02040503050406030204" pitchFamily="18" charset="0"/>
                            </a:rPr>
                            <a:t>r</a:t>
                          </a:r>
                        </a:p>
                      </a:txBody>
                      <a:tcPr>
                        <a:solidFill>
                          <a:schemeClr val="accent6">
                            <a:lumMod val="75000"/>
                          </a:schemeClr>
                        </a:solidFill>
                      </a:tcPr>
                    </a:tc>
                    <a:extLst>
                      <a:ext uri="{0D108BD9-81ED-4DB2-BD59-A6C34878D82A}">
                        <a16:rowId xmlns:a16="http://schemas.microsoft.com/office/drawing/2014/main" val="800177467"/>
                      </a:ext>
                    </a:extLst>
                  </a:tr>
                  <a:tr h="508814">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rPr>
                                  <m:t>𝑑𝑆</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rPr>
                                  <m:t>)</m:t>
                                </m:r>
                              </m:oMath>
                            </m:oMathPara>
                          </a14:m>
                          <a:endParaRPr lang="en-US" sz="2000" b="1" dirty="0"/>
                        </a:p>
                      </a:txBody>
                      <a:tcPr anchor="ctr">
                        <a:lnB w="12700" cap="flat" cmpd="sng" algn="ctr">
                          <a:solidFill>
                            <a:schemeClr val="tx1"/>
                          </a:solidFill>
                          <a:prstDash val="solid"/>
                          <a:round/>
                          <a:headEnd type="none" w="med" len="med"/>
                          <a:tailEnd type="none" w="med" len="med"/>
                        </a:lnB>
                        <a:noFill/>
                      </a:tcPr>
                    </a:tc>
                    <a:tc>
                      <a:txBody>
                        <a:bodyPr/>
                        <a:lstStyle/>
                        <a:p>
                          <a:pPr algn="ctr"/>
                          <a:r>
                            <a:rPr lang="en-US" sz="2000" dirty="0"/>
                            <a:t>-S</a:t>
                          </a:r>
                        </a:p>
                      </a:txBody>
                      <a:tcPr anchor="ctr">
                        <a:lnB w="12700" cap="flat" cmpd="sng" algn="ctr">
                          <a:solidFill>
                            <a:schemeClr val="tx1"/>
                          </a:solidFill>
                          <a:prstDash val="solid"/>
                          <a:round/>
                          <a:headEnd type="none" w="med" len="med"/>
                          <a:tailEnd type="none" w="med" len="med"/>
                        </a:lnB>
                        <a:solidFill>
                          <a:srgbClr val="FFB8A7"/>
                        </a:solidFill>
                      </a:tcPr>
                    </a:tc>
                    <a:tc>
                      <a:txBody>
                        <a:bodyPr/>
                        <a:lstStyle/>
                        <a:p>
                          <a:pPr algn="ctr"/>
                          <a:r>
                            <a:rPr lang="en-US" sz="2000" dirty="0"/>
                            <a:t>0</a:t>
                          </a:r>
                        </a:p>
                      </a:txBody>
                      <a:tcPr anchor="ctr">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0963163"/>
                      </a:ext>
                    </a:extLst>
                  </a:tr>
                  <a:tr h="508814">
                    <a:tc>
                      <a:txBody>
                        <a:bodyPr/>
                        <a:lstStyle/>
                        <a:p>
                          <a:pPr/>
                          <a14:m>
                            <m:oMathPara xmlns:m="http://schemas.openxmlformats.org/officeDocument/2006/math">
                              <m:oMathParaPr>
                                <m:jc m:val="centerGroup"/>
                              </m:oMathParaPr>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𝛽</m:t>
                                </m:r>
                              </m:oMath>
                            </m:oMathPara>
                          </a14:m>
                          <a:endParaRPr lang="en-US" sz="2000"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m:t>
                                </m:r>
                              </m:oMath>
                            </m:oMathPara>
                          </a14:m>
                          <a:endParaRPr lang="en-US" sz="2000" i="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DD5"/>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83879989"/>
                      </a:ext>
                    </a:extLst>
                  </a:tr>
                  <a:tr h="508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𝑏</m:t>
                                </m:r>
                              </m:oMath>
                            </m:oMathPara>
                          </a14:m>
                          <a:endParaRPr lang="en-US" sz="2000" b="1"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US" sz="2000" dirty="0"/>
                            <a:t>1</a:t>
                          </a:r>
                        </a:p>
                      </a:txBody>
                      <a:tcPr anchor="ctr">
                        <a:lnT w="12700" cap="flat" cmpd="sng" algn="ctr">
                          <a:solidFill>
                            <a:schemeClr val="tx1"/>
                          </a:solidFill>
                          <a:prstDash val="solid"/>
                          <a:round/>
                          <a:headEnd type="none" w="med" len="med"/>
                          <a:tailEnd type="none" w="med" len="med"/>
                        </a:lnT>
                        <a:solidFill>
                          <a:srgbClr val="FFB8A7"/>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2214416841"/>
                      </a:ext>
                    </a:extLst>
                  </a:tr>
                </a:tbl>
              </a:graphicData>
            </a:graphic>
          </p:graphicFrame>
        </mc:Choice>
        <mc:Fallback xmlns="">
          <p:graphicFrame>
            <p:nvGraphicFramePr>
              <p:cNvPr id="8" name="Table 7">
                <a:extLst>
                  <a:ext uri="{FF2B5EF4-FFF2-40B4-BE49-F238E27FC236}">
                    <a16:creationId xmlns:a16="http://schemas.microsoft.com/office/drawing/2014/main" id="{64809AAA-8BA1-61A0-3909-AFEB45711FAA}"/>
                  </a:ext>
                </a:extLst>
              </p:cNvPr>
              <p:cNvGraphicFramePr>
                <a:graphicFrameLocks noGrp="1"/>
              </p:cNvGraphicFramePr>
              <p:nvPr>
                <p:extLst>
                  <p:ext uri="{D42A27DB-BD31-4B8C-83A1-F6EECF244321}">
                    <p14:modId xmlns:p14="http://schemas.microsoft.com/office/powerpoint/2010/main" val="727975167"/>
                  </p:ext>
                </p:extLst>
              </p:nvPr>
            </p:nvGraphicFramePr>
            <p:xfrm>
              <a:off x="595126" y="3946036"/>
              <a:ext cx="3122091" cy="2105562"/>
            </p:xfrm>
            <a:graphic>
              <a:graphicData uri="http://schemas.openxmlformats.org/drawingml/2006/table">
                <a:tbl>
                  <a:tblPr firstRow="1" bandRow="1">
                    <a:tableStyleId>{5C22544A-7EE6-4342-B048-85BDC9FD1C3A}</a:tableStyleId>
                  </a:tblPr>
                  <a:tblGrid>
                    <a:gridCol w="789710">
                      <a:extLst>
                        <a:ext uri="{9D8B030D-6E8A-4147-A177-3AD203B41FA5}">
                          <a16:colId xmlns:a16="http://schemas.microsoft.com/office/drawing/2014/main" val="4105900505"/>
                        </a:ext>
                      </a:extLst>
                    </a:gridCol>
                    <a:gridCol w="1136073">
                      <a:extLst>
                        <a:ext uri="{9D8B030D-6E8A-4147-A177-3AD203B41FA5}">
                          <a16:colId xmlns:a16="http://schemas.microsoft.com/office/drawing/2014/main" val="2486686003"/>
                        </a:ext>
                      </a:extLst>
                    </a:gridCol>
                    <a:gridCol w="1196308">
                      <a:extLst>
                        <a:ext uri="{9D8B030D-6E8A-4147-A177-3AD203B41FA5}">
                          <a16:colId xmlns:a16="http://schemas.microsoft.com/office/drawing/2014/main" val="2816315450"/>
                        </a:ext>
                      </a:extLst>
                    </a:gridCol>
                  </a:tblGrid>
                  <a:tr h="579120">
                    <a:tc>
                      <a:txBody>
                        <a:bodyPr/>
                        <a:lstStyle/>
                        <a:p>
                          <a:pPr algn="ctr"/>
                          <a:endParaRPr lang="en-US" sz="1800" b="0" dirty="0"/>
                        </a:p>
                      </a:txBody>
                      <a:tcPr>
                        <a:noFill/>
                      </a:tcPr>
                    </a:tc>
                    <a:tc>
                      <a:txBody>
                        <a:bodyPr/>
                        <a:lstStyle/>
                        <a:p>
                          <a:pPr algn="ctr"/>
                          <a:r>
                            <a:rPr lang="en-US" sz="1600" dirty="0"/>
                            <a:t>All carriers stop at </a:t>
                          </a:r>
                          <a:r>
                            <a:rPr lang="en-US" sz="1600" b="0" i="1" dirty="0">
                              <a:latin typeface="Cambria" panose="02040503050406030204" pitchFamily="18" charset="0"/>
                              <a:ea typeface="Cambria" panose="02040503050406030204" pitchFamily="18" charset="0"/>
                            </a:rPr>
                            <a:t>r</a:t>
                          </a:r>
                          <a:endParaRPr lang="en-US" sz="1600" b="0" dirty="0"/>
                        </a:p>
                      </a:txBody>
                      <a:tcPr>
                        <a:solidFill>
                          <a:srgbClr val="C00000"/>
                        </a:solidFill>
                      </a:tcPr>
                    </a:tc>
                    <a:tc>
                      <a:txBody>
                        <a:bodyPr/>
                        <a:lstStyle/>
                        <a:p>
                          <a:pPr algn="ctr"/>
                          <a:r>
                            <a:rPr lang="en-US" sz="1600" dirty="0"/>
                            <a:t>No carriers stop at </a:t>
                          </a:r>
                          <a:r>
                            <a:rPr lang="en-US" sz="1600" b="0" i="1" dirty="0">
                              <a:latin typeface="Cambria" panose="02040503050406030204" pitchFamily="18" charset="0"/>
                              <a:ea typeface="Cambria" panose="02040503050406030204" pitchFamily="18" charset="0"/>
                            </a:rPr>
                            <a:t>r</a:t>
                          </a:r>
                        </a:p>
                      </a:txBody>
                      <a:tcPr>
                        <a:solidFill>
                          <a:schemeClr val="accent6">
                            <a:lumMod val="75000"/>
                          </a:schemeClr>
                        </a:solidFill>
                      </a:tcPr>
                    </a:tc>
                    <a:extLst>
                      <a:ext uri="{0D108BD9-81ED-4DB2-BD59-A6C34878D82A}">
                        <a16:rowId xmlns:a16="http://schemas.microsoft.com/office/drawing/2014/main" val="800177467"/>
                      </a:ext>
                    </a:extLst>
                  </a:tr>
                  <a:tr h="508814">
                    <a:tc>
                      <a:txBody>
                        <a:bodyPr/>
                        <a:lstStyle/>
                        <a:p>
                          <a:endParaRPr lang="en-US"/>
                        </a:p>
                      </a:txBody>
                      <a:tcPr anchor="ctr">
                        <a:lnB w="12700" cap="flat" cmpd="sng" algn="ctr">
                          <a:solidFill>
                            <a:schemeClr val="tx1"/>
                          </a:solidFill>
                          <a:prstDash val="solid"/>
                          <a:round/>
                          <a:headEnd type="none" w="med" len="med"/>
                          <a:tailEnd type="none" w="med" len="med"/>
                        </a:lnB>
                        <a:blipFill>
                          <a:blip r:embed="rId5"/>
                          <a:stretch>
                            <a:fillRect t="-117500" r="-301613" b="-212500"/>
                          </a:stretch>
                        </a:blipFill>
                      </a:tcPr>
                    </a:tc>
                    <a:tc>
                      <a:txBody>
                        <a:bodyPr/>
                        <a:lstStyle/>
                        <a:p>
                          <a:pPr algn="ctr"/>
                          <a:r>
                            <a:rPr lang="en-US" sz="2000" dirty="0"/>
                            <a:t>-S</a:t>
                          </a:r>
                        </a:p>
                      </a:txBody>
                      <a:tcPr anchor="ctr">
                        <a:lnB w="12700" cap="flat" cmpd="sng" algn="ctr">
                          <a:solidFill>
                            <a:schemeClr val="tx1"/>
                          </a:solidFill>
                          <a:prstDash val="solid"/>
                          <a:round/>
                          <a:headEnd type="none" w="med" len="med"/>
                          <a:tailEnd type="none" w="med" len="med"/>
                        </a:lnB>
                        <a:solidFill>
                          <a:srgbClr val="FFB8A7"/>
                        </a:solidFill>
                      </a:tcPr>
                    </a:tc>
                    <a:tc>
                      <a:txBody>
                        <a:bodyPr/>
                        <a:lstStyle/>
                        <a:p>
                          <a:pPr algn="ctr"/>
                          <a:r>
                            <a:rPr lang="en-US" sz="2000" dirty="0"/>
                            <a:t>0</a:t>
                          </a:r>
                        </a:p>
                      </a:txBody>
                      <a:tcPr anchor="ctr">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0963163"/>
                      </a:ext>
                    </a:extLst>
                  </a:tr>
                  <a:tr h="508814">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212195" r="-301613" b="-10731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8889" t="-212195" r="-107778" b="-107317"/>
                          </a:stretch>
                        </a:blip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83879989"/>
                      </a:ext>
                    </a:extLst>
                  </a:tr>
                  <a:tr h="508814">
                    <a:tc>
                      <a:txBody>
                        <a:bodyPr/>
                        <a:lstStyle/>
                        <a:p>
                          <a:endParaRPr lang="en-US"/>
                        </a:p>
                      </a:txBody>
                      <a:tcPr anchor="ctr">
                        <a:lnT w="12700" cap="flat" cmpd="sng" algn="ctr">
                          <a:solidFill>
                            <a:schemeClr val="tx1"/>
                          </a:solidFill>
                          <a:prstDash val="solid"/>
                          <a:round/>
                          <a:headEnd type="none" w="med" len="med"/>
                          <a:tailEnd type="none" w="med" len="med"/>
                        </a:lnT>
                        <a:blipFill>
                          <a:blip r:embed="rId5"/>
                          <a:stretch>
                            <a:fillRect t="-320000" r="-301613" b="-10000"/>
                          </a:stretch>
                        </a:blipFill>
                      </a:tcPr>
                    </a:tc>
                    <a:tc>
                      <a:txBody>
                        <a:bodyPr/>
                        <a:lstStyle/>
                        <a:p>
                          <a:pPr algn="ctr"/>
                          <a:r>
                            <a:rPr lang="en-US" sz="2000" dirty="0"/>
                            <a:t>1</a:t>
                          </a:r>
                        </a:p>
                      </a:txBody>
                      <a:tcPr anchor="ctr">
                        <a:lnT w="12700" cap="flat" cmpd="sng" algn="ctr">
                          <a:solidFill>
                            <a:schemeClr val="tx1"/>
                          </a:solidFill>
                          <a:prstDash val="solid"/>
                          <a:round/>
                          <a:headEnd type="none" w="med" len="med"/>
                          <a:tailEnd type="none" w="med" len="med"/>
                        </a:lnT>
                        <a:solidFill>
                          <a:srgbClr val="FFB8A7"/>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221441684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0772E3-7B7C-7879-B681-8A2BD1DFD022}"/>
                  </a:ext>
                </a:extLst>
              </p:cNvPr>
              <p:cNvSpPr txBox="1"/>
              <p:nvPr/>
            </p:nvSpPr>
            <p:spPr>
              <a:xfrm>
                <a:off x="1330089" y="2446626"/>
                <a:ext cx="238712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r>
                            <a:rPr lang="en-US" sz="2400" i="1">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nary>
                        <m:naryPr>
                          <m:chr m:val="∑"/>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naryPr>
                        <m:sub>
                          <m:r>
                            <m:rPr>
                              <m:brk m:alnAt="23"/>
                            </m:rPr>
                            <a:rPr lang="en-US" sz="2400" b="0" i="1" smtClean="0">
                              <a:solidFill>
                                <a:schemeClr val="accent5">
                                  <a:lumMod val="50000"/>
                                </a:schemeClr>
                              </a:solidFill>
                              <a:latin typeface="Cambria Math" panose="02040503050406030204" pitchFamily="18" charset="0"/>
                              <a:ea typeface="Cambria Math" panose="02040503050406030204" pitchFamily="18" charset="0"/>
                            </a:rPr>
                            <m:t>𝑛</m:t>
                          </m:r>
                        </m:sub>
                        <m:sup>
                          <m:r>
                            <a:rPr lang="en-US" sz="2400" b="0" i="1" smtClean="0">
                              <a:solidFill>
                                <a:schemeClr val="accent5">
                                  <a:lumMod val="50000"/>
                                </a:schemeClr>
                              </a:solidFill>
                              <a:latin typeface="Cambria Math" panose="02040503050406030204" pitchFamily="18" charset="0"/>
                              <a:ea typeface="Cambria Math" panose="02040503050406030204" pitchFamily="18" charset="0"/>
                            </a:rPr>
                            <m:t>𝑁</m:t>
                          </m:r>
                        </m:sup>
                        <m:e>
                          <m:f>
                            <m:f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𝑏</m:t>
                                  </m:r>
                                </m:e>
                                <m:sub>
                                  <m:r>
                                    <a:rPr lang="en-US" sz="2400" i="1">
                                      <a:solidFill>
                                        <a:schemeClr val="accent5">
                                          <a:lumMod val="50000"/>
                                        </a:schemeClr>
                                      </a:solidFill>
                                      <a:latin typeface="Cambria Math" panose="02040503050406030204" pitchFamily="18" charset="0"/>
                                    </a:rPr>
                                    <m:t>𝑛</m:t>
                                  </m:r>
                                </m:sub>
                              </m:sSub>
                            </m:num>
                            <m:den>
                              <m:r>
                                <a:rPr lang="en-US" sz="2400" b="0" i="1" smtClean="0">
                                  <a:solidFill>
                                    <a:schemeClr val="accent5">
                                      <a:lumMod val="50000"/>
                                    </a:schemeClr>
                                  </a:solidFill>
                                  <a:latin typeface="Cambria Math" panose="02040503050406030204" pitchFamily="18" charset="0"/>
                                  <a:ea typeface="Cambria Math" panose="02040503050406030204" pitchFamily="18" charset="0"/>
                                </a:rPr>
                                <m:t>1−</m:t>
                              </m:r>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𝑏</m:t>
                                  </m:r>
                                </m:e>
                                <m:sub>
                                  <m:r>
                                    <a:rPr lang="en-US" sz="2400" i="1">
                                      <a:solidFill>
                                        <a:schemeClr val="accent5">
                                          <a:lumMod val="50000"/>
                                        </a:schemeClr>
                                      </a:solidFill>
                                      <a:latin typeface="Cambria Math" panose="02040503050406030204" pitchFamily="18" charset="0"/>
                                    </a:rPr>
                                    <m:t>𝑛</m:t>
                                  </m:r>
                                </m:sub>
                              </m:sSub>
                            </m:den>
                          </m:f>
                        </m:e>
                      </m:nary>
                    </m:oMath>
                  </m:oMathPara>
                </a14:m>
                <a:endParaRPr lang="en-US" sz="2400" dirty="0">
                  <a:solidFill>
                    <a:schemeClr val="accent5">
                      <a:lumMod val="50000"/>
                    </a:schemeClr>
                  </a:solidFill>
                </a:endParaRPr>
              </a:p>
            </p:txBody>
          </p:sp>
        </mc:Choice>
        <mc:Fallback xmlns="">
          <p:sp>
            <p:nvSpPr>
              <p:cNvPr id="9" name="TextBox 8">
                <a:extLst>
                  <a:ext uri="{FF2B5EF4-FFF2-40B4-BE49-F238E27FC236}">
                    <a16:creationId xmlns:a16="http://schemas.microsoft.com/office/drawing/2014/main" id="{7E0772E3-7B7C-7879-B681-8A2BD1DFD022}"/>
                  </a:ext>
                </a:extLst>
              </p:cNvPr>
              <p:cNvSpPr txBox="1">
                <a:spLocks noRot="1" noChangeAspect="1" noMove="1" noResize="1" noEditPoints="1" noAdjustHandles="1" noChangeArrowheads="1" noChangeShapeType="1" noTextEdit="1"/>
              </p:cNvSpPr>
              <p:nvPr/>
            </p:nvSpPr>
            <p:spPr>
              <a:xfrm>
                <a:off x="1330089" y="2446626"/>
                <a:ext cx="2387128" cy="1038489"/>
              </a:xfrm>
              <a:prstGeom prst="rect">
                <a:avLst/>
              </a:prstGeom>
              <a:blipFill>
                <a:blip r:embed="rId6"/>
                <a:stretch>
                  <a:fillRect l="-5291" t="-114458" b="-175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D15BBC-12C8-1FE5-BC48-A8F8E872CD49}"/>
                  </a:ext>
                </a:extLst>
              </p:cNvPr>
              <p:cNvSpPr txBox="1"/>
              <p:nvPr/>
            </p:nvSpPr>
            <p:spPr>
              <a:xfrm>
                <a:off x="1445808" y="1659348"/>
                <a:ext cx="2269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𝑑𝑁</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𝑁</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sz="2400" dirty="0">
                  <a:solidFill>
                    <a:schemeClr val="accent5">
                      <a:lumMod val="50000"/>
                    </a:schemeClr>
                  </a:solidFill>
                </a:endParaRPr>
              </a:p>
            </p:txBody>
          </p:sp>
        </mc:Choice>
        <mc:Fallback xmlns="">
          <p:sp>
            <p:nvSpPr>
              <p:cNvPr id="10" name="TextBox 9">
                <a:extLst>
                  <a:ext uri="{FF2B5EF4-FFF2-40B4-BE49-F238E27FC236}">
                    <a16:creationId xmlns:a16="http://schemas.microsoft.com/office/drawing/2014/main" id="{E7D15BBC-12C8-1FE5-BC48-A8F8E872CD49}"/>
                  </a:ext>
                </a:extLst>
              </p:cNvPr>
              <p:cNvSpPr txBox="1">
                <a:spLocks noRot="1" noChangeAspect="1" noMove="1" noResize="1" noEditPoints="1" noAdjustHandles="1" noChangeArrowheads="1" noChangeShapeType="1" noTextEdit="1"/>
              </p:cNvSpPr>
              <p:nvPr/>
            </p:nvSpPr>
            <p:spPr>
              <a:xfrm>
                <a:off x="1445808" y="1659348"/>
                <a:ext cx="2269660" cy="369332"/>
              </a:xfrm>
              <a:prstGeom prst="rect">
                <a:avLst/>
              </a:prstGeom>
              <a:blipFill>
                <a:blip r:embed="rId7"/>
                <a:stretch>
                  <a:fillRect l="-2778" r="-27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C87D7A-DB35-49C5-9024-9B0AB3A1615D}"/>
                  </a:ext>
                </a:extLst>
              </p:cNvPr>
              <p:cNvSpPr/>
              <p:nvPr/>
            </p:nvSpPr>
            <p:spPr>
              <a:xfrm>
                <a:off x="4330885" y="2466662"/>
                <a:ext cx="3615854" cy="1569660"/>
              </a:xfrm>
              <a:prstGeom prst="rect">
                <a:avLst/>
              </a:prstGeom>
            </p:spPr>
            <p:txBody>
              <a:bodyPr wrap="square">
                <a:spAutoFit/>
              </a:bodyPr>
              <a:lstStyle/>
              <a:p>
                <a:r>
                  <a:rPr lang="en-US" sz="1600" dirty="0">
                    <a:solidFill>
                      <a:schemeClr val="bg2">
                        <a:lumMod val="25000"/>
                      </a:schemeClr>
                    </a:solidFill>
                  </a:rPr>
                  <a:t>To </a:t>
                </a:r>
                <a:r>
                  <a:rPr lang="en-US" sz="1600" b="1" dirty="0">
                    <a:solidFill>
                      <a:schemeClr val="bg2">
                        <a:lumMod val="25000"/>
                      </a:schemeClr>
                    </a:solidFill>
                  </a:rPr>
                  <a:t>not require an absolute value </a:t>
                </a:r>
                <a:r>
                  <a:rPr lang="en-US" sz="1600" dirty="0">
                    <a:solidFill>
                      <a:schemeClr val="bg2">
                        <a:lumMod val="25000"/>
                      </a:schemeClr>
                    </a:solidFill>
                  </a:rPr>
                  <a:t>for decoherent factors ranging from 0 to </a:t>
                </a:r>
                <a:r>
                  <a:rPr lang="en-US" sz="1600" dirty="0">
                    <a:solidFill>
                      <a:schemeClr val="bg2">
                        <a:lumMod val="25000"/>
                      </a:schemeClr>
                    </a:solidFill>
                    <a:latin typeface="Cambria" panose="02040503050406030204" pitchFamily="18" charset="0"/>
                    <a:ea typeface="Cambria" panose="02040503050406030204" pitchFamily="18" charset="0"/>
                  </a:rPr>
                  <a:t>∞</a:t>
                </a:r>
                <a:r>
                  <a:rPr lang="en-US" sz="1600" dirty="0">
                    <a:solidFill>
                      <a:schemeClr val="bg2">
                        <a:lumMod val="25000"/>
                      </a:schemeClr>
                    </a:solidFill>
                  </a:rPr>
                  <a:t>,  we can define relative decoherence factors </a:t>
                </a:r>
                <a14:m>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𝑛</m:t>
                        </m:r>
                      </m:sub>
                    </m:sSub>
                    <m:r>
                      <a:rPr lang="en-US" sz="1600" i="1">
                        <a:solidFill>
                          <a:schemeClr val="accent5">
                            <a:lumMod val="50000"/>
                          </a:schemeClr>
                        </a:solidFill>
                        <a:latin typeface="Cambria Math" panose="02040503050406030204" pitchFamily="18" charset="0"/>
                      </a:rPr>
                      <m:t> </m:t>
                    </m:r>
                  </m:oMath>
                </a14:m>
                <a:r>
                  <a:rPr lang="en-US" sz="1600" dirty="0">
                    <a:solidFill>
                      <a:schemeClr val="bg2">
                        <a:lumMod val="25000"/>
                      </a:schemeClr>
                    </a:solidFill>
                  </a:rPr>
                  <a:t>as a </a:t>
                </a:r>
                <a:r>
                  <a:rPr lang="en-US" sz="1600" b="1" dirty="0">
                    <a:solidFill>
                      <a:schemeClr val="bg2">
                        <a:lumMod val="25000"/>
                      </a:schemeClr>
                    </a:solidFill>
                  </a:rPr>
                  <a:t>ratio between 0 and 1</a:t>
                </a:r>
                <a:r>
                  <a:rPr lang="en-US" sz="1600" dirty="0">
                    <a:solidFill>
                      <a:schemeClr val="bg2">
                        <a:lumMod val="25000"/>
                      </a:schemeClr>
                    </a:solidFill>
                  </a:rPr>
                  <a:t>, which either cause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m:t>
                    </m:r>
                    <m:r>
                      <a:rPr lang="en-US" sz="16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600" dirty="0">
                    <a:solidFill>
                      <a:schemeClr val="bg2">
                        <a:lumMod val="25000"/>
                      </a:schemeClr>
                    </a:solidFill>
                  </a:rPr>
                  <a:t> or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m:t>
                    </m:r>
                  </m:oMath>
                </a14:m>
                <a:r>
                  <a:rPr lang="en-US" sz="1600" dirty="0">
                    <a:solidFill>
                      <a:schemeClr val="bg2">
                        <a:lumMod val="25000"/>
                      </a:schemeClr>
                    </a:solidFill>
                  </a:rPr>
                  <a:t> for each limit.</a:t>
                </a:r>
              </a:p>
            </p:txBody>
          </p:sp>
        </mc:Choice>
        <mc:Fallback xmlns="">
          <p:sp>
            <p:nvSpPr>
              <p:cNvPr id="11" name="Rectangle 10">
                <a:extLst>
                  <a:ext uri="{FF2B5EF4-FFF2-40B4-BE49-F238E27FC236}">
                    <a16:creationId xmlns:a16="http://schemas.microsoft.com/office/drawing/2014/main" id="{CAC87D7A-DB35-49C5-9024-9B0AB3A1615D}"/>
                  </a:ext>
                </a:extLst>
              </p:cNvPr>
              <p:cNvSpPr>
                <a:spLocks noRot="1" noChangeAspect="1" noMove="1" noResize="1" noEditPoints="1" noAdjustHandles="1" noChangeArrowheads="1" noChangeShapeType="1" noTextEdit="1"/>
              </p:cNvSpPr>
              <p:nvPr/>
            </p:nvSpPr>
            <p:spPr>
              <a:xfrm>
                <a:off x="4330885" y="2466662"/>
                <a:ext cx="3615854" cy="1569660"/>
              </a:xfrm>
              <a:prstGeom prst="rect">
                <a:avLst/>
              </a:prstGeom>
              <a:blipFill>
                <a:blip r:embed="rId8"/>
                <a:stretch>
                  <a:fillRect l="-699" t="-1613" b="-403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FFF3DE8F-593D-1989-3CD5-F5B340710D7D}"/>
              </a:ext>
            </a:extLst>
          </p:cNvPr>
          <p:cNvGrpSpPr/>
          <p:nvPr/>
        </p:nvGrpSpPr>
        <p:grpSpPr>
          <a:xfrm>
            <a:off x="7818018" y="1405495"/>
            <a:ext cx="4119578" cy="3990146"/>
            <a:chOff x="4824806" y="2788838"/>
            <a:chExt cx="2106170" cy="1063082"/>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CE9F3C3-CC4A-5C07-9461-66DE9B5E231B}"/>
                    </a:ext>
                  </a:extLst>
                </p14:cNvPr>
                <p14:cNvContentPartPr/>
                <p14:nvPr/>
              </p14:nvContentPartPr>
              <p14:xfrm>
                <a:off x="5092135" y="3039336"/>
                <a:ext cx="1654335" cy="663902"/>
              </p14:xfrm>
            </p:contentPart>
          </mc:Choice>
          <mc:Fallback xmlns="">
            <p:pic>
              <p:nvPicPr>
                <p:cNvPr id="18" name="Ink 17">
                  <a:extLst>
                    <a:ext uri="{FF2B5EF4-FFF2-40B4-BE49-F238E27FC236}">
                      <a16:creationId xmlns:a16="http://schemas.microsoft.com/office/drawing/2014/main" id="{E1D26CAC-E5A5-4226-A6F1-465DEA2DC04D}"/>
                    </a:ext>
                  </a:extLst>
                </p:cNvPr>
                <p:cNvPicPr/>
                <p:nvPr/>
              </p:nvPicPr>
              <p:blipFill>
                <a:blip r:embed="rId11"/>
                <a:stretch>
                  <a:fillRect/>
                </a:stretch>
              </p:blipFill>
              <p:spPr>
                <a:xfrm>
                  <a:off x="5087533" y="3036937"/>
                  <a:ext cx="1663355" cy="668604"/>
                </a:xfrm>
                <a:prstGeom prst="rect">
                  <a:avLst/>
                </a:prstGeom>
              </p:spPr>
            </p:pic>
          </mc:Fallback>
        </mc:AlternateContent>
        <p:sp>
          <p:nvSpPr>
            <p:cNvPr id="15" name="Rectangle 14">
              <a:extLst>
                <a:ext uri="{FF2B5EF4-FFF2-40B4-BE49-F238E27FC236}">
                  <a16:creationId xmlns:a16="http://schemas.microsoft.com/office/drawing/2014/main" id="{A1C2FC66-15D1-D1CF-EA99-A9A0F9EF94B8}"/>
                </a:ext>
              </a:extLst>
            </p:cNvPr>
            <p:cNvSpPr/>
            <p:nvPr/>
          </p:nvSpPr>
          <p:spPr>
            <a:xfrm>
              <a:off x="5090767" y="278883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extBox 15">
              <a:extLst>
                <a:ext uri="{FF2B5EF4-FFF2-40B4-BE49-F238E27FC236}">
                  <a16:creationId xmlns:a16="http://schemas.microsoft.com/office/drawing/2014/main" id="{05DF125F-965E-7974-531F-75804D5D9384}"/>
                </a:ext>
              </a:extLst>
            </p:cNvPr>
            <p:cNvSpPr txBox="1"/>
            <p:nvPr/>
          </p:nvSpPr>
          <p:spPr>
            <a:xfrm>
              <a:off x="6447272" y="3643791"/>
              <a:ext cx="483704" cy="208129"/>
            </a:xfrm>
            <a:prstGeom prst="rect">
              <a:avLst/>
            </a:prstGeom>
            <a:noFill/>
          </p:spPr>
          <p:txBody>
            <a:bodyPr wrap="square" rtlCol="0" anchor="ctr">
              <a:spAutoFit/>
            </a:bodyPr>
            <a:lstStyle/>
            <a:p>
              <a:pPr algn="ctr"/>
              <a:r>
                <a:rPr lang="en-US" sz="2000" dirty="0"/>
                <a:t>r</a:t>
              </a:r>
            </a:p>
          </p:txBody>
        </p:sp>
        <p:cxnSp>
          <p:nvCxnSpPr>
            <p:cNvPr id="17" name="Straight Connector 16">
              <a:extLst>
                <a:ext uri="{FF2B5EF4-FFF2-40B4-BE49-F238E27FC236}">
                  <a16:creationId xmlns:a16="http://schemas.microsoft.com/office/drawing/2014/main" id="{2D87C9AB-3453-54F1-3692-C7556F7585FC}"/>
                </a:ext>
              </a:extLst>
            </p:cNvPr>
            <p:cNvCxnSpPr>
              <a:cxnSpLocks/>
            </p:cNvCxnSpPr>
            <p:nvPr/>
          </p:nvCxnSpPr>
          <p:spPr>
            <a:xfrm flipH="1">
              <a:off x="6711517" y="3034048"/>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2C7059-284C-A096-A25E-8E1D600E9E3F}"/>
                </a:ext>
              </a:extLst>
            </p:cNvPr>
            <p:cNvSpPr txBox="1"/>
            <p:nvPr/>
          </p:nvSpPr>
          <p:spPr>
            <a:xfrm>
              <a:off x="4824806" y="2994236"/>
              <a:ext cx="350036" cy="90200"/>
            </a:xfrm>
            <a:prstGeom prst="rect">
              <a:avLst/>
            </a:prstGeom>
            <a:noFill/>
          </p:spPr>
          <p:txBody>
            <a:bodyPr wrap="square" rtlCol="0" anchor="ctr">
              <a:spAutoFit/>
            </a:bodyPr>
            <a:lstStyle/>
            <a:p>
              <a:pPr algn="ctr"/>
              <a:r>
                <a:rPr lang="en-US" sz="1600" dirty="0">
                  <a:solidFill>
                    <a:schemeClr val="accent5">
                      <a:lumMod val="75000"/>
                    </a:schemeClr>
                  </a:solidFill>
                </a:rPr>
                <a:t>1</a:t>
              </a:r>
            </a:p>
          </p:txBody>
        </p:sp>
        <p:cxnSp>
          <p:nvCxnSpPr>
            <p:cNvPr id="19" name="Straight Connector 18">
              <a:extLst>
                <a:ext uri="{FF2B5EF4-FFF2-40B4-BE49-F238E27FC236}">
                  <a16:creationId xmlns:a16="http://schemas.microsoft.com/office/drawing/2014/main" id="{715E1B94-F221-19C7-1945-3DA5B9D4C61E}"/>
                </a:ext>
              </a:extLst>
            </p:cNvPr>
            <p:cNvCxnSpPr>
              <a:cxnSpLocks/>
            </p:cNvCxnSpPr>
            <p:nvPr/>
          </p:nvCxnSpPr>
          <p:spPr>
            <a:xfrm flipH="1">
              <a:off x="5054339" y="3039336"/>
              <a:ext cx="91440" cy="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21D1FC45-0CE2-6BE4-95A9-C1E08FC2F50E}"/>
                  </a:ext>
                </a:extLst>
              </p14:cNvPr>
              <p14:cNvContentPartPr/>
              <p14:nvPr/>
            </p14:nvContentPartPr>
            <p14:xfrm>
              <a:off x="2479931" y="3006055"/>
              <a:ext cx="360" cy="360"/>
            </p14:xfrm>
          </p:contentPart>
        </mc:Choice>
        <mc:Fallback xmlns="">
          <p:pic>
            <p:nvPicPr>
              <p:cNvPr id="20" name="Ink 19">
                <a:extLst>
                  <a:ext uri="{FF2B5EF4-FFF2-40B4-BE49-F238E27FC236}">
                    <a16:creationId xmlns:a16="http://schemas.microsoft.com/office/drawing/2014/main" id="{21D1FC45-0CE2-6BE4-95A9-C1E08FC2F50E}"/>
                  </a:ext>
                </a:extLst>
              </p:cNvPr>
              <p:cNvPicPr/>
              <p:nvPr/>
            </p:nvPicPr>
            <p:blipFill>
              <a:blip r:embed="rId13"/>
              <a:stretch>
                <a:fillRect/>
              </a:stretch>
            </p:blipFill>
            <p:spPr>
              <a:xfrm>
                <a:off x="2470931" y="299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A02A6E07-F2E2-40DF-6375-5529FAA7E74E}"/>
                  </a:ext>
                </a:extLst>
              </p14:cNvPr>
              <p14:cNvContentPartPr/>
              <p14:nvPr/>
            </p14:nvContentPartPr>
            <p14:xfrm>
              <a:off x="1218851" y="4835215"/>
              <a:ext cx="360" cy="360"/>
            </p14:xfrm>
          </p:contentPart>
        </mc:Choice>
        <mc:Fallback xmlns="">
          <p:pic>
            <p:nvPicPr>
              <p:cNvPr id="21" name="Ink 20">
                <a:extLst>
                  <a:ext uri="{FF2B5EF4-FFF2-40B4-BE49-F238E27FC236}">
                    <a16:creationId xmlns:a16="http://schemas.microsoft.com/office/drawing/2014/main" id="{A02A6E07-F2E2-40DF-6375-5529FAA7E74E}"/>
                  </a:ext>
                </a:extLst>
              </p:cNvPr>
              <p:cNvPicPr/>
              <p:nvPr/>
            </p:nvPicPr>
            <p:blipFill>
              <a:blip r:embed="rId13"/>
              <a:stretch>
                <a:fillRect/>
              </a:stretch>
            </p:blipFill>
            <p:spPr>
              <a:xfrm>
                <a:off x="1209851" y="4826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57E1758C-A15F-2C8E-65D9-2C0C68795A2A}"/>
                  </a:ext>
                </a:extLst>
              </p14:cNvPr>
              <p14:cNvContentPartPr/>
              <p14:nvPr/>
            </p14:nvContentPartPr>
            <p14:xfrm>
              <a:off x="928331" y="4807495"/>
              <a:ext cx="360" cy="360"/>
            </p14:xfrm>
          </p:contentPart>
        </mc:Choice>
        <mc:Fallback xmlns="">
          <p:pic>
            <p:nvPicPr>
              <p:cNvPr id="22" name="Ink 21">
                <a:extLst>
                  <a:ext uri="{FF2B5EF4-FFF2-40B4-BE49-F238E27FC236}">
                    <a16:creationId xmlns:a16="http://schemas.microsoft.com/office/drawing/2014/main" id="{57E1758C-A15F-2C8E-65D9-2C0C68795A2A}"/>
                  </a:ext>
                </a:extLst>
              </p:cNvPr>
              <p:cNvPicPr/>
              <p:nvPr/>
            </p:nvPicPr>
            <p:blipFill>
              <a:blip r:embed="rId13"/>
              <a:stretch>
                <a:fillRect/>
              </a:stretch>
            </p:blipFill>
            <p:spPr>
              <a:xfrm>
                <a:off x="919331" y="4798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2D45BDFA-362F-5EA5-6C25-487A8F293689}"/>
                  </a:ext>
                </a:extLst>
              </p14:cNvPr>
              <p14:cNvContentPartPr/>
              <p14:nvPr/>
            </p14:nvContentPartPr>
            <p14:xfrm>
              <a:off x="872891" y="4807495"/>
              <a:ext cx="360" cy="360"/>
            </p14:xfrm>
          </p:contentPart>
        </mc:Choice>
        <mc:Fallback xmlns="">
          <p:pic>
            <p:nvPicPr>
              <p:cNvPr id="23" name="Ink 22">
                <a:extLst>
                  <a:ext uri="{FF2B5EF4-FFF2-40B4-BE49-F238E27FC236}">
                    <a16:creationId xmlns:a16="http://schemas.microsoft.com/office/drawing/2014/main" id="{2D45BDFA-362F-5EA5-6C25-487A8F293689}"/>
                  </a:ext>
                </a:extLst>
              </p:cNvPr>
              <p:cNvPicPr/>
              <p:nvPr/>
            </p:nvPicPr>
            <p:blipFill>
              <a:blip r:embed="rId13"/>
              <a:stretch>
                <a:fillRect/>
              </a:stretch>
            </p:blipFill>
            <p:spPr>
              <a:xfrm>
                <a:off x="863891" y="4798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57C8C04-0BEC-3681-9E09-57DB9F7670D3}"/>
                  </a:ext>
                </a:extLst>
              </p14:cNvPr>
              <p14:cNvContentPartPr/>
              <p14:nvPr/>
            </p14:nvContentPartPr>
            <p14:xfrm>
              <a:off x="2036411" y="2576935"/>
              <a:ext cx="360" cy="360"/>
            </p14:xfrm>
          </p:contentPart>
        </mc:Choice>
        <mc:Fallback xmlns="">
          <p:pic>
            <p:nvPicPr>
              <p:cNvPr id="24" name="Ink 23">
                <a:extLst>
                  <a:ext uri="{FF2B5EF4-FFF2-40B4-BE49-F238E27FC236}">
                    <a16:creationId xmlns:a16="http://schemas.microsoft.com/office/drawing/2014/main" id="{F57C8C04-0BEC-3681-9E09-57DB9F7670D3}"/>
                  </a:ext>
                </a:extLst>
              </p:cNvPr>
              <p:cNvPicPr/>
              <p:nvPr/>
            </p:nvPicPr>
            <p:blipFill>
              <a:blip r:embed="rId13"/>
              <a:stretch>
                <a:fillRect/>
              </a:stretch>
            </p:blipFill>
            <p:spPr>
              <a:xfrm>
                <a:off x="2027411" y="2567935"/>
                <a:ext cx="18000" cy="18000"/>
              </a:xfrm>
              <a:prstGeom prst="rect">
                <a:avLst/>
              </a:prstGeom>
            </p:spPr>
          </p:pic>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9B7F3C0-1452-DD68-AAC6-92155F02BC8B}"/>
                  </a:ext>
                </a:extLst>
              </p:cNvPr>
              <p:cNvSpPr/>
              <p:nvPr/>
            </p:nvSpPr>
            <p:spPr>
              <a:xfrm>
                <a:off x="8461405" y="2006454"/>
                <a:ext cx="670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accent5">
                              <a:lumMod val="50000"/>
                            </a:schemeClr>
                          </a:solidFill>
                          <a:latin typeface="Cambria Math" panose="02040503050406030204" pitchFamily="18" charset="0"/>
                        </a:rPr>
                        <m:t>𝑆</m:t>
                      </m:r>
                      <m:r>
                        <a:rPr lang="en-US" i="1">
                          <a:solidFill>
                            <a:schemeClr val="accent5">
                              <a:lumMod val="50000"/>
                            </a:schemeClr>
                          </a:solidFill>
                          <a:latin typeface="Cambria Math" panose="02040503050406030204" pitchFamily="18" charset="0"/>
                        </a:rPr>
                        <m:t>(</m:t>
                      </m:r>
                      <m:r>
                        <a:rPr lang="en-US" i="1">
                          <a:solidFill>
                            <a:schemeClr val="accent5">
                              <a:lumMod val="50000"/>
                            </a:schemeClr>
                          </a:solidFill>
                          <a:latin typeface="Cambria Math" panose="02040503050406030204" pitchFamily="18" charset="0"/>
                        </a:rPr>
                        <m:t>𝑟</m:t>
                      </m:r>
                      <m:r>
                        <a:rPr lang="en-US" i="1">
                          <a:solidFill>
                            <a:schemeClr val="accent5">
                              <a:lumMod val="50000"/>
                            </a:schemeClr>
                          </a:solidFill>
                          <a:latin typeface="Cambria Math" panose="02040503050406030204" pitchFamily="18" charset="0"/>
                        </a:rPr>
                        <m:t>)</m:t>
                      </m:r>
                    </m:oMath>
                  </m:oMathPara>
                </a14:m>
                <a:endParaRPr lang="en-US" b="1" dirty="0"/>
              </a:p>
            </p:txBody>
          </p:sp>
        </mc:Choice>
        <mc:Fallback xmlns="">
          <p:sp>
            <p:nvSpPr>
              <p:cNvPr id="25" name="Rectangle 24">
                <a:extLst>
                  <a:ext uri="{FF2B5EF4-FFF2-40B4-BE49-F238E27FC236}">
                    <a16:creationId xmlns:a16="http://schemas.microsoft.com/office/drawing/2014/main" id="{09B7F3C0-1452-DD68-AAC6-92155F02BC8B}"/>
                  </a:ext>
                </a:extLst>
              </p:cNvPr>
              <p:cNvSpPr>
                <a:spLocks noRot="1" noChangeAspect="1" noMove="1" noResize="1" noEditPoints="1" noAdjustHandles="1" noChangeArrowheads="1" noChangeShapeType="1" noTextEdit="1"/>
              </p:cNvSpPr>
              <p:nvPr/>
            </p:nvSpPr>
            <p:spPr>
              <a:xfrm>
                <a:off x="8461405" y="2006454"/>
                <a:ext cx="670312" cy="369332"/>
              </a:xfrm>
              <a:prstGeom prst="rect">
                <a:avLst/>
              </a:prstGeom>
              <a:blipFill>
                <a:blip r:embed="rId1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7D662F4-B1AC-5E27-D386-34BC9882C457}"/>
                  </a:ext>
                </a:extLst>
              </p:cNvPr>
              <p:cNvSpPr/>
              <p:nvPr/>
            </p:nvSpPr>
            <p:spPr>
              <a:xfrm>
                <a:off x="11042861" y="4206327"/>
                <a:ext cx="531171" cy="369332"/>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𝑏</m:t>
                      </m:r>
                    </m:oMath>
                  </m:oMathPara>
                </a14:m>
                <a:endParaRPr lang="en-US" b="1" dirty="0">
                  <a:solidFill>
                    <a:srgbClr val="FFC000"/>
                  </a:solidFill>
                </a:endParaRPr>
              </a:p>
            </p:txBody>
          </p:sp>
        </mc:Choice>
        <mc:Fallback xmlns="">
          <p:sp>
            <p:nvSpPr>
              <p:cNvPr id="26" name="Rectangle 25">
                <a:extLst>
                  <a:ext uri="{FF2B5EF4-FFF2-40B4-BE49-F238E27FC236}">
                    <a16:creationId xmlns:a16="http://schemas.microsoft.com/office/drawing/2014/main" id="{07D662F4-B1AC-5E27-D386-34BC9882C457}"/>
                  </a:ext>
                </a:extLst>
              </p:cNvPr>
              <p:cNvSpPr>
                <a:spLocks noRot="1" noChangeAspect="1" noMove="1" noResize="1" noEditPoints="1" noAdjustHandles="1" noChangeArrowheads="1" noChangeShapeType="1" noTextEdit="1"/>
              </p:cNvSpPr>
              <p:nvPr/>
            </p:nvSpPr>
            <p:spPr>
              <a:xfrm>
                <a:off x="11042861" y="4206327"/>
                <a:ext cx="531171" cy="369332"/>
              </a:xfrm>
              <a:prstGeom prst="rect">
                <a:avLst/>
              </a:prstGeom>
              <a:blipFill>
                <a:blip r:embed="rId1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9C22199-333A-1D61-C10F-142C2890F46D}"/>
                  </a:ext>
                </a:extLst>
              </p:cNvPr>
              <p:cNvSpPr/>
              <p:nvPr/>
            </p:nvSpPr>
            <p:spPr>
              <a:xfrm>
                <a:off x="9983784" y="1616234"/>
                <a:ext cx="384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𝛽</m:t>
                      </m:r>
                    </m:oMath>
                  </m:oMathPara>
                </a14:m>
                <a:endParaRPr lang="en-US" b="1" dirty="0">
                  <a:solidFill>
                    <a:srgbClr val="C00000"/>
                  </a:solidFill>
                </a:endParaRPr>
              </a:p>
            </p:txBody>
          </p:sp>
        </mc:Choice>
        <mc:Fallback xmlns="">
          <p:sp>
            <p:nvSpPr>
              <p:cNvPr id="27" name="Rectangle 26">
                <a:extLst>
                  <a:ext uri="{FF2B5EF4-FFF2-40B4-BE49-F238E27FC236}">
                    <a16:creationId xmlns:a16="http://schemas.microsoft.com/office/drawing/2014/main" id="{39C22199-333A-1D61-C10F-142C2890F46D}"/>
                  </a:ext>
                </a:extLst>
              </p:cNvPr>
              <p:cNvSpPr>
                <a:spLocks noRot="1" noChangeAspect="1" noMove="1" noResize="1" noEditPoints="1" noAdjustHandles="1" noChangeArrowheads="1" noChangeShapeType="1" noTextEdit="1"/>
              </p:cNvSpPr>
              <p:nvPr/>
            </p:nvSpPr>
            <p:spPr>
              <a:xfrm>
                <a:off x="9983784" y="1616234"/>
                <a:ext cx="384016" cy="369332"/>
              </a:xfrm>
              <a:prstGeom prst="rect">
                <a:avLst/>
              </a:prstGeom>
              <a:blipFill>
                <a:blip r:embed="rId20"/>
                <a:stretch>
                  <a:fillRect b="-133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AE92DF3E-780D-C401-A1F4-8533DBB01ABC}"/>
                  </a:ext>
                </a:extLst>
              </p14:cNvPr>
              <p14:cNvContentPartPr/>
              <p14:nvPr/>
            </p14:nvContentPartPr>
            <p14:xfrm>
              <a:off x="9130211" y="6081895"/>
              <a:ext cx="360" cy="360"/>
            </p14:xfrm>
          </p:contentPart>
        </mc:Choice>
        <mc:Fallback xmlns="">
          <p:pic>
            <p:nvPicPr>
              <p:cNvPr id="28" name="Ink 27">
                <a:extLst>
                  <a:ext uri="{FF2B5EF4-FFF2-40B4-BE49-F238E27FC236}">
                    <a16:creationId xmlns:a16="http://schemas.microsoft.com/office/drawing/2014/main" id="{AE92DF3E-780D-C401-A1F4-8533DBB01ABC}"/>
                  </a:ext>
                </a:extLst>
              </p:cNvPr>
              <p:cNvPicPr/>
              <p:nvPr/>
            </p:nvPicPr>
            <p:blipFill>
              <a:blip r:embed="rId22"/>
              <a:stretch>
                <a:fillRect/>
              </a:stretch>
            </p:blipFill>
            <p:spPr>
              <a:xfrm>
                <a:off x="9121211" y="60728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E5934B7-08AD-0C86-D856-FB755A1BCC0F}"/>
                  </a:ext>
                </a:extLst>
              </p14:cNvPr>
              <p14:cNvContentPartPr/>
              <p14:nvPr/>
            </p14:nvContentPartPr>
            <p14:xfrm>
              <a:off x="9356735" y="1414370"/>
              <a:ext cx="2219973" cy="3430080"/>
            </p14:xfrm>
          </p:contentPart>
        </mc:Choice>
        <mc:Fallback xmlns="">
          <p:pic>
            <p:nvPicPr>
              <p:cNvPr id="29" name="Ink 28">
                <a:extLst>
                  <a:ext uri="{FF2B5EF4-FFF2-40B4-BE49-F238E27FC236}">
                    <a16:creationId xmlns:a16="http://schemas.microsoft.com/office/drawing/2014/main" id="{1E5934B7-08AD-0C86-D856-FB755A1BCC0F}"/>
                  </a:ext>
                </a:extLst>
              </p:cNvPr>
              <p:cNvPicPr/>
              <p:nvPr/>
            </p:nvPicPr>
            <p:blipFill>
              <a:blip r:embed="rId24"/>
              <a:stretch>
                <a:fillRect/>
              </a:stretch>
            </p:blipFill>
            <p:spPr>
              <a:xfrm>
                <a:off x="9347737" y="1405370"/>
                <a:ext cx="2237609" cy="3447720"/>
              </a:xfrm>
              <a:prstGeom prst="rect">
                <a:avLst/>
              </a:prstGeom>
            </p:spPr>
          </p:pic>
        </mc:Fallback>
      </mc:AlternateContent>
    </p:spTree>
    <p:extLst>
      <p:ext uri="{BB962C8B-B14F-4D97-AF65-F5344CB8AC3E}">
        <p14:creationId xmlns:p14="http://schemas.microsoft.com/office/powerpoint/2010/main" val="259760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920B8-8BA7-CDA6-C28F-062E61F93E3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F55623-8678-C506-7594-319936AE5D5A}"/>
                  </a:ext>
                </a:extLst>
              </p:cNvPr>
              <p:cNvSpPr/>
              <p:nvPr/>
            </p:nvSpPr>
            <p:spPr>
              <a:xfrm>
                <a:off x="9650923" y="1373751"/>
                <a:ext cx="6049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xmlns="">
          <p:sp>
            <p:nvSpPr>
              <p:cNvPr id="2" name="Rectangle 1">
                <a:extLst>
                  <a:ext uri="{FF2B5EF4-FFF2-40B4-BE49-F238E27FC236}">
                    <a16:creationId xmlns:a16="http://schemas.microsoft.com/office/drawing/2014/main" id="{46F55623-8678-C506-7594-319936AE5D5A}"/>
                  </a:ext>
                </a:extLst>
              </p:cNvPr>
              <p:cNvSpPr>
                <a:spLocks noRot="1" noChangeAspect="1" noMove="1" noResize="1" noEditPoints="1" noAdjustHandles="1" noChangeArrowheads="1" noChangeShapeType="1" noTextEdit="1"/>
              </p:cNvSpPr>
              <p:nvPr/>
            </p:nvSpPr>
            <p:spPr>
              <a:xfrm>
                <a:off x="9650923" y="1373751"/>
                <a:ext cx="60497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168A952-8C01-57F3-C502-BC9094FB8CBC}"/>
                  </a:ext>
                </a:extLst>
              </p:cNvPr>
              <p:cNvSpPr/>
              <p:nvPr/>
            </p:nvSpPr>
            <p:spPr>
              <a:xfrm>
                <a:off x="9650923" y="1069477"/>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xmlns="">
          <p:sp>
            <p:nvSpPr>
              <p:cNvPr id="3" name="Rectangle 2">
                <a:extLst>
                  <a:ext uri="{FF2B5EF4-FFF2-40B4-BE49-F238E27FC236}">
                    <a16:creationId xmlns:a16="http://schemas.microsoft.com/office/drawing/2014/main" id="{F168A952-8C01-57F3-C502-BC9094FB8CBC}"/>
                  </a:ext>
                </a:extLst>
              </p:cNvPr>
              <p:cNvSpPr>
                <a:spLocks noRot="1" noChangeAspect="1" noMove="1" noResize="1" noEditPoints="1" noAdjustHandles="1" noChangeArrowheads="1" noChangeShapeType="1" noTextEdit="1"/>
              </p:cNvSpPr>
              <p:nvPr/>
            </p:nvSpPr>
            <p:spPr>
              <a:xfrm>
                <a:off x="9650923" y="1069477"/>
                <a:ext cx="59824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48792E1-0650-95E1-260C-A46EC77BAC10}"/>
                  </a:ext>
                </a:extLst>
              </p:cNvPr>
              <p:cNvSpPr/>
              <p:nvPr/>
            </p:nvSpPr>
            <p:spPr>
              <a:xfrm>
                <a:off x="9650923" y="787112"/>
                <a:ext cx="5625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xmlns="">
          <p:sp>
            <p:nvSpPr>
              <p:cNvPr id="6" name="Rectangle 5">
                <a:extLst>
                  <a:ext uri="{FF2B5EF4-FFF2-40B4-BE49-F238E27FC236}">
                    <a16:creationId xmlns:a16="http://schemas.microsoft.com/office/drawing/2014/main" id="{948792E1-0650-95E1-260C-A46EC77BAC10}"/>
                  </a:ext>
                </a:extLst>
              </p:cNvPr>
              <p:cNvSpPr>
                <a:spLocks noRot="1" noChangeAspect="1" noMove="1" noResize="1" noEditPoints="1" noAdjustHandles="1" noChangeArrowheads="1" noChangeShapeType="1" noTextEdit="1"/>
              </p:cNvSpPr>
              <p:nvPr/>
            </p:nvSpPr>
            <p:spPr>
              <a:xfrm>
                <a:off x="9650923" y="787112"/>
                <a:ext cx="562526" cy="369332"/>
              </a:xfrm>
              <a:prstGeom prst="rect">
                <a:avLst/>
              </a:prstGeom>
              <a:blipFill>
                <a:blip r:embed="rId4"/>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5DC272C-6629-0591-1D76-905D784E47D9}"/>
              </a:ext>
            </a:extLst>
          </p:cNvPr>
          <p:cNvGrpSpPr/>
          <p:nvPr/>
        </p:nvGrpSpPr>
        <p:grpSpPr>
          <a:xfrm>
            <a:off x="6343530" y="914400"/>
            <a:ext cx="4920463" cy="2966024"/>
            <a:chOff x="5736055" y="616840"/>
            <a:chExt cx="4920463" cy="2966024"/>
          </a:xfrm>
        </p:grpSpPr>
        <mc:AlternateContent xmlns:mc="http://schemas.openxmlformats.org/markup-compatibility/2006" xmlns:a14="http://schemas.microsoft.com/office/drawing/2010/main">
          <mc:Choice Requires="a14">
            <p:graphicFrame>
              <p:nvGraphicFramePr>
                <p:cNvPr id="9" name="Chart 8">
                  <a:extLst>
                    <a:ext uri="{FF2B5EF4-FFF2-40B4-BE49-F238E27FC236}">
                      <a16:creationId xmlns:a16="http://schemas.microsoft.com/office/drawing/2014/main" id="{60B7FEE5-7B78-9801-18F5-A333E8A46500}"/>
                    </a:ext>
                  </a:extLst>
                </p:cNvPr>
                <p:cNvGraphicFramePr>
                  <a:graphicFrameLocks/>
                </p:cNvGraphicFramePr>
                <p:nvPr>
                  <p:extLst>
                    <p:ext uri="{D42A27DB-BD31-4B8C-83A1-F6EECF244321}">
                      <p14:modId xmlns:p14="http://schemas.microsoft.com/office/powerpoint/2010/main" val="2320537346"/>
                    </p:ext>
                  </p:extLst>
                </p:nvPr>
              </p:nvGraphicFramePr>
              <p:xfrm>
                <a:off x="5736055" y="616840"/>
                <a:ext cx="4920463" cy="2966024"/>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59" name="Chart 58">
                  <a:extLst>
                    <a:ext uri="{FF2B5EF4-FFF2-40B4-BE49-F238E27FC236}">
                      <a16:creationId xmlns:a16="http://schemas.microsoft.com/office/drawing/2014/main" id="{EC8A76C2-C431-41CF-B816-FA6C810BA7A4}"/>
                    </a:ext>
                  </a:extLst>
                </p:cNvPr>
                <p:cNvGraphicFramePr>
                  <a:graphicFrameLocks/>
                </p:cNvGraphicFramePr>
                <p:nvPr>
                  <p:extLst>
                    <p:ext uri="{D42A27DB-BD31-4B8C-83A1-F6EECF244321}">
                      <p14:modId xmlns:p14="http://schemas.microsoft.com/office/powerpoint/2010/main" val="800622458"/>
                    </p:ext>
                  </p:extLst>
                </p:nvPr>
              </p:nvGraphicFramePr>
              <p:xfrm>
                <a:off x="5736055" y="616840"/>
                <a:ext cx="4920463" cy="2966024"/>
              </p:xfrm>
              <a:graphic>
                <a:graphicData uri="http://schemas.openxmlformats.org/drawingml/2006/chart">
                  <c:chart xmlns:c="http://schemas.openxmlformats.org/drawingml/2006/chart" xmlns:r="http://schemas.openxmlformats.org/officeDocument/2006/relationships" r:id="rId8"/>
                </a:graphicData>
              </a:graphic>
            </p:graphicFrame>
          </mc:Fallback>
        </mc:AlternateContent>
        <p:cxnSp>
          <p:nvCxnSpPr>
            <p:cNvPr id="10" name="Straight Connector 9">
              <a:extLst>
                <a:ext uri="{FF2B5EF4-FFF2-40B4-BE49-F238E27FC236}">
                  <a16:creationId xmlns:a16="http://schemas.microsoft.com/office/drawing/2014/main" id="{19138F17-91B2-1D41-62F7-7C79B4E51955}"/>
                </a:ext>
              </a:extLst>
            </p:cNvPr>
            <p:cNvCxnSpPr>
              <a:cxnSpLocks/>
            </p:cNvCxnSpPr>
            <p:nvPr/>
          </p:nvCxnSpPr>
          <p:spPr>
            <a:xfrm>
              <a:off x="7104709" y="1288104"/>
              <a:ext cx="0" cy="196814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C1AE47B-594C-7BB9-FD64-BDF3DD968B4C}"/>
                    </a:ext>
                  </a:extLst>
                </p:cNvPr>
                <p:cNvSpPr/>
                <p:nvPr/>
              </p:nvSpPr>
              <p:spPr>
                <a:xfrm>
                  <a:off x="6697320" y="2679512"/>
                  <a:ext cx="514076" cy="27872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𝑟</m:t>
                            </m:r>
                          </m:e>
                          <m:sub>
                            <m:r>
                              <a:rPr lang="en-US" b="0" i="1" smtClean="0">
                                <a:solidFill>
                                  <a:schemeClr val="accent6">
                                    <a:lumMod val="75000"/>
                                  </a:schemeClr>
                                </a:solidFill>
                                <a:latin typeface="Cambria Math" panose="02040503050406030204" pitchFamily="18" charset="0"/>
                              </a:rPr>
                              <m:t>𝑡</m:t>
                            </m:r>
                            <m:r>
                              <a:rPr lang="en-US" b="0" i="1" smtClean="0">
                                <a:solidFill>
                                  <a:schemeClr val="accent6">
                                    <a:lumMod val="75000"/>
                                  </a:schemeClr>
                                </a:solidFill>
                                <a:latin typeface="Cambria Math" panose="02040503050406030204" pitchFamily="18" charset="0"/>
                              </a:rPr>
                              <m:t>,1</m:t>
                            </m:r>
                          </m:sub>
                        </m:sSub>
                      </m:oMath>
                    </m:oMathPara>
                  </a14:m>
                  <a:endParaRPr lang="en-US" dirty="0">
                    <a:solidFill>
                      <a:schemeClr val="accent6">
                        <a:lumMod val="75000"/>
                      </a:schemeClr>
                    </a:solidFill>
                  </a:endParaRPr>
                </a:p>
              </p:txBody>
            </p:sp>
          </mc:Choice>
          <mc:Fallback xmlns="">
            <p:sp>
              <p:nvSpPr>
                <p:cNvPr id="62" name="Rectangle 61">
                  <a:extLst>
                    <a:ext uri="{FF2B5EF4-FFF2-40B4-BE49-F238E27FC236}">
                      <a16:creationId xmlns:a16="http://schemas.microsoft.com/office/drawing/2014/main" id="{C3BA4BD1-D979-49F8-8DD3-E0CA5FAB744D}"/>
                    </a:ext>
                  </a:extLst>
                </p:cNvPr>
                <p:cNvSpPr>
                  <a:spLocks noRot="1" noChangeAspect="1" noMove="1" noResize="1" noEditPoints="1" noAdjustHandles="1" noChangeArrowheads="1" noChangeShapeType="1" noTextEdit="1"/>
                </p:cNvSpPr>
                <p:nvPr/>
              </p:nvSpPr>
              <p:spPr>
                <a:xfrm>
                  <a:off x="6697320" y="2679512"/>
                  <a:ext cx="514076" cy="278723"/>
                </a:xfrm>
                <a:prstGeom prst="rect">
                  <a:avLst/>
                </a:prstGeom>
                <a:blipFill>
                  <a:blip r:embed="rId9"/>
                  <a:stretch>
                    <a:fillRect b="-35556"/>
                  </a:stretch>
                </a:blipFill>
                <a:ln>
                  <a:noFill/>
                </a:ln>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4CF0A583-98B4-DE71-3613-8AA1891E1C07}"/>
                </a:ext>
              </a:extLst>
            </p:cNvPr>
            <p:cNvCxnSpPr>
              <a:cxnSpLocks/>
            </p:cNvCxnSpPr>
            <p:nvPr/>
          </p:nvCxnSpPr>
          <p:spPr>
            <a:xfrm flipH="1">
              <a:off x="7863177" y="1457507"/>
              <a:ext cx="22046"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76D615-F79E-17DC-E243-CF2654A99B84}"/>
                </a:ext>
              </a:extLst>
            </p:cNvPr>
            <p:cNvCxnSpPr>
              <a:cxnSpLocks/>
            </p:cNvCxnSpPr>
            <p:nvPr/>
          </p:nvCxnSpPr>
          <p:spPr>
            <a:xfrm flipH="1">
              <a:off x="8605915" y="1457507"/>
              <a:ext cx="16171"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0D6567-AD32-549D-A7A8-61C1C515EA4D}"/>
                </a:ext>
              </a:extLst>
            </p:cNvPr>
            <p:cNvCxnSpPr>
              <a:cxnSpLocks/>
            </p:cNvCxnSpPr>
            <p:nvPr/>
          </p:nvCxnSpPr>
          <p:spPr>
            <a:xfrm>
              <a:off x="9354754" y="1457507"/>
              <a:ext cx="0"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BA67E92-79F2-F69E-AB54-47E7453EC554}"/>
                    </a:ext>
                  </a:extLst>
                </p:cNvPr>
                <p:cNvSpPr/>
                <p:nvPr/>
              </p:nvSpPr>
              <p:spPr>
                <a:xfrm>
                  <a:off x="7458582" y="2689449"/>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m:oMathPara>
                  </a14:m>
                  <a:endParaRPr lang="en-US" dirty="0"/>
                </a:p>
              </p:txBody>
            </p:sp>
          </mc:Choice>
          <mc:Fallback xmlns="">
            <p:sp>
              <p:nvSpPr>
                <p:cNvPr id="66" name="Rectangle 65">
                  <a:extLst>
                    <a:ext uri="{FF2B5EF4-FFF2-40B4-BE49-F238E27FC236}">
                      <a16:creationId xmlns:a16="http://schemas.microsoft.com/office/drawing/2014/main" id="{9B5B6EDB-5D6E-499D-AC25-CA3E0C965511}"/>
                    </a:ext>
                  </a:extLst>
                </p:cNvPr>
                <p:cNvSpPr>
                  <a:spLocks noRot="1" noChangeAspect="1" noMove="1" noResize="1" noEditPoints="1" noAdjustHandles="1" noChangeArrowheads="1" noChangeShapeType="1" noTextEdit="1"/>
                </p:cNvSpPr>
                <p:nvPr/>
              </p:nvSpPr>
              <p:spPr>
                <a:xfrm>
                  <a:off x="7458582" y="2689449"/>
                  <a:ext cx="514076" cy="278723"/>
                </a:xfrm>
                <a:prstGeom prst="rect">
                  <a:avLst/>
                </a:prstGeom>
                <a:blipFill>
                  <a:blip r:embed="rId10"/>
                  <a:stretch>
                    <a:fillRect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DDDD4A3-870D-1C01-69F1-D2CF9267042C}"/>
                    </a:ext>
                  </a:extLst>
                </p:cNvPr>
                <p:cNvSpPr/>
                <p:nvPr/>
              </p:nvSpPr>
              <p:spPr>
                <a:xfrm>
                  <a:off x="8195445" y="2688786"/>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m:oMathPara>
                  </a14:m>
                  <a:endParaRPr lang="en-US" dirty="0"/>
                </a:p>
              </p:txBody>
            </p:sp>
          </mc:Choice>
          <mc:Fallback xmlns="">
            <p:sp>
              <p:nvSpPr>
                <p:cNvPr id="67" name="Rectangle 66">
                  <a:extLst>
                    <a:ext uri="{FF2B5EF4-FFF2-40B4-BE49-F238E27FC236}">
                      <a16:creationId xmlns:a16="http://schemas.microsoft.com/office/drawing/2014/main" id="{90F56765-0425-4BB5-A9D0-B345464FD94C}"/>
                    </a:ext>
                  </a:extLst>
                </p:cNvPr>
                <p:cNvSpPr>
                  <a:spLocks noRot="1" noChangeAspect="1" noMove="1" noResize="1" noEditPoints="1" noAdjustHandles="1" noChangeArrowheads="1" noChangeShapeType="1" noTextEdit="1"/>
                </p:cNvSpPr>
                <p:nvPr/>
              </p:nvSpPr>
              <p:spPr>
                <a:xfrm>
                  <a:off x="8195445" y="2688786"/>
                  <a:ext cx="514076" cy="278723"/>
                </a:xfrm>
                <a:prstGeom prst="rect">
                  <a:avLst/>
                </a:prstGeom>
                <a:blipFill>
                  <a:blip r:embed="rId11"/>
                  <a:stretch>
                    <a:fillRect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F881507-4D1C-52D0-F010-FA8693DC631A}"/>
                    </a:ext>
                  </a:extLst>
                </p:cNvPr>
                <p:cNvSpPr/>
                <p:nvPr/>
              </p:nvSpPr>
              <p:spPr>
                <a:xfrm>
                  <a:off x="8948799" y="2689449"/>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,4</m:t>
                            </m:r>
                          </m:sub>
                        </m:sSub>
                      </m:oMath>
                    </m:oMathPara>
                  </a14:m>
                  <a:endParaRPr lang="en-US" dirty="0"/>
                </a:p>
              </p:txBody>
            </p:sp>
          </mc:Choice>
          <mc:Fallback xmlns="">
            <p:sp>
              <p:nvSpPr>
                <p:cNvPr id="68" name="Rectangle 67">
                  <a:extLst>
                    <a:ext uri="{FF2B5EF4-FFF2-40B4-BE49-F238E27FC236}">
                      <a16:creationId xmlns:a16="http://schemas.microsoft.com/office/drawing/2014/main" id="{A6FF2FBB-8EB9-43DF-98A3-6CC888A63138}"/>
                    </a:ext>
                  </a:extLst>
                </p:cNvPr>
                <p:cNvSpPr>
                  <a:spLocks noRot="1" noChangeAspect="1" noMove="1" noResize="1" noEditPoints="1" noAdjustHandles="1" noChangeArrowheads="1" noChangeShapeType="1" noTextEdit="1"/>
                </p:cNvSpPr>
                <p:nvPr/>
              </p:nvSpPr>
              <p:spPr>
                <a:xfrm>
                  <a:off x="8948799" y="2689449"/>
                  <a:ext cx="514076" cy="278723"/>
                </a:xfrm>
                <a:prstGeom prst="rect">
                  <a:avLst/>
                </a:prstGeom>
                <a:blipFill>
                  <a:blip r:embed="rId12"/>
                  <a:stretch>
                    <a:fillRect b="-32609"/>
                  </a:stretch>
                </a:blipFill>
              </p:spPr>
              <p:txBody>
                <a:bodyPr/>
                <a:lstStyle/>
                <a:p>
                  <a:r>
                    <a:rPr lang="en-US">
                      <a:noFill/>
                    </a:rPr>
                    <a:t> </a:t>
                  </a:r>
                </a:p>
              </p:txBody>
            </p:sp>
          </mc:Fallback>
        </mc:AlternateContent>
        <p:sp>
          <p:nvSpPr>
            <p:cNvPr id="18" name="Arrow: Right 70">
              <a:extLst>
                <a:ext uri="{FF2B5EF4-FFF2-40B4-BE49-F238E27FC236}">
                  <a16:creationId xmlns:a16="http://schemas.microsoft.com/office/drawing/2014/main" id="{951987F9-1953-E8AE-70C1-8495E5C6B268}"/>
                </a:ext>
              </a:extLst>
            </p:cNvPr>
            <p:cNvSpPr/>
            <p:nvPr/>
          </p:nvSpPr>
          <p:spPr>
            <a:xfrm>
              <a:off x="6374629" y="3178199"/>
              <a:ext cx="750622" cy="83735"/>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71">
              <a:extLst>
                <a:ext uri="{FF2B5EF4-FFF2-40B4-BE49-F238E27FC236}">
                  <a16:creationId xmlns:a16="http://schemas.microsoft.com/office/drawing/2014/main" id="{ECD05F7F-DB1B-366B-0E4E-A057ACC5D64B}"/>
                </a:ext>
              </a:extLst>
            </p:cNvPr>
            <p:cNvSpPr/>
            <p:nvPr/>
          </p:nvSpPr>
          <p:spPr>
            <a:xfrm>
              <a:off x="7116576" y="3149058"/>
              <a:ext cx="749808" cy="142016"/>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72">
              <a:extLst>
                <a:ext uri="{FF2B5EF4-FFF2-40B4-BE49-F238E27FC236}">
                  <a16:creationId xmlns:a16="http://schemas.microsoft.com/office/drawing/2014/main" id="{3312347A-B6A7-2DA4-A0FA-A19C26219A01}"/>
                </a:ext>
              </a:extLst>
            </p:cNvPr>
            <p:cNvSpPr/>
            <p:nvPr/>
          </p:nvSpPr>
          <p:spPr>
            <a:xfrm>
              <a:off x="7875391" y="3149058"/>
              <a:ext cx="749808" cy="142016"/>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73">
              <a:extLst>
                <a:ext uri="{FF2B5EF4-FFF2-40B4-BE49-F238E27FC236}">
                  <a16:creationId xmlns:a16="http://schemas.microsoft.com/office/drawing/2014/main" id="{0595BC62-36D3-E44C-4DC2-AF9FBB5EC67C}"/>
                </a:ext>
              </a:extLst>
            </p:cNvPr>
            <p:cNvSpPr/>
            <p:nvPr/>
          </p:nvSpPr>
          <p:spPr>
            <a:xfrm>
              <a:off x="8611064" y="3149058"/>
              <a:ext cx="749808" cy="142016"/>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74">
              <a:extLst>
                <a:ext uri="{FF2B5EF4-FFF2-40B4-BE49-F238E27FC236}">
                  <a16:creationId xmlns:a16="http://schemas.microsoft.com/office/drawing/2014/main" id="{52448D13-CC14-83FE-6DF2-BBC2B325E28D}"/>
                </a:ext>
              </a:extLst>
            </p:cNvPr>
            <p:cNvSpPr/>
            <p:nvPr/>
          </p:nvSpPr>
          <p:spPr>
            <a:xfrm>
              <a:off x="9362406" y="3149058"/>
              <a:ext cx="749808" cy="142016"/>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B669BD6C-28FE-8492-06BF-FCE73A3E6070}"/>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3" name="Title 1">
                <a:extLst>
                  <a:ext uri="{FF2B5EF4-FFF2-40B4-BE49-F238E27FC236}">
                    <a16:creationId xmlns:a16="http://schemas.microsoft.com/office/drawing/2014/main" id="{B669BD6C-28FE-8492-06BF-FCE73A3E6070}"/>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13"/>
                <a:stretch>
                  <a:fillRect l="-1617"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F064841-86A3-862E-8EAD-3E24E5FACC43}"/>
                  </a:ext>
                </a:extLst>
              </p:cNvPr>
              <p:cNvSpPr/>
              <p:nvPr/>
            </p:nvSpPr>
            <p:spPr>
              <a:xfrm>
                <a:off x="596652" y="1295553"/>
                <a:ext cx="5951426" cy="163121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𝐾𝐹</m:t>
                        </m:r>
                      </m:sub>
                    </m:sSub>
                  </m:oMath>
                </a14:m>
                <a:r>
                  <a:rPr lang="en-US" sz="2000" dirty="0">
                    <a:solidFill>
                      <a:schemeClr val="bg2">
                        <a:lumMod val="25000"/>
                      </a:schemeClr>
                    </a:solidFill>
                  </a:rPr>
                  <a:t>: Bond strength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oMath>
                </a14:m>
                <a:r>
                  <a:rPr lang="en-US" sz="2000" dirty="0">
                    <a:solidFill>
                      <a:schemeClr val="bg2">
                        <a:lumMod val="25000"/>
                      </a:schemeClr>
                    </a:solidFill>
                  </a:rPr>
                  <a:t>: Phonon transfer factor</a:t>
                </a:r>
              </a:p>
              <a:p>
                <a:pPr marL="285750" indent="-285750">
                  <a:buFont typeface="Arial" panose="020B0604020202020204" pitchFamily="34" charset="0"/>
                  <a:buChar char="•"/>
                </a:pPr>
                <a:endParaRPr lang="en-US" sz="2000" dirty="0">
                  <a:solidFill>
                    <a:schemeClr val="bg2">
                      <a:lumMod val="25000"/>
                    </a:schemeClr>
                  </a:solidFill>
                </a:endParaRPr>
              </a:p>
            </p:txBody>
          </p:sp>
        </mc:Choice>
        <mc:Fallback xmlns="">
          <p:sp>
            <p:nvSpPr>
              <p:cNvPr id="24" name="Rectangle 23">
                <a:extLst>
                  <a:ext uri="{FF2B5EF4-FFF2-40B4-BE49-F238E27FC236}">
                    <a16:creationId xmlns:a16="http://schemas.microsoft.com/office/drawing/2014/main" id="{1F064841-86A3-862E-8EAD-3E24E5FACC43}"/>
                  </a:ext>
                </a:extLst>
              </p:cNvPr>
              <p:cNvSpPr>
                <a:spLocks noRot="1" noChangeAspect="1" noMove="1" noResize="1" noEditPoints="1" noAdjustHandles="1" noChangeArrowheads="1" noChangeShapeType="1" noTextEdit="1"/>
              </p:cNvSpPr>
              <p:nvPr/>
            </p:nvSpPr>
            <p:spPr>
              <a:xfrm>
                <a:off x="596652" y="1295553"/>
                <a:ext cx="5951426" cy="1631216"/>
              </a:xfrm>
              <a:prstGeom prst="rect">
                <a:avLst/>
              </a:prstGeom>
              <a:blipFill>
                <a:blip r:embed="rId14"/>
                <a:stretch>
                  <a:fillRect l="-1279"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067541C-BDDE-42C6-6795-71C574B9AD85}"/>
                  </a:ext>
                </a:extLst>
              </p:cNvPr>
              <p:cNvSpPr/>
              <p:nvPr/>
            </p:nvSpPr>
            <p:spPr>
              <a:xfrm>
                <a:off x="1263405" y="4038600"/>
                <a:ext cx="1749710" cy="57445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𝑃𝐻</m:t>
                          </m:r>
                        </m:sub>
                      </m:sSub>
                      <m:r>
                        <a:rPr lang="en-US" sz="1600" b="0" i="1" smtClean="0">
                          <a:solidFill>
                            <a:schemeClr val="accent5">
                              <a:lumMod val="50000"/>
                            </a:schemeClr>
                          </a:solidFill>
                          <a:latin typeface="Cambria Math" panose="02040503050406030204" pitchFamily="18" charset="0"/>
                        </a:rPr>
                        <m:t>=1− </m:t>
                      </m:r>
                      <m:f>
                        <m:fPr>
                          <m:ctrlPr>
                            <a:rPr lang="en-US" sz="1600" b="0" i="1" smtClean="0">
                              <a:solidFill>
                                <a:schemeClr val="accent5">
                                  <a:lumMod val="50000"/>
                                </a:schemeClr>
                              </a:solidFill>
                              <a:latin typeface="Cambria Math" panose="02040503050406030204" pitchFamily="18" charset="0"/>
                            </a:rPr>
                          </m:ctrlPr>
                        </m:fPr>
                        <m:num>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𝑥</m:t>
                              </m:r>
                            </m:e>
                            <m:sub>
                              <m:r>
                                <a:rPr lang="en-US" sz="1600" b="0" i="1" smtClean="0">
                                  <a:solidFill>
                                    <a:schemeClr val="accent5">
                                      <a:lumMod val="50000"/>
                                    </a:schemeClr>
                                  </a:solidFill>
                                  <a:latin typeface="Cambria Math" panose="02040503050406030204" pitchFamily="18" charset="0"/>
                                </a:rPr>
                                <m:t>𝑐𝑎</m:t>
                              </m:r>
                              <m:r>
                                <a:rPr lang="en-US" sz="1600" b="0" i="1" smtClean="0">
                                  <a:solidFill>
                                    <a:schemeClr val="accent5">
                                      <a:lumMod val="50000"/>
                                    </a:schemeClr>
                                  </a:solidFill>
                                  <a:latin typeface="Cambria Math" panose="02040503050406030204" pitchFamily="18" charset="0"/>
                                </a:rPr>
                                <m:t>,</m:t>
                              </m:r>
                              <m:r>
                                <a:rPr lang="en-US" sz="1600" b="0" i="1" smtClean="0">
                                  <a:solidFill>
                                    <a:schemeClr val="accent5">
                                      <a:lumMod val="50000"/>
                                    </a:schemeClr>
                                  </a:solidFill>
                                  <a:latin typeface="Cambria Math" panose="02040503050406030204" pitchFamily="18" charset="0"/>
                                </a:rPr>
                                <m:t>𝑖</m:t>
                              </m:r>
                            </m:sub>
                          </m:sSub>
                        </m:num>
                        <m:den>
                          <m:r>
                            <a:rPr lang="en-US" sz="1600" b="0"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𝑥</m:t>
                              </m:r>
                            </m:e>
                            <m:sub>
                              <m:r>
                                <a:rPr lang="en-US" sz="1600" b="0" i="1" smtClean="0">
                                  <a:solidFill>
                                    <a:schemeClr val="accent5">
                                      <a:lumMod val="50000"/>
                                    </a:schemeClr>
                                  </a:solidFill>
                                  <a:latin typeface="Cambria Math" panose="02040503050406030204" pitchFamily="18" charset="0"/>
                                </a:rPr>
                                <m:t>𝑐𝑎</m:t>
                              </m:r>
                              <m:r>
                                <a:rPr lang="en-US" sz="1600" b="0" i="1" smtClean="0">
                                  <a:solidFill>
                                    <a:schemeClr val="accent5">
                                      <a:lumMod val="50000"/>
                                    </a:schemeClr>
                                  </a:solidFill>
                                  <a:latin typeface="Cambria Math" panose="02040503050406030204" pitchFamily="18" charset="0"/>
                                </a:rPr>
                                <m:t>,</m:t>
                              </m:r>
                              <m:r>
                                <a:rPr lang="en-US" sz="1600" b="0" i="1" smtClean="0">
                                  <a:solidFill>
                                    <a:schemeClr val="accent5">
                                      <a:lumMod val="50000"/>
                                    </a:schemeClr>
                                  </a:solidFill>
                                  <a:latin typeface="Cambria Math" panose="02040503050406030204" pitchFamily="18" charset="0"/>
                                </a:rPr>
                                <m:t>𝑖</m:t>
                              </m:r>
                            </m:sub>
                          </m:sSub>
                        </m:den>
                      </m:f>
                    </m:oMath>
                  </m:oMathPara>
                </a14:m>
                <a:endParaRPr lang="en-US" sz="1600" dirty="0"/>
              </a:p>
            </p:txBody>
          </p:sp>
        </mc:Choice>
        <mc:Fallback xmlns="">
          <p:sp>
            <p:nvSpPr>
              <p:cNvPr id="25" name="Rectangle 24">
                <a:extLst>
                  <a:ext uri="{FF2B5EF4-FFF2-40B4-BE49-F238E27FC236}">
                    <a16:creationId xmlns:a16="http://schemas.microsoft.com/office/drawing/2014/main" id="{1067541C-BDDE-42C6-6795-71C574B9AD85}"/>
                  </a:ext>
                </a:extLst>
              </p:cNvPr>
              <p:cNvSpPr>
                <a:spLocks noRot="1" noChangeAspect="1" noMove="1" noResize="1" noEditPoints="1" noAdjustHandles="1" noChangeArrowheads="1" noChangeShapeType="1" noTextEdit="1"/>
              </p:cNvSpPr>
              <p:nvPr/>
            </p:nvSpPr>
            <p:spPr>
              <a:xfrm>
                <a:off x="1263405" y="4038600"/>
                <a:ext cx="1749710" cy="574453"/>
              </a:xfrm>
              <a:prstGeom prst="rect">
                <a:avLst/>
              </a:prstGeom>
              <a:blipFill>
                <a:blip r:embed="rId15"/>
                <a:stretch>
                  <a:fillRect b="-652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9B41F00-F973-8A47-B021-FAE48BF4BF3A}"/>
                  </a:ext>
                </a:extLst>
              </p:cNvPr>
              <p:cNvSpPr/>
              <p:nvPr/>
            </p:nvSpPr>
            <p:spPr>
              <a:xfrm>
                <a:off x="470465" y="4695963"/>
                <a:ext cx="5749594" cy="1661993"/>
              </a:xfrm>
              <a:prstGeom prst="rect">
                <a:avLst/>
              </a:prstGeom>
            </p:spPr>
            <p:txBody>
              <a:bodyPr wrap="square">
                <a:spAutoFit/>
              </a:bodyPr>
              <a:lstStyle/>
              <a:p>
                <a:r>
                  <a:rPr lang="en-US" dirty="0">
                    <a:solidFill>
                      <a:schemeClr val="bg2">
                        <a:lumMod val="25000"/>
                      </a:schemeClr>
                    </a:solidFill>
                  </a:rPr>
                  <a:t>Energy will travel at least the first bond distance—whether it continues past this point depends on the probability of coherency</a:t>
                </a:r>
              </a:p>
              <a:p>
                <a:endParaRPr lang="en-US" sz="1000" dirty="0">
                  <a:solidFill>
                    <a:schemeClr val="bg2">
                      <a:lumMod val="25000"/>
                    </a:schemeClr>
                  </a:solidFill>
                </a:endParaRPr>
              </a:p>
              <a:p>
                <a:r>
                  <a:rPr lang="en-US" dirty="0">
                    <a:solidFill>
                      <a:schemeClr val="bg2">
                        <a:lumMod val="25000"/>
                      </a:schemeClr>
                    </a:solidFill>
                  </a:rPr>
                  <a:t>The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𝑖</m:t>
                        </m:r>
                      </m:sub>
                    </m:sSub>
                  </m:oMath>
                </a14:m>
                <a:r>
                  <a:rPr lang="en-US" dirty="0">
                    <a:solidFill>
                      <a:schemeClr val="bg2">
                        <a:lumMod val="25000"/>
                      </a:schemeClr>
                    </a:solidFill>
                  </a:rPr>
                  <a:t> factors account for probability of decoherent events at each transfer distance</a:t>
                </a:r>
              </a:p>
            </p:txBody>
          </p:sp>
        </mc:Choice>
        <mc:Fallback xmlns="">
          <p:sp>
            <p:nvSpPr>
              <p:cNvPr id="27" name="Rectangle 26">
                <a:extLst>
                  <a:ext uri="{FF2B5EF4-FFF2-40B4-BE49-F238E27FC236}">
                    <a16:creationId xmlns:a16="http://schemas.microsoft.com/office/drawing/2014/main" id="{B9B41F00-F973-8A47-B021-FAE48BF4BF3A}"/>
                  </a:ext>
                </a:extLst>
              </p:cNvPr>
              <p:cNvSpPr>
                <a:spLocks noRot="1" noChangeAspect="1" noMove="1" noResize="1" noEditPoints="1" noAdjustHandles="1" noChangeArrowheads="1" noChangeShapeType="1" noTextEdit="1"/>
              </p:cNvSpPr>
              <p:nvPr/>
            </p:nvSpPr>
            <p:spPr>
              <a:xfrm>
                <a:off x="470465" y="4695963"/>
                <a:ext cx="5749594" cy="1661993"/>
              </a:xfrm>
              <a:prstGeom prst="rect">
                <a:avLst/>
              </a:prstGeom>
              <a:blipFill>
                <a:blip r:embed="rId16"/>
                <a:stretch>
                  <a:fillRect l="-661" t="-1515" r="-220" b="-3030"/>
                </a:stretch>
              </a:blipFill>
            </p:spPr>
            <p:txBody>
              <a:bodyPr/>
              <a:lstStyle/>
              <a:p>
                <a:r>
                  <a:rPr lang="en-US">
                    <a:noFill/>
                  </a:rPr>
                  <a:t> </a:t>
                </a:r>
              </a:p>
            </p:txBody>
          </p:sp>
        </mc:Fallback>
      </mc:AlternateContent>
      <p:pic>
        <p:nvPicPr>
          <p:cNvPr id="32" name="Picture 2" descr="Physics Essay 2.7 updated Fall, 2011">
            <a:extLst>
              <a:ext uri="{FF2B5EF4-FFF2-40B4-BE49-F238E27FC236}">
                <a16:creationId xmlns:a16="http://schemas.microsoft.com/office/drawing/2014/main" id="{794A136A-6C97-0F2B-41E4-DFB7D97B8086}"/>
              </a:ext>
            </a:extLst>
          </p:cNvPr>
          <p:cNvPicPr>
            <a:picLocks noChangeAspect="1" noChangeArrowheads="1"/>
          </p:cNvPicPr>
          <p:nvPr/>
        </p:nvPicPr>
        <p:blipFill rotWithShape="1">
          <a:blip r:embed="rId17">
            <a:alphaModFix amt="20000"/>
            <a:extLst>
              <a:ext uri="{28A0092B-C50C-407E-A947-70E740481C1C}">
                <a14:useLocalDpi xmlns:a14="http://schemas.microsoft.com/office/drawing/2010/main" val="0"/>
              </a:ext>
            </a:extLst>
          </a:blip>
          <a:srcRect r="48289"/>
          <a:stretch>
            <a:fillRect/>
          </a:stretch>
        </p:blipFill>
        <p:spPr bwMode="auto">
          <a:xfrm rot="19429090">
            <a:off x="6818775" y="4880319"/>
            <a:ext cx="962292" cy="1083907"/>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195B21F2-B2CA-4FE0-855F-4FB3D106BC2F}"/>
              </a:ext>
            </a:extLst>
          </p:cNvPr>
          <p:cNvGrpSpPr/>
          <p:nvPr/>
        </p:nvGrpSpPr>
        <p:grpSpPr>
          <a:xfrm>
            <a:off x="6805371" y="4963533"/>
            <a:ext cx="1859791" cy="1463040"/>
            <a:chOff x="6805371" y="4963533"/>
            <a:chExt cx="1859791" cy="1463040"/>
          </a:xfrm>
        </p:grpSpPr>
        <p:pic>
          <p:nvPicPr>
            <p:cNvPr id="31" name="Picture 2" descr="Physics Essay 2.7 updated Fall, 2011">
              <a:extLst>
                <a:ext uri="{FF2B5EF4-FFF2-40B4-BE49-F238E27FC236}">
                  <a16:creationId xmlns:a16="http://schemas.microsoft.com/office/drawing/2014/main" id="{37F4CEC8-B8CE-1B9F-583A-4ED6EAC1AA06}"/>
                </a:ext>
              </a:extLst>
            </p:cNvPr>
            <p:cNvPicPr>
              <a:picLocks noChangeAspect="1" noChangeArrowheads="1"/>
            </p:cNvPicPr>
            <p:nvPr/>
          </p:nvPicPr>
          <p:blipFill rotWithShape="1">
            <a:blip r:embed="rId17">
              <a:alphaModFix amt="20000"/>
              <a:extLst>
                <a:ext uri="{28A0092B-C50C-407E-A947-70E740481C1C}">
                  <a14:useLocalDpi xmlns:a14="http://schemas.microsoft.com/office/drawing/2010/main" val="0"/>
                </a:ext>
              </a:extLst>
            </a:blip>
            <a:srcRect r="20607"/>
            <a:stretch>
              <a:fillRect/>
            </a:stretch>
          </p:blipFill>
          <p:spPr bwMode="auto">
            <a:xfrm>
              <a:off x="6902480" y="4963533"/>
              <a:ext cx="126932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hysics Essay 2.7 updated Fall, 2011">
              <a:extLst>
                <a:ext uri="{FF2B5EF4-FFF2-40B4-BE49-F238E27FC236}">
                  <a16:creationId xmlns:a16="http://schemas.microsoft.com/office/drawing/2014/main" id="{87861819-B40F-8D96-00D5-D2E3FC016310}"/>
                </a:ext>
              </a:extLst>
            </p:cNvPr>
            <p:cNvPicPr>
              <a:picLocks noChangeAspect="1" noChangeArrowheads="1"/>
            </p:cNvPicPr>
            <p:nvPr/>
          </p:nvPicPr>
          <p:blipFill rotWithShape="1">
            <a:blip r:embed="rId17">
              <a:alphaModFix amt="35000"/>
              <a:extLst>
                <a:ext uri="{28A0092B-C50C-407E-A947-70E740481C1C}">
                  <a14:useLocalDpi xmlns:a14="http://schemas.microsoft.com/office/drawing/2010/main" val="0"/>
                </a:ext>
              </a:extLst>
            </a:blip>
            <a:srcRect r="26582" b="11583"/>
            <a:stretch>
              <a:fillRect/>
            </a:stretch>
          </p:blipFill>
          <p:spPr bwMode="auto">
            <a:xfrm flipV="1">
              <a:off x="6893061" y="5448012"/>
              <a:ext cx="1173792" cy="370331"/>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90F6F9E9-0EB6-F332-9A6F-07E6C5F84463}"/>
                </a:ext>
              </a:extLst>
            </p:cNvPr>
            <p:cNvSpPr/>
            <p:nvPr/>
          </p:nvSpPr>
          <p:spPr>
            <a:xfrm>
              <a:off x="8299402" y="5400129"/>
              <a:ext cx="365760" cy="36576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8" name="Oval 37">
              <a:extLst>
                <a:ext uri="{FF2B5EF4-FFF2-40B4-BE49-F238E27FC236}">
                  <a16:creationId xmlns:a16="http://schemas.microsoft.com/office/drawing/2014/main" id="{6E36F287-86FD-4D92-5232-3661F720C3F1}"/>
                </a:ext>
              </a:extLst>
            </p:cNvPr>
            <p:cNvSpPr/>
            <p:nvPr/>
          </p:nvSpPr>
          <p:spPr>
            <a:xfrm>
              <a:off x="6805371" y="5451213"/>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9" name="Oval 38">
              <a:extLst>
                <a:ext uri="{FF2B5EF4-FFF2-40B4-BE49-F238E27FC236}">
                  <a16:creationId xmlns:a16="http://schemas.microsoft.com/office/drawing/2014/main" id="{7B650BA3-BBF0-5744-B3D3-C0C8FC2DAE8A}"/>
                </a:ext>
              </a:extLst>
            </p:cNvPr>
            <p:cNvSpPr/>
            <p:nvPr/>
          </p:nvSpPr>
          <p:spPr>
            <a:xfrm>
              <a:off x="7483806" y="5359773"/>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40" name="Picture 2" descr="Wavy Path Icons - Free SVG &amp; PNG Wavy Path Images - Noun Project">
              <a:extLst>
                <a:ext uri="{FF2B5EF4-FFF2-40B4-BE49-F238E27FC236}">
                  <a16:creationId xmlns:a16="http://schemas.microsoft.com/office/drawing/2014/main" id="{98368B81-67F1-031F-995B-6AE971F75E7D}"/>
                </a:ext>
              </a:extLst>
            </p:cNvPr>
            <p:cNvPicPr>
              <a:picLocks noChangeAspect="1" noChangeArrowheads="1"/>
            </p:cNvPicPr>
            <p:nvPr/>
          </p:nvPicPr>
          <p:blipFill>
            <a:blip r:embed="rId18">
              <a:duotone>
                <a:schemeClr val="accent2">
                  <a:shade val="45000"/>
                  <a:satMod val="135000"/>
                </a:schemeClr>
                <a:prstClr val="white"/>
              </a:duotone>
              <a:extLst>
                <a:ext uri="{BEBA8EAE-BF5A-486C-A8C5-ECC9F3942E4B}">
                  <a14:imgProps xmlns:a14="http://schemas.microsoft.com/office/drawing/2010/main">
                    <a14:imgLayer r:embed="rId19">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5400000">
              <a:off x="7004921" y="5372327"/>
              <a:ext cx="571950" cy="421365"/>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0963D42F-44FB-4FD1-817B-BC7C81F3A4BA}"/>
                </a:ext>
              </a:extLst>
            </p:cNvPr>
            <p:cNvGrpSpPr/>
            <p:nvPr/>
          </p:nvGrpSpPr>
          <p:grpSpPr>
            <a:xfrm>
              <a:off x="6942531" y="5776373"/>
              <a:ext cx="776744" cy="518160"/>
              <a:chOff x="7367298" y="5443927"/>
              <a:chExt cx="1539751" cy="518160"/>
            </a:xfrm>
          </p:grpSpPr>
          <p:cxnSp>
            <p:nvCxnSpPr>
              <p:cNvPr id="46" name="Straight Connector 45">
                <a:extLst>
                  <a:ext uri="{FF2B5EF4-FFF2-40B4-BE49-F238E27FC236}">
                    <a16:creationId xmlns:a16="http://schemas.microsoft.com/office/drawing/2014/main" id="{3889769F-F2EF-FA80-9614-4F6E08E7CC00}"/>
                  </a:ext>
                </a:extLst>
              </p:cNvPr>
              <p:cNvCxnSpPr>
                <a:cxnSpLocks/>
              </p:cNvCxnSpPr>
              <p:nvPr/>
            </p:nvCxnSpPr>
            <p:spPr>
              <a:xfrm flipH="1" flipV="1">
                <a:off x="7367298"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E8F2CE-9087-F443-C806-F7D7547DE099}"/>
                  </a:ext>
                </a:extLst>
              </p:cNvPr>
              <p:cNvCxnSpPr>
                <a:cxnSpLocks/>
              </p:cNvCxnSpPr>
              <p:nvPr/>
            </p:nvCxnSpPr>
            <p:spPr>
              <a:xfrm flipH="1" flipV="1">
                <a:off x="8907049"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29D284-DDA8-732C-9B4B-84FC29BCDD51}"/>
                  </a:ext>
                </a:extLst>
              </p:cNvPr>
              <p:cNvCxnSpPr>
                <a:cxnSpLocks/>
              </p:cNvCxnSpPr>
              <p:nvPr/>
            </p:nvCxnSpPr>
            <p:spPr>
              <a:xfrm>
                <a:off x="7367298" y="5781987"/>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448A3D36-FB34-4A20-B2BF-20C641A46069}"/>
              </a:ext>
            </a:extLst>
          </p:cNvPr>
          <p:cNvGrpSpPr/>
          <p:nvPr/>
        </p:nvGrpSpPr>
        <p:grpSpPr>
          <a:xfrm>
            <a:off x="6805371" y="3642360"/>
            <a:ext cx="3318354" cy="1463040"/>
            <a:chOff x="6805371" y="3429000"/>
            <a:chExt cx="3318354" cy="1463040"/>
          </a:xfrm>
        </p:grpSpPr>
        <p:pic>
          <p:nvPicPr>
            <p:cNvPr id="7" name="Picture 2" descr="Physics Essay 2.7 updated Fall, 2011">
              <a:extLst>
                <a:ext uri="{FF2B5EF4-FFF2-40B4-BE49-F238E27FC236}">
                  <a16:creationId xmlns:a16="http://schemas.microsoft.com/office/drawing/2014/main" id="{38EFB360-13E0-DD26-3685-BD6880FD71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40061" y="3429000"/>
              <a:ext cx="1598785"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ysics Essay 2.7 updated Fall, 2011">
              <a:extLst>
                <a:ext uri="{FF2B5EF4-FFF2-40B4-BE49-F238E27FC236}">
                  <a16:creationId xmlns:a16="http://schemas.microsoft.com/office/drawing/2014/main" id="{3254A979-3973-60E0-9801-C8D496D6B4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02480" y="3429000"/>
              <a:ext cx="1598785" cy="1463040"/>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8C0C803B-C068-3088-7C8B-2808EF01D98E}"/>
                </a:ext>
              </a:extLst>
            </p:cNvPr>
            <p:cNvSpPr/>
            <p:nvPr/>
          </p:nvSpPr>
          <p:spPr>
            <a:xfrm>
              <a:off x="8345122" y="4023360"/>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4" name="Oval 33">
              <a:extLst>
                <a:ext uri="{FF2B5EF4-FFF2-40B4-BE49-F238E27FC236}">
                  <a16:creationId xmlns:a16="http://schemas.microsoft.com/office/drawing/2014/main" id="{9DBCD7F4-8F5D-EB58-71EA-292491D21F8C}"/>
                </a:ext>
              </a:extLst>
            </p:cNvPr>
            <p:cNvSpPr/>
            <p:nvPr/>
          </p:nvSpPr>
          <p:spPr>
            <a:xfrm>
              <a:off x="6805371" y="4008120"/>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5" name="Oval 34">
              <a:extLst>
                <a:ext uri="{FF2B5EF4-FFF2-40B4-BE49-F238E27FC236}">
                  <a16:creationId xmlns:a16="http://schemas.microsoft.com/office/drawing/2014/main" id="{2B9475B5-FE40-2B0E-0BA1-6BEAF2FBBEC8}"/>
                </a:ext>
              </a:extLst>
            </p:cNvPr>
            <p:cNvSpPr/>
            <p:nvPr/>
          </p:nvSpPr>
          <p:spPr>
            <a:xfrm>
              <a:off x="7483806" y="3916680"/>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1" name="Straight Connector 40">
              <a:extLst>
                <a:ext uri="{FF2B5EF4-FFF2-40B4-BE49-F238E27FC236}">
                  <a16:creationId xmlns:a16="http://schemas.microsoft.com/office/drawing/2014/main" id="{D549F730-EB4D-6477-177A-6BCF3271CDA4}"/>
                </a:ext>
              </a:extLst>
            </p:cNvPr>
            <p:cNvCxnSpPr>
              <a:cxnSpLocks/>
            </p:cNvCxnSpPr>
            <p:nvPr/>
          </p:nvCxnSpPr>
          <p:spPr>
            <a:xfrm flipH="1" flipV="1">
              <a:off x="6942531" y="4373880"/>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F1270A-BB29-1B7C-DBE3-BFE3025DF4FF}"/>
                </a:ext>
              </a:extLst>
            </p:cNvPr>
            <p:cNvCxnSpPr>
              <a:cxnSpLocks/>
            </p:cNvCxnSpPr>
            <p:nvPr/>
          </p:nvCxnSpPr>
          <p:spPr>
            <a:xfrm flipH="1" flipV="1">
              <a:off x="8482282" y="4373880"/>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12C9D8-9FD2-78A4-7A93-689D0733FB2C}"/>
                </a:ext>
              </a:extLst>
            </p:cNvPr>
            <p:cNvCxnSpPr>
              <a:cxnSpLocks/>
            </p:cNvCxnSpPr>
            <p:nvPr/>
          </p:nvCxnSpPr>
          <p:spPr>
            <a:xfrm>
              <a:off x="6942531" y="4711940"/>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7DB04C6-817D-C7F2-2892-A014E6F5149D}"/>
                </a:ext>
              </a:extLst>
            </p:cNvPr>
            <p:cNvSpPr/>
            <p:nvPr/>
          </p:nvSpPr>
          <p:spPr>
            <a:xfrm>
              <a:off x="9849405" y="4004678"/>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7D5944E7-BCB3-2985-B0AE-39F8EC803EAC}"/>
                </a:ext>
              </a:extLst>
            </p:cNvPr>
            <p:cNvSpPr/>
            <p:nvPr/>
          </p:nvSpPr>
          <p:spPr>
            <a:xfrm>
              <a:off x="9004074" y="3886200"/>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F1DAACC-1A27-3177-318E-0049389CDEC1}"/>
                  </a:ext>
                </a:extLst>
              </p:cNvPr>
              <p:cNvSpPr/>
              <p:nvPr/>
            </p:nvSpPr>
            <p:spPr>
              <a:xfrm>
                <a:off x="1263405" y="3276600"/>
                <a:ext cx="3084499" cy="693331"/>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𝐾𝐹</m:t>
                          </m:r>
                        </m:sub>
                      </m:sSub>
                      <m:r>
                        <a:rPr lang="en-US" sz="1600" b="0" i="1" smtClean="0">
                          <a:solidFill>
                            <a:schemeClr val="accent5">
                              <a:lumMod val="50000"/>
                            </a:schemeClr>
                          </a:solidFill>
                          <a:latin typeface="Cambria Math" panose="02040503050406030204" pitchFamily="18" charset="0"/>
                        </a:rPr>
                        <m:t>=1 −</m:t>
                      </m:r>
                      <m:f>
                        <m:fPr>
                          <m:ctrlPr>
                            <a:rPr lang="en-US" sz="1600" i="1">
                              <a:solidFill>
                                <a:schemeClr val="accent5">
                                  <a:lumMod val="50000"/>
                                </a:schemeClr>
                              </a:solidFill>
                              <a:latin typeface="Cambria Math" panose="02040503050406030204" pitchFamily="18" charset="0"/>
                            </a:rPr>
                          </m:ctrlPr>
                        </m:fPr>
                        <m:num>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𝑟</m:t>
                                  </m:r>
                                </m:e>
                                <m:sub>
                                  <m:r>
                                    <a:rPr lang="en-US" sz="1600" i="1">
                                      <a:solidFill>
                                        <a:schemeClr val="accent6">
                                          <a:lumMod val="75000"/>
                                        </a:schemeClr>
                                      </a:solidFill>
                                      <a:latin typeface="Cambria Math" panose="02040503050406030204" pitchFamily="18" charset="0"/>
                                    </a:rPr>
                                    <m:t>𝑝</m:t>
                                  </m:r>
                                  <m:r>
                                    <a:rPr lang="en-US" sz="1600" b="0" i="1" smtClean="0">
                                      <a:solidFill>
                                        <a:schemeClr val="accent6">
                                          <a:lumMod val="75000"/>
                                        </a:schemeClr>
                                      </a:solidFill>
                                      <a:latin typeface="Cambria Math" panose="02040503050406030204" pitchFamily="18" charset="0"/>
                                    </a:rPr>
                                    <m:t>1</m:t>
                                  </m:r>
                                </m:sub>
                              </m:sSub>
                            </m:e>
                          </m:d>
                          <m:r>
                            <a:rPr lang="en-US" sz="1600" i="1">
                              <a:solidFill>
                                <a:schemeClr val="accent5">
                                  <a:lumMod val="50000"/>
                                </a:schemeClr>
                              </a:solidFill>
                              <a:latin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𝑟</m:t>
                                  </m:r>
                                </m:e>
                                <m:sub>
                                  <m:r>
                                    <a:rPr lang="en-US" sz="1600" i="1">
                                      <a:solidFill>
                                        <a:srgbClr val="C00000"/>
                                      </a:solidFill>
                                      <a:latin typeface="Cambria Math" panose="02040503050406030204" pitchFamily="18" charset="0"/>
                                    </a:rPr>
                                    <m:t>𝑚</m:t>
                                  </m:r>
                                  <m:r>
                                    <a:rPr lang="en-US" sz="1600" b="0" i="1" smtClean="0">
                                      <a:solidFill>
                                        <a:srgbClr val="C00000"/>
                                      </a:solidFill>
                                      <a:latin typeface="Cambria Math" panose="02040503050406030204" pitchFamily="18" charset="0"/>
                                    </a:rPr>
                                    <m:t>1</m:t>
                                  </m:r>
                                </m:sub>
                              </m:sSub>
                            </m:e>
                          </m:d>
                        </m:num>
                        <m:den>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𝑟</m:t>
                                  </m:r>
                                </m:e>
                                <m:sub>
                                  <m:r>
                                    <a:rPr lang="en-US" sz="1600" i="1">
                                      <a:solidFill>
                                        <a:schemeClr val="accent6">
                                          <a:lumMod val="75000"/>
                                        </a:schemeClr>
                                      </a:solidFill>
                                      <a:latin typeface="Cambria Math" panose="02040503050406030204" pitchFamily="18" charset="0"/>
                                    </a:rPr>
                                    <m:t>𝑝</m:t>
                                  </m:r>
                                  <m:r>
                                    <a:rPr lang="en-US" sz="1600" b="0" i="1" smtClean="0">
                                      <a:solidFill>
                                        <a:schemeClr val="accent6">
                                          <a:lumMod val="75000"/>
                                        </a:schemeClr>
                                      </a:solidFill>
                                      <a:latin typeface="Cambria Math" panose="02040503050406030204" pitchFamily="18" charset="0"/>
                                    </a:rPr>
                                    <m:t>1</m:t>
                                  </m:r>
                                </m:sub>
                              </m:sSub>
                            </m:e>
                          </m:d>
                        </m:den>
                      </m:f>
                    </m:oMath>
                  </m:oMathPara>
                </a14:m>
                <a:endParaRPr lang="en-US" sz="1400" dirty="0"/>
              </a:p>
            </p:txBody>
          </p:sp>
        </mc:Choice>
        <mc:Fallback xmlns="">
          <p:sp>
            <p:nvSpPr>
              <p:cNvPr id="51" name="Rectangle 50">
                <a:extLst>
                  <a:ext uri="{FF2B5EF4-FFF2-40B4-BE49-F238E27FC236}">
                    <a16:creationId xmlns:a16="http://schemas.microsoft.com/office/drawing/2014/main" id="{1F1DAACC-1A27-3177-318E-0049389CDEC1}"/>
                  </a:ext>
                </a:extLst>
              </p:cNvPr>
              <p:cNvSpPr>
                <a:spLocks noRot="1" noChangeAspect="1" noMove="1" noResize="1" noEditPoints="1" noAdjustHandles="1" noChangeArrowheads="1" noChangeShapeType="1" noTextEdit="1"/>
              </p:cNvSpPr>
              <p:nvPr/>
            </p:nvSpPr>
            <p:spPr>
              <a:xfrm>
                <a:off x="1263405" y="3276600"/>
                <a:ext cx="3084499" cy="693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A8BFF41-1AF4-1026-7005-F38BAEA79D87}"/>
                  </a:ext>
                </a:extLst>
              </p:cNvPr>
              <p:cNvSpPr/>
              <p:nvPr/>
            </p:nvSpPr>
            <p:spPr>
              <a:xfrm>
                <a:off x="1263405" y="2667000"/>
                <a:ext cx="2187009" cy="621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i="1">
                              <a:solidFill>
                                <a:schemeClr val="accent5">
                                  <a:lumMod val="50000"/>
                                </a:schemeClr>
                              </a:solidFill>
                              <a:latin typeface="Cambria Math" panose="02040503050406030204" pitchFamily="18" charset="0"/>
                            </a:rPr>
                            <m:t>𝑁𝐼</m:t>
                          </m:r>
                        </m:sub>
                      </m:sSub>
                      <m:r>
                        <a:rPr lang="en-US" sz="1600" b="0" i="1" smtClean="0">
                          <a:solidFill>
                            <a:schemeClr val="accent5">
                              <a:lumMod val="50000"/>
                            </a:schemeClr>
                          </a:solidFill>
                          <a:latin typeface="Cambria Math" panose="02040503050406030204" pitchFamily="18" charset="0"/>
                        </a:rPr>
                        <m:t>=1 − </m:t>
                      </m:r>
                      <m:f>
                        <m:fPr>
                          <m:ctrlPr>
                            <a:rPr lang="en-US" sz="1600" b="0" i="1" smtClean="0">
                              <a:solidFill>
                                <a:schemeClr val="accent5">
                                  <a:lumMod val="50000"/>
                                </a:schemeClr>
                              </a:solidFill>
                              <a:latin typeface="Cambria Math" panose="02040503050406030204" pitchFamily="18" charset="0"/>
                            </a:rPr>
                          </m:ctrlPr>
                        </m:fPr>
                        <m:num>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𝑔</m:t>
                              </m:r>
                            </m:e>
                            <m:sub>
                              <m:r>
                                <a:rPr lang="en-US" sz="1600" b="0" i="1" smtClean="0">
                                  <a:solidFill>
                                    <a:schemeClr val="accent5">
                                      <a:lumMod val="50000"/>
                                    </a:schemeClr>
                                  </a:solidFill>
                                  <a:latin typeface="Cambria Math" panose="02040503050406030204" pitchFamily="18" charset="0"/>
                                </a:rPr>
                                <m:t>𝑖𝑑𝑒𝑎𝑙</m:t>
                              </m:r>
                            </m:sub>
                          </m:sSub>
                          <m:r>
                            <a:rPr lang="en-US" sz="1600" b="0" i="1" smtClean="0">
                              <a:solidFill>
                                <a:schemeClr val="accent5">
                                  <a:lumMod val="50000"/>
                                </a:schemeClr>
                              </a:solidFill>
                              <a:latin typeface="Cambria Math" panose="02040503050406030204" pitchFamily="18" charset="0"/>
                            </a:rPr>
                            <m:t>(</m:t>
                          </m:r>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𝑟</m:t>
                              </m:r>
                            </m:e>
                            <m:sub>
                              <m:r>
                                <a:rPr lang="en-US" sz="1600" b="0" i="1" smtClean="0">
                                  <a:solidFill>
                                    <a:schemeClr val="accent5">
                                      <a:lumMod val="50000"/>
                                    </a:schemeClr>
                                  </a:solidFill>
                                  <a:latin typeface="Cambria Math" panose="02040503050406030204" pitchFamily="18" charset="0"/>
                                </a:rPr>
                                <m:t>𝑡</m:t>
                              </m:r>
                              <m:r>
                                <a:rPr lang="en-US" sz="1600" b="0" i="1" smtClean="0">
                                  <a:solidFill>
                                    <a:schemeClr val="accent5">
                                      <a:lumMod val="50000"/>
                                    </a:schemeClr>
                                  </a:solidFill>
                                  <a:latin typeface="Cambria Math" panose="02040503050406030204" pitchFamily="18" charset="0"/>
                                </a:rPr>
                                <m:t>,1</m:t>
                              </m:r>
                            </m:sub>
                          </m:sSub>
                          <m:r>
                            <a:rPr lang="en-US" sz="1600" b="0" i="1" smtClean="0">
                              <a:solidFill>
                                <a:schemeClr val="accent5">
                                  <a:lumMod val="50000"/>
                                </a:schemeClr>
                              </a:solidFill>
                              <a:latin typeface="Cambria Math" panose="02040503050406030204" pitchFamily="18" charset="0"/>
                            </a:rPr>
                            <m:t>)</m:t>
                          </m:r>
                        </m:num>
                        <m:den>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b="0" i="1" smtClean="0">
                                  <a:solidFill>
                                    <a:schemeClr val="accent5">
                                      <a:lumMod val="50000"/>
                                    </a:schemeClr>
                                  </a:solidFill>
                                  <a:latin typeface="Cambria Math" panose="02040503050406030204" pitchFamily="18" charset="0"/>
                                </a:rPr>
                                <m:t>𝑡𝑜𝑡𝑎𝑙</m:t>
                              </m:r>
                            </m:sub>
                          </m:sSub>
                          <m:r>
                            <a:rPr lang="en-US" sz="1600" i="1">
                              <a:solidFill>
                                <a:schemeClr val="accent5">
                                  <a:lumMod val="50000"/>
                                </a:schemeClr>
                              </a:solidFill>
                              <a:latin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𝑟</m:t>
                              </m:r>
                            </m:e>
                            <m:sub>
                              <m:r>
                                <a:rPr lang="en-US" sz="1600" b="0" i="1" smtClean="0">
                                  <a:solidFill>
                                    <a:schemeClr val="accent5">
                                      <a:lumMod val="50000"/>
                                    </a:schemeClr>
                                  </a:solidFill>
                                  <a:latin typeface="Cambria Math" panose="02040503050406030204" pitchFamily="18" charset="0"/>
                                </a:rPr>
                                <m:t>𝑡</m:t>
                              </m:r>
                              <m:r>
                                <a:rPr lang="en-US" sz="1600" b="0" i="1" smtClean="0">
                                  <a:solidFill>
                                    <a:schemeClr val="accent5">
                                      <a:lumMod val="50000"/>
                                    </a:schemeClr>
                                  </a:solidFill>
                                  <a:latin typeface="Cambria Math" panose="02040503050406030204" pitchFamily="18" charset="0"/>
                                </a:rPr>
                                <m:t>,1</m:t>
                              </m:r>
                            </m:sub>
                          </m:sSub>
                          <m:r>
                            <a:rPr lang="en-US" sz="1600" i="1">
                              <a:solidFill>
                                <a:schemeClr val="accent5">
                                  <a:lumMod val="50000"/>
                                </a:schemeClr>
                              </a:solidFill>
                              <a:latin typeface="Cambria Math" panose="02040503050406030204" pitchFamily="18" charset="0"/>
                            </a:rPr>
                            <m:t>)</m:t>
                          </m:r>
                        </m:den>
                      </m:f>
                    </m:oMath>
                  </m:oMathPara>
                </a14:m>
                <a:endParaRPr lang="en-US" sz="1600" dirty="0"/>
              </a:p>
            </p:txBody>
          </p:sp>
        </mc:Choice>
        <mc:Fallback xmlns="">
          <p:sp>
            <p:nvSpPr>
              <p:cNvPr id="52" name="Rectangle 51">
                <a:extLst>
                  <a:ext uri="{FF2B5EF4-FFF2-40B4-BE49-F238E27FC236}">
                    <a16:creationId xmlns:a16="http://schemas.microsoft.com/office/drawing/2014/main" id="{FA8BFF41-1AF4-1026-7005-F38BAEA79D87}"/>
                  </a:ext>
                </a:extLst>
              </p:cNvPr>
              <p:cNvSpPr>
                <a:spLocks noRot="1" noChangeAspect="1" noMove="1" noResize="1" noEditPoints="1" noAdjustHandles="1" noChangeArrowheads="1" noChangeShapeType="1" noTextEdit="1"/>
              </p:cNvSpPr>
              <p:nvPr/>
            </p:nvSpPr>
            <p:spPr>
              <a:xfrm>
                <a:off x="1263405" y="2667000"/>
                <a:ext cx="2187009" cy="621773"/>
              </a:xfrm>
              <a:prstGeom prst="rect">
                <a:avLst/>
              </a:prstGeom>
              <a:blipFill>
                <a:blip r:embed="rId21"/>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4DCC9B7-BA73-E76A-C543-C5FDF3447E2F}"/>
                  </a:ext>
                </a:extLst>
              </p:cNvPr>
              <p:cNvSpPr/>
              <p:nvPr/>
            </p:nvSpPr>
            <p:spPr>
              <a:xfrm>
                <a:off x="8198778" y="1349888"/>
                <a:ext cx="6049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xmlns="">
          <p:sp>
            <p:nvSpPr>
              <p:cNvPr id="53" name="Rectangle 52">
                <a:extLst>
                  <a:ext uri="{FF2B5EF4-FFF2-40B4-BE49-F238E27FC236}">
                    <a16:creationId xmlns:a16="http://schemas.microsoft.com/office/drawing/2014/main" id="{44DCC9B7-BA73-E76A-C543-C5FDF3447E2F}"/>
                  </a:ext>
                </a:extLst>
              </p:cNvPr>
              <p:cNvSpPr>
                <a:spLocks noRot="1" noChangeAspect="1" noMove="1" noResize="1" noEditPoints="1" noAdjustHandles="1" noChangeArrowheads="1" noChangeShapeType="1" noTextEdit="1"/>
              </p:cNvSpPr>
              <p:nvPr/>
            </p:nvSpPr>
            <p:spPr>
              <a:xfrm>
                <a:off x="8198778" y="1349888"/>
                <a:ext cx="604973"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2E53988-DBFB-61C1-795E-E2FC539D70D5}"/>
                  </a:ext>
                </a:extLst>
              </p:cNvPr>
              <p:cNvSpPr/>
              <p:nvPr/>
            </p:nvSpPr>
            <p:spPr>
              <a:xfrm>
                <a:off x="8198778" y="1045614"/>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xmlns="">
          <p:sp>
            <p:nvSpPr>
              <p:cNvPr id="54" name="Rectangle 53">
                <a:extLst>
                  <a:ext uri="{FF2B5EF4-FFF2-40B4-BE49-F238E27FC236}">
                    <a16:creationId xmlns:a16="http://schemas.microsoft.com/office/drawing/2014/main" id="{D2E53988-DBFB-61C1-795E-E2FC539D70D5}"/>
                  </a:ext>
                </a:extLst>
              </p:cNvPr>
              <p:cNvSpPr>
                <a:spLocks noRot="1" noChangeAspect="1" noMove="1" noResize="1" noEditPoints="1" noAdjustHandles="1" noChangeArrowheads="1" noChangeShapeType="1" noTextEdit="1"/>
              </p:cNvSpPr>
              <p:nvPr/>
            </p:nvSpPr>
            <p:spPr>
              <a:xfrm>
                <a:off x="8198778" y="1045614"/>
                <a:ext cx="598241"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B821CC06-2914-EE23-4B22-2A378FC83023}"/>
                  </a:ext>
                </a:extLst>
              </p:cNvPr>
              <p:cNvSpPr/>
              <p:nvPr/>
            </p:nvSpPr>
            <p:spPr>
              <a:xfrm>
                <a:off x="8198778" y="763249"/>
                <a:ext cx="5625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xmlns="">
          <p:sp>
            <p:nvSpPr>
              <p:cNvPr id="55" name="Rectangle 54">
                <a:extLst>
                  <a:ext uri="{FF2B5EF4-FFF2-40B4-BE49-F238E27FC236}">
                    <a16:creationId xmlns:a16="http://schemas.microsoft.com/office/drawing/2014/main" id="{B821CC06-2914-EE23-4B22-2A378FC83023}"/>
                  </a:ext>
                </a:extLst>
              </p:cNvPr>
              <p:cNvSpPr>
                <a:spLocks noRot="1" noChangeAspect="1" noMove="1" noResize="1" noEditPoints="1" noAdjustHandles="1" noChangeArrowheads="1" noChangeShapeType="1" noTextEdit="1"/>
              </p:cNvSpPr>
              <p:nvPr/>
            </p:nvSpPr>
            <p:spPr>
              <a:xfrm>
                <a:off x="8198778" y="763249"/>
                <a:ext cx="56252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261A56C-8C85-B4AD-4B07-39E851757F1D}"/>
                  </a:ext>
                </a:extLst>
              </p:cNvPr>
              <p:cNvSpPr/>
              <p:nvPr/>
            </p:nvSpPr>
            <p:spPr>
              <a:xfrm>
                <a:off x="6653674" y="76200"/>
                <a:ext cx="155080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𝛽</m:t>
                      </m:r>
                      <m:d>
                        <m:dPr>
                          <m:ctrlPr>
                            <a:rPr lang="en-US" i="1">
                              <a:solidFill>
                                <a:schemeClr val="tx1"/>
                              </a:solidFill>
                              <a:latin typeface="Cambria Math" panose="02040503050406030204" pitchFamily="18" charset="0"/>
                              <a:ea typeface="Cambria Math" panose="02040503050406030204" pitchFamily="18" charset="0"/>
                            </a:rPr>
                          </m:ctrlPr>
                        </m:dPr>
                        <m:e>
                          <m:sSubSup>
                            <m:sSubSupPr>
                              <m:ctrlPr>
                                <a:rPr lang="en-US" i="1" smtClean="0">
                                  <a:solidFill>
                                    <a:schemeClr val="tx1"/>
                                  </a:solidFill>
                                  <a:latin typeface="Cambria Math" panose="02040503050406030204" pitchFamily="18" charset="0"/>
                                  <a:ea typeface="Cambria Math" panose="02040503050406030204" pitchFamily="18" charset="0"/>
                                </a:rPr>
                              </m:ctrlPr>
                            </m:sSubSupPr>
                            <m:e>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𝑟</m:t>
                                  </m:r>
                                </m:e>
                              </m:d>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𝑟</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sub>
                              </m:sSub>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𝑟</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−2</m:t>
                                  </m:r>
                                </m:sub>
                              </m:sSub>
                            </m:sup>
                          </m:sSubSup>
                        </m:e>
                      </m:d>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6" name="Rectangle 55">
                <a:extLst>
                  <a:ext uri="{FF2B5EF4-FFF2-40B4-BE49-F238E27FC236}">
                    <a16:creationId xmlns:a16="http://schemas.microsoft.com/office/drawing/2014/main" id="{9261A56C-8C85-B4AD-4B07-39E851757F1D}"/>
                  </a:ext>
                </a:extLst>
              </p:cNvPr>
              <p:cNvSpPr>
                <a:spLocks noRot="1" noChangeAspect="1" noMove="1" noResize="1" noEditPoints="1" noAdjustHandles="1" noChangeArrowheads="1" noChangeShapeType="1" noTextEdit="1"/>
              </p:cNvSpPr>
              <p:nvPr/>
            </p:nvSpPr>
            <p:spPr>
              <a:xfrm>
                <a:off x="6653674" y="76200"/>
                <a:ext cx="1550809" cy="714683"/>
              </a:xfrm>
              <a:prstGeom prst="rect">
                <a:avLst/>
              </a:prstGeom>
              <a:blipFill>
                <a:blip r:embed="rId25"/>
                <a:stretch>
                  <a:fillRect l="-12903" t="-107018" b="-16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FFA96ADC-A4E3-5358-7948-7658D4C1BDB8}"/>
                  </a:ext>
                </a:extLst>
              </p:cNvPr>
              <p:cNvSpPr/>
              <p:nvPr/>
            </p:nvSpPr>
            <p:spPr>
              <a:xfrm>
                <a:off x="8077813" y="183955"/>
                <a:ext cx="779957" cy="477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box>
                        <m:boxPr>
                          <m:ctrlPr>
                            <a:rPr lang="en-US" b="0" i="1" smtClean="0">
                              <a:solidFill>
                                <a:schemeClr val="tx1"/>
                              </a:solidFill>
                              <a:latin typeface="Cambria Math" panose="02040503050406030204" pitchFamily="18" charset="0"/>
                              <a:ea typeface="Cambria Math" panose="02040503050406030204" pitchFamily="18" charset="0"/>
                            </a:rPr>
                          </m:ctrlPr>
                        </m:boxPr>
                        <m:e>
                          <m:argPr>
                            <m:argSz m:val="-1"/>
                          </m:argP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𝑏</m:t>
                                  </m:r>
                                </m:e>
                                <m:sub>
                                  <m:r>
                                    <a:rPr lang="en-US" i="1">
                                      <a:solidFill>
                                        <a:schemeClr val="tx1"/>
                                      </a:solidFill>
                                      <a:latin typeface="Cambria Math" panose="02040503050406030204" pitchFamily="18" charset="0"/>
                                      <a:ea typeface="Cambria Math" panose="02040503050406030204" pitchFamily="18" charset="0"/>
                                    </a:rPr>
                                    <m:t>𝑖</m:t>
                                  </m:r>
                                </m:sub>
                              </m:sSub>
                            </m:num>
                            <m:den>
                              <m:r>
                                <a:rPr lang="en-US" i="1">
                                  <a:solidFill>
                                    <a:schemeClr val="tx1"/>
                                  </a:solidFill>
                                  <a:latin typeface="Cambria Math" panose="02040503050406030204" pitchFamily="18" charset="0"/>
                                  <a:ea typeface="Cambria Math" panose="02040503050406030204" pitchFamily="18" charset="0"/>
                                </a:rPr>
                                <m:t>1−</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𝑏</m:t>
                                  </m:r>
                                </m:e>
                                <m:sub>
                                  <m:r>
                                    <a:rPr lang="en-US" i="1">
                                      <a:solidFill>
                                        <a:schemeClr val="tx1"/>
                                      </a:solidFill>
                                      <a:latin typeface="Cambria Math" panose="02040503050406030204" pitchFamily="18" charset="0"/>
                                      <a:ea typeface="Cambria Math" panose="02040503050406030204" pitchFamily="18" charset="0"/>
                                    </a:rPr>
                                    <m:t>𝑖</m:t>
                                  </m:r>
                                </m:sub>
                              </m:sSub>
                            </m:den>
                          </m:f>
                        </m:e>
                      </m:box>
                    </m:oMath>
                  </m:oMathPara>
                </a14:m>
                <a:endParaRPr lang="en-US" dirty="0">
                  <a:solidFill>
                    <a:schemeClr val="tx1"/>
                  </a:solidFill>
                </a:endParaRPr>
              </a:p>
            </p:txBody>
          </p:sp>
        </mc:Choice>
        <mc:Fallback xmlns="">
          <p:sp>
            <p:nvSpPr>
              <p:cNvPr id="57" name="Rectangle 56">
                <a:extLst>
                  <a:ext uri="{FF2B5EF4-FFF2-40B4-BE49-F238E27FC236}">
                    <a16:creationId xmlns:a16="http://schemas.microsoft.com/office/drawing/2014/main" id="{FFA96ADC-A4E3-5358-7948-7658D4C1BDB8}"/>
                  </a:ext>
                </a:extLst>
              </p:cNvPr>
              <p:cNvSpPr>
                <a:spLocks noRot="1" noChangeAspect="1" noMove="1" noResize="1" noEditPoints="1" noAdjustHandles="1" noChangeArrowheads="1" noChangeShapeType="1" noTextEdit="1"/>
              </p:cNvSpPr>
              <p:nvPr/>
            </p:nvSpPr>
            <p:spPr>
              <a:xfrm>
                <a:off x="8077813" y="183955"/>
                <a:ext cx="779957" cy="477823"/>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2339AC1-440B-EE4F-0A7E-95E0B85D24B0}"/>
                  </a:ext>
                </a:extLst>
              </p:cNvPr>
              <p:cNvSpPr/>
              <p:nvPr/>
            </p:nvSpPr>
            <p:spPr>
              <a:xfrm>
                <a:off x="8930440" y="1348639"/>
                <a:ext cx="6049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xmlns="">
          <p:sp>
            <p:nvSpPr>
              <p:cNvPr id="58" name="Rectangle 57">
                <a:extLst>
                  <a:ext uri="{FF2B5EF4-FFF2-40B4-BE49-F238E27FC236}">
                    <a16:creationId xmlns:a16="http://schemas.microsoft.com/office/drawing/2014/main" id="{E2339AC1-440B-EE4F-0A7E-95E0B85D24B0}"/>
                  </a:ext>
                </a:extLst>
              </p:cNvPr>
              <p:cNvSpPr>
                <a:spLocks noRot="1" noChangeAspect="1" noMove="1" noResize="1" noEditPoints="1" noAdjustHandles="1" noChangeArrowheads="1" noChangeShapeType="1" noTextEdit="1"/>
              </p:cNvSpPr>
              <p:nvPr/>
            </p:nvSpPr>
            <p:spPr>
              <a:xfrm>
                <a:off x="8930440" y="1348639"/>
                <a:ext cx="604973"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697F721-B506-9776-3BC6-F2401747F3D5}"/>
                  </a:ext>
                </a:extLst>
              </p:cNvPr>
              <p:cNvSpPr/>
              <p:nvPr/>
            </p:nvSpPr>
            <p:spPr>
              <a:xfrm>
                <a:off x="8930440" y="1044365"/>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xmlns="">
          <p:sp>
            <p:nvSpPr>
              <p:cNvPr id="59" name="Rectangle 58">
                <a:extLst>
                  <a:ext uri="{FF2B5EF4-FFF2-40B4-BE49-F238E27FC236}">
                    <a16:creationId xmlns:a16="http://schemas.microsoft.com/office/drawing/2014/main" id="{3697F721-B506-9776-3BC6-F2401747F3D5}"/>
                  </a:ext>
                </a:extLst>
              </p:cNvPr>
              <p:cNvSpPr>
                <a:spLocks noRot="1" noChangeAspect="1" noMove="1" noResize="1" noEditPoints="1" noAdjustHandles="1" noChangeArrowheads="1" noChangeShapeType="1" noTextEdit="1"/>
              </p:cNvSpPr>
              <p:nvPr/>
            </p:nvSpPr>
            <p:spPr>
              <a:xfrm>
                <a:off x="8930440" y="1044365"/>
                <a:ext cx="598241"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084D642D-FC8C-1070-930D-B03F5FDA01DF}"/>
                  </a:ext>
                </a:extLst>
              </p:cNvPr>
              <p:cNvSpPr/>
              <p:nvPr/>
            </p:nvSpPr>
            <p:spPr>
              <a:xfrm>
                <a:off x="8930440" y="762000"/>
                <a:ext cx="5625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xmlns="">
          <p:sp>
            <p:nvSpPr>
              <p:cNvPr id="60" name="Rectangle 59">
                <a:extLst>
                  <a:ext uri="{FF2B5EF4-FFF2-40B4-BE49-F238E27FC236}">
                    <a16:creationId xmlns:a16="http://schemas.microsoft.com/office/drawing/2014/main" id="{084D642D-FC8C-1070-930D-B03F5FDA01DF}"/>
                  </a:ext>
                </a:extLst>
              </p:cNvPr>
              <p:cNvSpPr>
                <a:spLocks noRot="1" noChangeAspect="1" noMove="1" noResize="1" noEditPoints="1" noAdjustHandles="1" noChangeArrowheads="1" noChangeShapeType="1" noTextEdit="1"/>
              </p:cNvSpPr>
              <p:nvPr/>
            </p:nvSpPr>
            <p:spPr>
              <a:xfrm>
                <a:off x="8930440" y="762000"/>
                <a:ext cx="562526"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080D37D7-3D9E-C869-684B-3653F067DBDE}"/>
                  </a:ext>
                </a:extLst>
              </p:cNvPr>
              <p:cNvSpPr/>
              <p:nvPr/>
            </p:nvSpPr>
            <p:spPr>
              <a:xfrm>
                <a:off x="10306408" y="1069477"/>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lumMod val="75000"/>
                            </a:schemeClr>
                          </a:solidFill>
                          <a:latin typeface="Cambria Math" panose="02040503050406030204" pitchFamily="18" charset="0"/>
                        </a:rPr>
                        <m:t>…</m:t>
                      </m:r>
                    </m:oMath>
                  </m:oMathPara>
                </a14:m>
                <a:endParaRPr lang="en-US" dirty="0">
                  <a:solidFill>
                    <a:schemeClr val="accent1">
                      <a:lumMod val="75000"/>
                    </a:schemeClr>
                  </a:solidFill>
                </a:endParaRPr>
              </a:p>
            </p:txBody>
          </p:sp>
        </mc:Choice>
        <mc:Fallback xmlns="">
          <p:sp>
            <p:nvSpPr>
              <p:cNvPr id="61" name="Rectangle 60">
                <a:extLst>
                  <a:ext uri="{FF2B5EF4-FFF2-40B4-BE49-F238E27FC236}">
                    <a16:creationId xmlns:a16="http://schemas.microsoft.com/office/drawing/2014/main" id="{080D37D7-3D9E-C869-684B-3653F067DBDE}"/>
                  </a:ext>
                </a:extLst>
              </p:cNvPr>
              <p:cNvSpPr>
                <a:spLocks noRot="1" noChangeAspect="1" noMove="1" noResize="1" noEditPoints="1" noAdjustHandles="1" noChangeArrowheads="1" noChangeShapeType="1" noTextEdit="1"/>
              </p:cNvSpPr>
              <p:nvPr/>
            </p:nvSpPr>
            <p:spPr>
              <a:xfrm>
                <a:off x="10306408" y="1069477"/>
                <a:ext cx="410690"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itle 1">
                <a:extLst>
                  <a:ext uri="{FF2B5EF4-FFF2-40B4-BE49-F238E27FC236}">
                    <a16:creationId xmlns:a16="http://schemas.microsoft.com/office/drawing/2014/main" id="{78215780-6C30-3D1B-6A6E-C1D58537D682}"/>
                  </a:ext>
                </a:extLst>
              </p:cNvPr>
              <p:cNvSpPr>
                <a:spLocks noGrp="1"/>
              </p:cNvSpPr>
              <p:nvPr>
                <p:ph type="title"/>
              </p:nvPr>
            </p:nvSpPr>
            <p:spPr>
              <a:xfrm>
                <a:off x="429766" y="274319"/>
                <a:ext cx="6994760" cy="568517"/>
              </a:xfrm>
            </p:spPr>
            <p:txBody>
              <a:bodyPr anchor="t">
                <a:normAutofit/>
              </a:bodyPr>
              <a:lstStyle/>
              <a:p>
                <a14:m>
                  <m:oMath xmlns:m="http://schemas.openxmlformats.org/officeDocument/2006/math">
                    <m:r>
                      <a:rPr lang="en-US" sz="3200" i="1">
                        <a:solidFill>
                          <a:schemeClr val="tx2"/>
                        </a:solidFill>
                        <a:latin typeface="Cambria Math" panose="02040503050406030204" pitchFamily="18" charset="0"/>
                        <a:ea typeface="Cambria Math" panose="02040503050406030204" pitchFamily="18" charset="0"/>
                      </a:rPr>
                      <m:t>𝜆</m:t>
                    </m:r>
                    <m:r>
                      <m:rPr>
                        <m:nor/>
                      </m:rPr>
                      <a:rPr lang="en-US" sz="3200" dirty="0">
                        <a:solidFill>
                          <a:schemeClr val="accent1">
                            <a:lumMod val="50000"/>
                          </a:schemeClr>
                        </a:solidFill>
                      </a:rPr>
                      <m:t>—</m:t>
                    </m:r>
                  </m:oMath>
                </a14:m>
                <a:r>
                  <a:rPr lang="en-US" sz="3200" dirty="0">
                    <a:solidFill>
                      <a:schemeClr val="accent1">
                        <a:lumMod val="50000"/>
                      </a:schemeClr>
                    </a:solidFill>
                  </a:rPr>
                  <a:t>Structural Coherence Length</a:t>
                </a:r>
              </a:p>
            </p:txBody>
          </p:sp>
        </mc:Choice>
        <mc:Fallback xmlns="">
          <p:sp>
            <p:nvSpPr>
              <p:cNvPr id="62" name="Title 1">
                <a:extLst>
                  <a:ext uri="{FF2B5EF4-FFF2-40B4-BE49-F238E27FC236}">
                    <a16:creationId xmlns:a16="http://schemas.microsoft.com/office/drawing/2014/main" id="{78215780-6C30-3D1B-6A6E-C1D58537D682}"/>
                  </a:ext>
                </a:extLst>
              </p:cNvPr>
              <p:cNvSpPr>
                <a:spLocks noGrp="1" noRot="1" noChangeAspect="1" noMove="1" noResize="1" noEditPoints="1" noAdjustHandles="1" noChangeArrowheads="1" noChangeShapeType="1" noTextEdit="1"/>
              </p:cNvSpPr>
              <p:nvPr>
                <p:ph type="title"/>
              </p:nvPr>
            </p:nvSpPr>
            <p:spPr>
              <a:xfrm>
                <a:off x="429766" y="274319"/>
                <a:ext cx="6994760" cy="568517"/>
              </a:xfrm>
              <a:blipFill>
                <a:blip r:embed="rId31"/>
                <a:stretch>
                  <a:fillRect l="-725" t="-21739" b="-2608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6CFDA3F0-AB6D-48EA-B42E-37D11370BABF}"/>
              </a:ext>
            </a:extLst>
          </p:cNvPr>
          <p:cNvSpPr txBox="1"/>
          <p:nvPr/>
        </p:nvSpPr>
        <p:spPr>
          <a:xfrm>
            <a:off x="7904936" y="828593"/>
            <a:ext cx="4271226" cy="1292662"/>
          </a:xfrm>
          <a:prstGeom prst="rect">
            <a:avLst/>
          </a:prstGeom>
          <a:solidFill>
            <a:schemeClr val="bg1"/>
          </a:solidFill>
        </p:spPr>
        <p:txBody>
          <a:bodyPr wrap="square" rtlCol="0">
            <a:spAutoFit/>
          </a:bodyPr>
          <a:lstStyle/>
          <a:p>
            <a:pPr lvl="1"/>
            <a:r>
              <a:rPr lang="en-US" sz="1400" b="1" dirty="0"/>
              <a:t>Most efficient </a:t>
            </a:r>
            <a:r>
              <a:rPr lang="en-US" sz="1400" dirty="0"/>
              <a:t>separation distance for vibrational energy transfer. </a:t>
            </a:r>
          </a:p>
          <a:p>
            <a:pPr lvl="1"/>
            <a:endParaRPr lang="en-US" sz="700" dirty="0"/>
          </a:p>
          <a:p>
            <a:pPr lvl="1"/>
            <a:r>
              <a:rPr lang="en-US" sz="1400" dirty="0"/>
              <a:t>The first peak corresponds to the energy minima, so </a:t>
            </a:r>
            <a:r>
              <a:rPr lang="en-US" sz="1400" b="1" dirty="0"/>
              <a:t>any other transfer position is assumed to be decoherent</a:t>
            </a:r>
          </a:p>
        </p:txBody>
      </p:sp>
      <p:cxnSp>
        <p:nvCxnSpPr>
          <p:cNvPr id="5" name="Straight Arrow Connector 4">
            <a:extLst>
              <a:ext uri="{FF2B5EF4-FFF2-40B4-BE49-F238E27FC236}">
                <a16:creationId xmlns:a16="http://schemas.microsoft.com/office/drawing/2014/main" id="{DC3A7302-4627-4A63-B870-ABD67E4F2748}"/>
              </a:ext>
            </a:extLst>
          </p:cNvPr>
          <p:cNvCxnSpPr>
            <a:cxnSpLocks/>
          </p:cNvCxnSpPr>
          <p:nvPr/>
        </p:nvCxnSpPr>
        <p:spPr>
          <a:xfrm flipH="1">
            <a:off x="7732728" y="1183944"/>
            <a:ext cx="671583" cy="2104829"/>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F62D367-078B-4358-A727-41D438C2EA47}"/>
              </a:ext>
            </a:extLst>
          </p:cNvPr>
          <p:cNvSpPr txBox="1"/>
          <p:nvPr/>
        </p:nvSpPr>
        <p:spPr>
          <a:xfrm>
            <a:off x="9457709" y="5275232"/>
            <a:ext cx="1857790" cy="307777"/>
          </a:xfrm>
          <a:prstGeom prst="rect">
            <a:avLst/>
          </a:prstGeom>
          <a:solidFill>
            <a:schemeClr val="bg1"/>
          </a:solidFill>
        </p:spPr>
        <p:txBody>
          <a:bodyPr wrap="square" rtlCol="0">
            <a:spAutoFit/>
          </a:bodyPr>
          <a:lstStyle/>
          <a:p>
            <a:pPr algn="ctr"/>
            <a:r>
              <a:rPr lang="en-US" sz="1400" dirty="0"/>
              <a:t>Different sized cation</a:t>
            </a:r>
          </a:p>
        </p:txBody>
      </p:sp>
      <p:cxnSp>
        <p:nvCxnSpPr>
          <p:cNvPr id="85" name="Straight Arrow Connector 84">
            <a:extLst>
              <a:ext uri="{FF2B5EF4-FFF2-40B4-BE49-F238E27FC236}">
                <a16:creationId xmlns:a16="http://schemas.microsoft.com/office/drawing/2014/main" id="{77C50CA3-1180-4EE8-B76C-C14E163EE8BE}"/>
              </a:ext>
            </a:extLst>
          </p:cNvPr>
          <p:cNvCxnSpPr>
            <a:cxnSpLocks/>
            <a:stCxn id="84" idx="1"/>
          </p:cNvCxnSpPr>
          <p:nvPr/>
        </p:nvCxnSpPr>
        <p:spPr>
          <a:xfrm flipH="1">
            <a:off x="8784962" y="5429121"/>
            <a:ext cx="672747" cy="153888"/>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0BDC3F-38F6-4045-ADCC-54BB5579208F}"/>
              </a:ext>
            </a:extLst>
          </p:cNvPr>
          <p:cNvSpPr/>
          <p:nvPr/>
        </p:nvSpPr>
        <p:spPr>
          <a:xfrm>
            <a:off x="7018964" y="3593068"/>
            <a:ext cx="3033138" cy="369332"/>
          </a:xfrm>
          <a:prstGeom prst="rect">
            <a:avLst/>
          </a:prstGeom>
        </p:spPr>
        <p:txBody>
          <a:bodyPr wrap="none">
            <a:spAutoFit/>
          </a:bodyPr>
          <a:lstStyle/>
          <a:p>
            <a:r>
              <a:rPr lang="en-US" dirty="0">
                <a:solidFill>
                  <a:schemeClr val="accent1"/>
                </a:solidFill>
              </a:rPr>
              <a:t>cation</a:t>
            </a:r>
            <a:r>
              <a:rPr lang="en-US" dirty="0">
                <a:solidFill>
                  <a:schemeClr val="bg2">
                    <a:lumMod val="25000"/>
                  </a:schemeClr>
                </a:solidFill>
              </a:rPr>
              <a:t>-  </a:t>
            </a:r>
            <a:r>
              <a:rPr lang="en-US" dirty="0">
                <a:solidFill>
                  <a:schemeClr val="accent2"/>
                </a:solidFill>
              </a:rPr>
              <a:t>anion</a:t>
            </a:r>
            <a:r>
              <a:rPr lang="en-US" dirty="0">
                <a:solidFill>
                  <a:schemeClr val="bg2">
                    <a:lumMod val="25000"/>
                  </a:schemeClr>
                </a:solidFill>
              </a:rPr>
              <a:t>-  </a:t>
            </a:r>
            <a:r>
              <a:rPr lang="en-US" dirty="0">
                <a:solidFill>
                  <a:schemeClr val="accent1"/>
                </a:solidFill>
              </a:rPr>
              <a:t>cation</a:t>
            </a:r>
            <a:r>
              <a:rPr lang="en-US" dirty="0">
                <a:solidFill>
                  <a:schemeClr val="bg2">
                    <a:lumMod val="25000"/>
                  </a:schemeClr>
                </a:solidFill>
              </a:rPr>
              <a:t>-  </a:t>
            </a:r>
            <a:r>
              <a:rPr lang="en-US" dirty="0">
                <a:solidFill>
                  <a:schemeClr val="accent2"/>
                </a:solidFill>
              </a:rPr>
              <a:t>anion</a:t>
            </a:r>
            <a:endParaRPr lang="en-US" dirty="0"/>
          </a:p>
        </p:txBody>
      </p:sp>
      <p:pic>
        <p:nvPicPr>
          <p:cNvPr id="93" name="Picture 92">
            <a:extLst>
              <a:ext uri="{FF2B5EF4-FFF2-40B4-BE49-F238E27FC236}">
                <a16:creationId xmlns:a16="http://schemas.microsoft.com/office/drawing/2014/main" id="{139F2E91-1233-4ECC-AC40-BCF9DA80FBBB}"/>
              </a:ext>
            </a:extLst>
          </p:cNvPr>
          <p:cNvPicPr>
            <a:picLocks noChangeAspect="1"/>
          </p:cNvPicPr>
          <p:nvPr/>
        </p:nvPicPr>
        <p:blipFill rotWithShape="1">
          <a:blip r:embed="rId32"/>
          <a:srcRect l="61686" t="7229" r="25095" b="86259"/>
          <a:stretch/>
        </p:blipFill>
        <p:spPr>
          <a:xfrm>
            <a:off x="11003076" y="2618370"/>
            <a:ext cx="1112724" cy="429630"/>
          </a:xfrm>
          <a:prstGeom prst="rect">
            <a:avLst/>
          </a:prstGeom>
        </p:spPr>
      </p:pic>
    </p:spTree>
    <p:extLst>
      <p:ext uri="{BB962C8B-B14F-4D97-AF65-F5344CB8AC3E}">
        <p14:creationId xmlns:p14="http://schemas.microsoft.com/office/powerpoint/2010/main" val="226621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2">
                                            <p:bg/>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51" grpId="0"/>
      <p:bldP spid="52" grpId="0"/>
      <p:bldP spid="82" grpId="0" build="allAtOnce" animBg="1"/>
      <p:bldP spid="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2E55-2F9A-5F86-5C71-62BF4660BA4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B46F77-2231-5DDD-83A1-2002939B9F9B}"/>
                  </a:ext>
                </a:extLst>
              </p:cNvPr>
              <p:cNvSpPr>
                <a:spLocks noGrp="1"/>
              </p:cNvSpPr>
              <p:nvPr>
                <p:ph type="title"/>
              </p:nvPr>
            </p:nvSpPr>
            <p:spPr>
              <a:xfrm>
                <a:off x="429766" y="274319"/>
                <a:ext cx="6903333"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F2B46F77-2231-5DDD-83A1-2002939B9F9B}"/>
                  </a:ext>
                </a:extLst>
              </p:cNvPr>
              <p:cNvSpPr>
                <a:spLocks noGrp="1" noRot="1" noChangeAspect="1" noMove="1" noResize="1" noEditPoints="1" noAdjustHandles="1" noChangeArrowheads="1" noChangeShapeType="1" noTextEdit="1"/>
              </p:cNvSpPr>
              <p:nvPr>
                <p:ph type="title"/>
              </p:nvPr>
            </p:nvSpPr>
            <p:spPr>
              <a:xfrm>
                <a:off x="429766" y="274319"/>
                <a:ext cx="6903333" cy="568517"/>
              </a:xfrm>
              <a:blipFill>
                <a:blip r:embed="rId2"/>
                <a:stretch>
                  <a:fillRect l="-1284" t="-26087" r="-367"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3A1C2DA-C144-14B4-2E9A-866ECB1F5E98}"/>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A3A1C2DA-C144-14B4-2E9A-866ECB1F5E98}"/>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B6CEC6F-D531-F9ED-AC37-0F3B366A4438}"/>
              </a:ext>
            </a:extLst>
          </p:cNvPr>
          <p:cNvSpPr/>
          <p:nvPr/>
        </p:nvSpPr>
        <p:spPr>
          <a:xfrm>
            <a:off x="865417" y="1578562"/>
            <a:ext cx="6161909" cy="2554545"/>
          </a:xfrm>
          <a:prstGeom prst="rect">
            <a:avLst/>
          </a:prstGeom>
        </p:spPr>
        <p:txBody>
          <a:bodyPr wrap="square">
            <a:spAutoFit/>
          </a:bodyPr>
          <a:lstStyle/>
          <a:p>
            <a:r>
              <a:rPr lang="en-US" sz="2000" u="sng" dirty="0">
                <a:solidFill>
                  <a:schemeClr val="bg2">
                    <a:lumMod val="25000"/>
                  </a:schemeClr>
                </a:solidFill>
              </a:rPr>
              <a:t>Summary</a:t>
            </a:r>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r>
              <a:rPr lang="en-US" sz="2000" dirty="0">
                <a:solidFill>
                  <a:schemeClr val="bg2">
                    <a:lumMod val="25000"/>
                  </a:schemeClr>
                </a:solidFill>
              </a:rPr>
              <a:t>Ideal coherence starts at an infinite chain of cation-anion-etc.</a:t>
            </a:r>
          </a:p>
          <a:p>
            <a:pPr marL="285750" indent="-285750">
              <a:buFont typeface="Arial" panose="020B0604020202020204" pitchFamily="34" charset="0"/>
              <a:buChar char="•"/>
            </a:pPr>
            <a:r>
              <a:rPr lang="en-US" sz="2000" dirty="0">
                <a:solidFill>
                  <a:schemeClr val="bg2">
                    <a:lumMod val="25000"/>
                  </a:schemeClr>
                </a:solidFill>
              </a:rPr>
              <a:t>Perturbations from ideality drop the structural coherence length according to probabilities of non-coherence factors</a:t>
            </a:r>
          </a:p>
          <a:p>
            <a:pPr marL="285750" indent="-285750">
              <a:buFont typeface="Arial" panose="020B0604020202020204" pitchFamily="34" charset="0"/>
              <a:buChar char="•"/>
            </a:pPr>
            <a:r>
              <a:rPr lang="en-US" sz="2000" dirty="0">
                <a:solidFill>
                  <a:schemeClr val="bg2">
                    <a:lumMod val="25000"/>
                  </a:schemeClr>
                </a:solidFill>
              </a:rPr>
              <a:t>The minimum path length is the transfer distance between the first cation-anion pair.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2E8F14-0E9E-C2E4-D0EC-CCE2F6B45BF8}"/>
                  </a:ext>
                </a:extLst>
              </p:cNvPr>
              <p:cNvSpPr txBox="1"/>
              <p:nvPr/>
            </p:nvSpPr>
            <p:spPr>
              <a:xfrm>
                <a:off x="7333099" y="2986433"/>
                <a:ext cx="3273226"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𝜆</m:t>
                      </m:r>
                      <m:r>
                        <a:rPr lang="en-US" sz="2000" b="0" i="1" smtClean="0">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m:t>
                              </m:r>
                            </m:sub>
                          </m:sSub>
                        </m:sup>
                        <m:e>
                          <m:r>
                            <a:rPr lang="en-US" sz="2000" b="0" i="1" smtClean="0">
                              <a:solidFill>
                                <a:schemeClr val="accent5">
                                  <a:lumMod val="75000"/>
                                </a:schemeClr>
                              </a:solidFill>
                              <a:latin typeface="Cambria Math" panose="02040503050406030204" pitchFamily="18" charset="0"/>
                            </a:rPr>
                            <m:t>𝑆</m:t>
                          </m:r>
                          <m:r>
                            <a:rPr lang="en-US" sz="2000" b="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b="0" i="1" smtClean="0">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𝑑</m:t>
                          </m:r>
                          <m:r>
                            <a:rPr lang="en-US" sz="2000" b="0" i="1" smtClean="0">
                              <a:solidFill>
                                <a:schemeClr val="tx1"/>
                              </a:solidFill>
                              <a:latin typeface="Cambria Math" panose="02040503050406030204" pitchFamily="18" charset="0"/>
                              <a:ea typeface="Cambria Math" panose="02040503050406030204" pitchFamily="18" charset="0"/>
                            </a:rPr>
                            <m:t>𝑟</m:t>
                          </m:r>
                        </m:e>
                      </m:nary>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082E8F14-0E9E-C2E4-D0EC-CCE2F6B45BF8}"/>
                  </a:ext>
                </a:extLst>
              </p:cNvPr>
              <p:cNvSpPr txBox="1">
                <a:spLocks noRot="1" noChangeAspect="1" noMove="1" noResize="1" noEditPoints="1" noAdjustHandles="1" noChangeArrowheads="1" noChangeShapeType="1" noTextEdit="1"/>
              </p:cNvSpPr>
              <p:nvPr/>
            </p:nvSpPr>
            <p:spPr>
              <a:xfrm>
                <a:off x="7333099" y="2986433"/>
                <a:ext cx="3273226" cy="667042"/>
              </a:xfrm>
              <a:prstGeom prst="rect">
                <a:avLst/>
              </a:prstGeom>
              <a:blipFill>
                <a:blip r:embed="rId4"/>
                <a:stretch>
                  <a:fillRect t="-192453" b="-279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7D5ADF-5267-C254-9DF2-B005D76F8E36}"/>
                  </a:ext>
                </a:extLst>
              </p:cNvPr>
              <p:cNvSpPr txBox="1"/>
              <p:nvPr/>
            </p:nvSpPr>
            <p:spPr>
              <a:xfrm>
                <a:off x="7538731" y="2020840"/>
                <a:ext cx="2607084" cy="3951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75000"/>
                            </a:schemeClr>
                          </a:solidFill>
                          <a:latin typeface="Cambria Math" panose="02040503050406030204" pitchFamily="18" charset="0"/>
                        </a:rPr>
                        <m:t>𝑆</m:t>
                      </m:r>
                      <m:r>
                        <a:rPr lang="en-US" sz="200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i="1">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r>
                            <a:rPr lang="en-US" sz="2000" i="1">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𝑟</m:t>
                              </m:r>
                            </m:sup>
                            <m:e>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sSup>
                                    <m:sSupPr>
                                      <m:ctrlPr>
                                        <a:rPr lang="en-US" sz="2000" i="1">
                                          <a:solidFill>
                                            <a:schemeClr val="accent2">
                                              <a:lumMod val="50000"/>
                                            </a:schemeClr>
                                          </a:solidFill>
                                          <a:latin typeface="Cambria Math" panose="02040503050406030204" pitchFamily="18" charset="0"/>
                                          <a:ea typeface="Cambria Math" panose="02040503050406030204" pitchFamily="18" charset="0"/>
                                        </a:rPr>
                                      </m:ctrlPr>
                                    </m:sSupPr>
                                    <m:e>
                                      <m:r>
                                        <a:rPr lang="en-US" sz="2000" i="1">
                                          <a:solidFill>
                                            <a:schemeClr val="accent2">
                                              <a:lumMod val="50000"/>
                                            </a:schemeClr>
                                          </a:solidFill>
                                          <a:latin typeface="Cambria Math" panose="02040503050406030204" pitchFamily="18" charset="0"/>
                                          <a:ea typeface="Cambria Math" panose="02040503050406030204" pitchFamily="18" charset="0"/>
                                        </a:rPr>
                                        <m:t>𝑟</m:t>
                                      </m:r>
                                    </m:e>
                                    <m:sup>
                                      <m:r>
                                        <a:rPr lang="en-US" sz="2000" i="1">
                                          <a:solidFill>
                                            <a:schemeClr val="accent2">
                                              <a:lumMod val="50000"/>
                                            </a:schemeClr>
                                          </a:solidFill>
                                          <a:latin typeface="Cambria Math" panose="02040503050406030204" pitchFamily="18" charset="0"/>
                                          <a:ea typeface="Cambria Math" panose="02040503050406030204" pitchFamily="18" charset="0"/>
                                        </a:rPr>
                                        <m:t>′</m:t>
                                      </m:r>
                                    </m:sup>
                                  </m:sSup>
                                </m:e>
                              </m:d>
                              <m:r>
                                <a:rPr lang="en-US" sz="2000" i="1">
                                  <a:solidFill>
                                    <a:schemeClr val="tx1"/>
                                  </a:solidFill>
                                  <a:latin typeface="Cambria Math" panose="02040503050406030204" pitchFamily="18" charset="0"/>
                                  <a:ea typeface="Cambria Math" panose="02040503050406030204" pitchFamily="18" charset="0"/>
                                </a:rPr>
                                <m:t>𝑑</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𝑟</m:t>
                                  </m:r>
                                </m:e>
                                <m:sup>
                                  <m:r>
                                    <a:rPr lang="en-US" sz="2000" b="0" i="1" smtClean="0">
                                      <a:solidFill>
                                        <a:schemeClr val="tx1"/>
                                      </a:solidFill>
                                      <a:latin typeface="Cambria Math" panose="02040503050406030204" pitchFamily="18" charset="0"/>
                                      <a:ea typeface="Cambria Math" panose="02040503050406030204" pitchFamily="18" charset="0"/>
                                    </a:rPr>
                                    <m:t>′</m:t>
                                  </m:r>
                                </m:sup>
                              </m:sSup>
                            </m:e>
                          </m:nary>
                        </m:sup>
                      </m:sSup>
                    </m:oMath>
                  </m:oMathPara>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8E7D5ADF-5267-C254-9DF2-B005D76F8E36}"/>
                  </a:ext>
                </a:extLst>
              </p:cNvPr>
              <p:cNvSpPr txBox="1">
                <a:spLocks noRot="1" noChangeAspect="1" noMove="1" noResize="1" noEditPoints="1" noAdjustHandles="1" noChangeArrowheads="1" noChangeShapeType="1" noTextEdit="1"/>
              </p:cNvSpPr>
              <p:nvPr/>
            </p:nvSpPr>
            <p:spPr>
              <a:xfrm>
                <a:off x="7538731" y="2020840"/>
                <a:ext cx="2607084" cy="395173"/>
              </a:xfrm>
              <a:prstGeom prst="rect">
                <a:avLst/>
              </a:prstGeom>
              <a:blipFill>
                <a:blip r:embed="rId5"/>
                <a:stretch>
                  <a:fillRect t="-109375" b="-14375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3EE4E8D-736F-6216-C82E-4FACCA67A287}"/>
              </a:ext>
            </a:extLst>
          </p:cNvPr>
          <p:cNvSpPr/>
          <p:nvPr/>
        </p:nvSpPr>
        <p:spPr>
          <a:xfrm>
            <a:off x="7977457" y="5149287"/>
            <a:ext cx="2074594" cy="946714"/>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DF3451-7015-5BB1-85C3-C62886060BE0}"/>
                  </a:ext>
                </a:extLst>
              </p:cNvPr>
              <p:cNvSpPr txBox="1"/>
              <p:nvPr/>
            </p:nvSpPr>
            <p:spPr>
              <a:xfrm>
                <a:off x="7680455" y="597223"/>
                <a:ext cx="2325052" cy="865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r>
                            <a:rPr lang="en-US" sz="2000" i="1">
                              <a:solidFill>
                                <a:schemeClr val="accent2">
                                  <a:lumMod val="50000"/>
                                </a:schemeClr>
                              </a:solidFill>
                              <a:latin typeface="Cambria Math" panose="02040503050406030204" pitchFamily="18" charset="0"/>
                              <a:ea typeface="Cambria Math" panose="02040503050406030204" pitchFamily="18" charset="0"/>
                            </a:rPr>
                            <m:t>𝑟</m:t>
                          </m:r>
                        </m:e>
                      </m:d>
                      <m:r>
                        <a:rPr lang="en-US" sz="2000" b="0" i="1" smtClean="0">
                          <a:solidFill>
                            <a:schemeClr val="tx1"/>
                          </a:solidFill>
                          <a:latin typeface="Cambria Math" panose="02040503050406030204" pitchFamily="18" charset="0"/>
                          <a:ea typeface="Cambria Math" panose="02040503050406030204" pitchFamily="18" charset="0"/>
                        </a:rPr>
                        <m:t>=</m:t>
                      </m:r>
                      <m:nary>
                        <m:naryPr>
                          <m:chr m:val="∑"/>
                          <m:ctrlPr>
                            <a:rPr 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rPr>
                            <m:t>𝑛</m:t>
                          </m:r>
                        </m:sub>
                        <m:sup>
                          <m:r>
                            <a:rPr lang="en-US" sz="2000" b="0" i="1" smtClean="0">
                              <a:solidFill>
                                <a:schemeClr val="tx1"/>
                              </a:solidFill>
                              <a:latin typeface="Cambria Math" panose="02040503050406030204" pitchFamily="18" charset="0"/>
                              <a:ea typeface="Cambria Math" panose="02040503050406030204" pitchFamily="18" charset="0"/>
                            </a:rPr>
                            <m:t>𝑁</m:t>
                          </m:r>
                        </m:sup>
                        <m:e>
                          <m:f>
                            <m:fPr>
                              <m:ctrlPr>
                                <a:rPr lang="en-US" sz="2000" b="0" i="1" smtClean="0">
                                  <a:solidFill>
                                    <a:schemeClr val="tx1"/>
                                  </a:solidFill>
                                  <a:latin typeface="Cambria Math" panose="02040503050406030204" pitchFamily="18" charset="0"/>
                                  <a:ea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num>
                            <m:den>
                              <m:r>
                                <a:rPr lang="en-US" sz="2000" b="0" i="1" smtClean="0">
                                  <a:solidFill>
                                    <a:schemeClr val="tx1"/>
                                  </a:solidFill>
                                  <a:latin typeface="Cambria Math" panose="02040503050406030204" pitchFamily="18" charset="0"/>
                                  <a:ea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den>
                          </m:f>
                        </m:e>
                      </m:nary>
                    </m:oMath>
                  </m:oMathPara>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2FDF3451-7015-5BB1-85C3-C62886060BE0}"/>
                  </a:ext>
                </a:extLst>
              </p:cNvPr>
              <p:cNvSpPr txBox="1">
                <a:spLocks noRot="1" noChangeAspect="1" noMove="1" noResize="1" noEditPoints="1" noAdjustHandles="1" noChangeArrowheads="1" noChangeShapeType="1" noTextEdit="1"/>
              </p:cNvSpPr>
              <p:nvPr/>
            </p:nvSpPr>
            <p:spPr>
              <a:xfrm>
                <a:off x="7680455" y="597223"/>
                <a:ext cx="2325052" cy="865430"/>
              </a:xfrm>
              <a:prstGeom prst="rect">
                <a:avLst/>
              </a:prstGeom>
              <a:blipFill>
                <a:blip r:embed="rId6"/>
                <a:stretch>
                  <a:fillRect t="-114493" b="-17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E506CE4-6CC2-4056-076F-8582A5683BFA}"/>
                  </a:ext>
                </a:extLst>
              </p:cNvPr>
              <p:cNvSpPr txBox="1"/>
              <p:nvPr/>
            </p:nvSpPr>
            <p:spPr>
              <a:xfrm>
                <a:off x="8051139" y="5233754"/>
                <a:ext cx="1925168" cy="69384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𝜅</m:t>
                      </m:r>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3</m:t>
                          </m:r>
                        </m:den>
                      </m:f>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𝑐</m:t>
                          </m:r>
                        </m:e>
                        <m:sub>
                          <m:r>
                            <a:rPr lang="en-US" sz="2400" b="0" i="1" smtClean="0">
                              <a:solidFill>
                                <a:schemeClr val="tx1"/>
                              </a:solidFill>
                              <a:latin typeface="Cambria Math" panose="02040503050406030204" pitchFamily="18" charset="0"/>
                              <a:ea typeface="Cambria Math" panose="02040503050406030204" pitchFamily="18" charset="0"/>
                            </a:rPr>
                            <m:t>𝑝</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𝑣𝑜𝑙</m:t>
                          </m:r>
                        </m:sub>
                      </m:sSub>
                      <m:r>
                        <a:rPr lang="en-US" sz="2400" b="0" i="1" smtClean="0">
                          <a:solidFill>
                            <a:schemeClr val="tx1"/>
                          </a:solidFill>
                          <a:latin typeface="Cambria Math" panose="02040503050406030204" pitchFamily="18" charset="0"/>
                          <a:ea typeface="Cambria Math" panose="02040503050406030204" pitchFamily="18" charset="0"/>
                        </a:rPr>
                        <m:t>𝑣</m:t>
                      </m:r>
                      <m:r>
                        <a:rPr lang="en-US" sz="2400" i="1" smtClean="0">
                          <a:solidFill>
                            <a:schemeClr val="tx1"/>
                          </a:solidFill>
                          <a:latin typeface="Cambria Math" panose="02040503050406030204" pitchFamily="18" charset="0"/>
                          <a:ea typeface="Cambria Math" panose="02040503050406030204" pitchFamily="18" charset="0"/>
                        </a:rPr>
                        <m:t>𝜆</m:t>
                      </m:r>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xmlns="">
          <p:sp>
            <p:nvSpPr>
              <p:cNvPr id="12" name="TextBox 11">
                <a:extLst>
                  <a:ext uri="{FF2B5EF4-FFF2-40B4-BE49-F238E27FC236}">
                    <a16:creationId xmlns:a16="http://schemas.microsoft.com/office/drawing/2014/main" id="{6E506CE4-6CC2-4056-076F-8582A5683BFA}"/>
                  </a:ext>
                </a:extLst>
              </p:cNvPr>
              <p:cNvSpPr txBox="1">
                <a:spLocks noRot="1" noChangeAspect="1" noMove="1" noResize="1" noEditPoints="1" noAdjustHandles="1" noChangeArrowheads="1" noChangeShapeType="1" noTextEdit="1"/>
              </p:cNvSpPr>
              <p:nvPr/>
            </p:nvSpPr>
            <p:spPr>
              <a:xfrm>
                <a:off x="8051139" y="5233754"/>
                <a:ext cx="1925168" cy="693844"/>
              </a:xfrm>
              <a:prstGeom prst="rect">
                <a:avLst/>
              </a:prstGeom>
              <a:blipFill>
                <a:blip r:embed="rId7"/>
                <a:stretch>
                  <a:fillRect l="-658" t="-1818" r="-1974"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4998D9-1C08-681C-6A92-6BFB896483BA}"/>
                  </a:ext>
                </a:extLst>
              </p:cNvPr>
              <p:cNvSpPr txBox="1"/>
              <p:nvPr/>
            </p:nvSpPr>
            <p:spPr>
              <a:xfrm>
                <a:off x="7333099" y="4090139"/>
                <a:ext cx="3273226" cy="629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ea typeface="Cambria Math"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𝜆</m:t>
                          </m:r>
                        </m:e>
                      </m:acc>
                      <m:r>
                        <a:rPr lang="en-US" sz="2000" b="0" i="1" smtClean="0">
                          <a:solidFill>
                            <a:schemeClr val="tx1"/>
                          </a:solidFill>
                          <a:latin typeface="Cambria Math" panose="02040503050406030204" pitchFamily="18" charset="0"/>
                        </a:rPr>
                        <m:t>=</m:t>
                      </m:r>
                      <m:nary>
                        <m:naryPr>
                          <m:chr m:val="∑"/>
                          <m:limLoc m:val="subSup"/>
                          <m:ctrlPr>
                            <a:rPr lang="en-US" sz="2000" b="0" i="1" smtClean="0">
                              <a:solidFill>
                                <a:schemeClr val="tx1"/>
                              </a:solidFill>
                              <a:latin typeface="Cambria Math" panose="02040503050406030204" pitchFamily="18" charset="0"/>
                            </a:rPr>
                          </m:ctrlPr>
                        </m:naryPr>
                        <m:sub>
                          <m:r>
                            <m:rPr>
                              <m:brk m:alnAt="25"/>
                            </m:rP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𝑁</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𝑖</m:t>
                              </m:r>
                            </m:sub>
                          </m:sSub>
                        </m:e>
                      </m:nary>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234998D9-1C08-681C-6A92-6BFB896483BA}"/>
                  </a:ext>
                </a:extLst>
              </p:cNvPr>
              <p:cNvSpPr txBox="1">
                <a:spLocks noRot="1" noChangeAspect="1" noMove="1" noResize="1" noEditPoints="1" noAdjustHandles="1" noChangeArrowheads="1" noChangeShapeType="1" noTextEdit="1"/>
              </p:cNvSpPr>
              <p:nvPr/>
            </p:nvSpPr>
            <p:spPr>
              <a:xfrm>
                <a:off x="7333099" y="4090139"/>
                <a:ext cx="3273226" cy="629981"/>
              </a:xfrm>
              <a:prstGeom prst="rect">
                <a:avLst/>
              </a:prstGeom>
              <a:blipFill>
                <a:blip r:embed="rId8"/>
                <a:stretch>
                  <a:fillRect t="-178000" b="-258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1C8177C-2638-7DB0-826B-1198E7BA0414}"/>
              </a:ext>
            </a:extLst>
          </p:cNvPr>
          <p:cNvSpPr txBox="1"/>
          <p:nvPr/>
        </p:nvSpPr>
        <p:spPr>
          <a:xfrm>
            <a:off x="865418" y="5494238"/>
            <a:ext cx="6099174" cy="646331"/>
          </a:xfrm>
          <a:prstGeom prst="rect">
            <a:avLst/>
          </a:prstGeom>
          <a:noFill/>
        </p:spPr>
        <p:txBody>
          <a:bodyPr wrap="square">
            <a:spAutoFit/>
          </a:bodyPr>
          <a:lstStyle/>
          <a:p>
            <a:r>
              <a:rPr lang="en-US" dirty="0">
                <a:solidFill>
                  <a:schemeClr val="bg2">
                    <a:lumMod val="25000"/>
                  </a:schemeClr>
                </a:solidFill>
              </a:rPr>
              <a:t>Further development will weight specific heat, speed of sound to estimate each ion pair’s relative contributions</a:t>
            </a:r>
            <a:endParaRPr lang="en-US" dirty="0"/>
          </a:p>
        </p:txBody>
      </p:sp>
      <p:cxnSp>
        <p:nvCxnSpPr>
          <p:cNvPr id="15" name="Straight Arrow Connector 14">
            <a:extLst>
              <a:ext uri="{FF2B5EF4-FFF2-40B4-BE49-F238E27FC236}">
                <a16:creationId xmlns:a16="http://schemas.microsoft.com/office/drawing/2014/main" id="{8B0D9D90-8689-FD30-593F-1FC0DBF7EE18}"/>
              </a:ext>
            </a:extLst>
          </p:cNvPr>
          <p:cNvCxnSpPr>
            <a:cxnSpLocks/>
          </p:cNvCxnSpPr>
          <p:nvPr/>
        </p:nvCxnSpPr>
        <p:spPr>
          <a:xfrm>
            <a:off x="8870950" y="168275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8D9476-ABD2-BDDE-FE4F-6497ADCD288F}"/>
              </a:ext>
            </a:extLst>
          </p:cNvPr>
          <p:cNvCxnSpPr>
            <a:cxnSpLocks/>
          </p:cNvCxnSpPr>
          <p:nvPr/>
        </p:nvCxnSpPr>
        <p:spPr>
          <a:xfrm>
            <a:off x="8870950" y="25781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298F6E0-B009-CAF4-7C65-E6F6607CA538}"/>
              </a:ext>
            </a:extLst>
          </p:cNvPr>
          <p:cNvCxnSpPr>
            <a:cxnSpLocks/>
          </p:cNvCxnSpPr>
          <p:nvPr/>
        </p:nvCxnSpPr>
        <p:spPr>
          <a:xfrm>
            <a:off x="8870950" y="384248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02370E-73AE-9B80-BE2E-72440F727554}"/>
              </a:ext>
            </a:extLst>
          </p:cNvPr>
          <p:cNvCxnSpPr>
            <a:cxnSpLocks/>
          </p:cNvCxnSpPr>
          <p:nvPr/>
        </p:nvCxnSpPr>
        <p:spPr>
          <a:xfrm>
            <a:off x="8870950" y="4808787"/>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73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A5A4-F7D9-AB5C-16D8-6FD0C3FB8657}"/>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095C610D-DB8B-ED00-063D-A2F9489E0350}"/>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64AC1B4-5241-0C58-92CF-D13C75CCB473}"/>
              </a:ext>
            </a:extLst>
          </p:cNvPr>
          <p:cNvSpPr txBox="1">
            <a:spLocks/>
          </p:cNvSpPr>
          <p:nvPr/>
        </p:nvSpPr>
        <p:spPr>
          <a:xfrm>
            <a:off x="831850" y="1709738"/>
            <a:ext cx="10515600" cy="2613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Results</a:t>
            </a:r>
          </a:p>
        </p:txBody>
      </p:sp>
    </p:spTree>
    <p:extLst>
      <p:ext uri="{BB962C8B-B14F-4D97-AF65-F5344CB8AC3E}">
        <p14:creationId xmlns:p14="http://schemas.microsoft.com/office/powerpoint/2010/main" val="3783941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90D8F165-4B77-48F5-A5F6-3918E2F37050}"/>
                  </a:ext>
                </a:extLst>
              </p:cNvPr>
              <p:cNvSpPr>
                <a:spLocks noGrp="1"/>
              </p:cNvSpPr>
              <p:nvPr>
                <p:ph type="title"/>
              </p:nvPr>
            </p:nvSpPr>
            <p:spPr/>
            <p:txBody>
              <a:bodyPr/>
              <a:lstStyle/>
              <a:p>
                <a:r>
                  <a:rPr lang="en-US" dirty="0"/>
                  <a:t>Comparing Predicted </a:t>
                </a:r>
                <a14:m>
                  <m:oMath xmlns:m="http://schemas.openxmlformats.org/officeDocument/2006/math">
                    <m:r>
                      <a:rPr lang="en-US" b="0" i="1" smtClean="0">
                        <a:latin typeface="Cambria Math" panose="02040503050406030204" pitchFamily="18" charset="0"/>
                      </a:rPr>
                      <m:t>𝑘</m:t>
                    </m:r>
                  </m:oMath>
                </a14:m>
                <a:endParaRPr lang="en-US" dirty="0"/>
              </a:p>
            </p:txBody>
          </p:sp>
        </mc:Choice>
        <mc:Fallback xmlns="">
          <p:sp>
            <p:nvSpPr>
              <p:cNvPr id="6" name="Title 5">
                <a:extLst>
                  <a:ext uri="{FF2B5EF4-FFF2-40B4-BE49-F238E27FC236}">
                    <a16:creationId xmlns:a16="http://schemas.microsoft.com/office/drawing/2014/main" id="{90D8F165-4B77-48F5-A5F6-3918E2F37050}"/>
                  </a:ext>
                </a:extLst>
              </p:cNvPr>
              <p:cNvSpPr>
                <a:spLocks noGrp="1" noRot="1" noChangeAspect="1" noMove="1" noResize="1" noEditPoints="1" noAdjustHandles="1" noChangeArrowheads="1" noChangeShapeType="1" noTextEdit="1"/>
              </p:cNvSpPr>
              <p:nvPr>
                <p:ph type="title"/>
              </p:nvPr>
            </p:nvSpPr>
            <p:spPr>
              <a:blipFill>
                <a:blip r:embed="rId2"/>
                <a:stretch>
                  <a:fillRect l="-3478" b="-14530"/>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FAF0C1C4-C2CE-4AF7-ABAF-5EA6D2BC689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A18C726-64E8-4B61-9B41-C904E0BEE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6EE028-1CF8-425A-A2A6-4104F5CFA0FA}"/>
              </a:ext>
            </a:extLst>
          </p:cNvPr>
          <p:cNvSpPr>
            <a:spLocks noGrp="1"/>
          </p:cNvSpPr>
          <p:nvPr>
            <p:ph type="sldNum" sz="quarter" idx="12"/>
          </p:nvPr>
        </p:nvSpPr>
        <p:spPr/>
        <p:txBody>
          <a:bodyPr/>
          <a:lstStyle/>
          <a:p>
            <a:fld id="{7F4E4E9A-E196-CC45-B153-4EBB5460C57C}" type="slidenum">
              <a:rPr lang="en-US" smtClean="0"/>
              <a:t>19</a:t>
            </a:fld>
            <a:endParaRPr lang="en-US"/>
          </a:p>
        </p:txBody>
      </p:sp>
    </p:spTree>
    <p:extLst>
      <p:ext uri="{BB962C8B-B14F-4D97-AF65-F5344CB8AC3E}">
        <p14:creationId xmlns:p14="http://schemas.microsoft.com/office/powerpoint/2010/main" val="56350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F4163F9-0E86-48B9-BE27-6471E05FB2D3}"/>
              </a:ext>
            </a:extLst>
          </p:cNvPr>
          <p:cNvSpPr>
            <a:spLocks noGrp="1" noChangeArrowheads="1"/>
          </p:cNvSpPr>
          <p:nvPr>
            <p:ph type="title" idx="4294967295"/>
          </p:nvPr>
        </p:nvSpPr>
        <p:spPr>
          <a:xfrm>
            <a:off x="0" y="455613"/>
            <a:ext cx="7772400" cy="534987"/>
          </a:xfrm>
        </p:spPr>
        <p:txBody>
          <a:bodyPr>
            <a:normAutofit fontScale="90000"/>
          </a:bodyPr>
          <a:lstStyle/>
          <a:p>
            <a:r>
              <a:rPr lang="en-US" sz="3600" dirty="0"/>
              <a:t>Presentation Outline</a:t>
            </a:r>
            <a:endParaRPr lang="en-US" altLang="en-US" sz="3600" dirty="0"/>
          </a:p>
        </p:txBody>
      </p:sp>
      <p:graphicFrame>
        <p:nvGraphicFramePr>
          <p:cNvPr id="5" name="Content Placeholder 3">
            <a:extLst>
              <a:ext uri="{FF2B5EF4-FFF2-40B4-BE49-F238E27FC236}">
                <a16:creationId xmlns:a16="http://schemas.microsoft.com/office/drawing/2014/main" id="{935F5F24-1F59-D896-F311-7323AECF82CD}"/>
              </a:ext>
            </a:extLst>
          </p:cNvPr>
          <p:cNvGraphicFramePr>
            <a:graphicFrameLocks/>
          </p:cNvGraphicFramePr>
          <p:nvPr>
            <p:extLst>
              <p:ext uri="{D42A27DB-BD31-4B8C-83A1-F6EECF244321}">
                <p14:modId xmlns:p14="http://schemas.microsoft.com/office/powerpoint/2010/main" val="161953971"/>
              </p:ext>
            </p:extLst>
          </p:nvPr>
        </p:nvGraphicFramePr>
        <p:xfrm>
          <a:off x="447674" y="1057013"/>
          <a:ext cx="8981551" cy="5167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73270539-F9AD-2487-60FE-C71E75029422}"/>
              </a:ext>
            </a:extLst>
          </p:cNvPr>
          <p:cNvGrpSpPr/>
          <p:nvPr/>
        </p:nvGrpSpPr>
        <p:grpSpPr>
          <a:xfrm>
            <a:off x="6934200" y="-1521321"/>
            <a:ext cx="6809269" cy="7923708"/>
            <a:chOff x="18756" y="-1150991"/>
            <a:chExt cx="6809269" cy="7923708"/>
          </a:xfrm>
        </p:grpSpPr>
        <p:pic>
          <p:nvPicPr>
            <p:cNvPr id="7" name="Picture 6">
              <a:extLst>
                <a:ext uri="{FF2B5EF4-FFF2-40B4-BE49-F238E27FC236}">
                  <a16:creationId xmlns:a16="http://schemas.microsoft.com/office/drawing/2014/main" id="{2184A7EF-E632-4D97-5D27-F00F8B8A8E56}"/>
                </a:ext>
              </a:extLst>
            </p:cNvPr>
            <p:cNvPicPr>
              <a:picLocks noChangeAspect="1"/>
            </p:cNvPicPr>
            <p:nvPr/>
          </p:nvPicPr>
          <p:blipFill rotWithShape="1">
            <a:blip r:embed="rId8"/>
            <a:srcRect l="1" r="-50860"/>
            <a:stretch/>
          </p:blipFill>
          <p:spPr>
            <a:xfrm>
              <a:off x="2213981" y="-162524"/>
              <a:ext cx="4614044" cy="6862868"/>
            </a:xfrm>
            <a:prstGeom prst="rect">
              <a:avLst/>
            </a:prstGeom>
          </p:spPr>
        </p:pic>
        <p:sp>
          <p:nvSpPr>
            <p:cNvPr id="8" name="Isosceles Triangle 6">
              <a:extLst>
                <a:ext uri="{FF2B5EF4-FFF2-40B4-BE49-F238E27FC236}">
                  <a16:creationId xmlns:a16="http://schemas.microsoft.com/office/drawing/2014/main" id="{A173C9D8-3B8D-75A1-D690-0FD274584DCA}"/>
                </a:ext>
              </a:extLst>
            </p:cNvPr>
            <p:cNvSpPr>
              <a:spLocks noChangeAspect="1"/>
            </p:cNvSpPr>
            <p:nvPr/>
          </p:nvSpPr>
          <p:spPr>
            <a:xfrm rot="10800000">
              <a:off x="18756" y="-1150991"/>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3236-03FD-BFCC-75B0-1CDD75C4C86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8FCB4E2-2200-C0A4-A17A-86EEB28A1FE1}"/>
              </a:ext>
            </a:extLst>
          </p:cNvPr>
          <p:cNvSpPr txBox="1">
            <a:spLocks/>
          </p:cNvSpPr>
          <p:nvPr/>
        </p:nvSpPr>
        <p:spPr>
          <a:xfrm>
            <a:off x="429766" y="894744"/>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Comparison to Experimental Data</a:t>
            </a:r>
          </a:p>
        </p:txBody>
      </p:sp>
      <p:sp>
        <p:nvSpPr>
          <p:cNvPr id="10" name="Title 1">
            <a:extLst>
              <a:ext uri="{FF2B5EF4-FFF2-40B4-BE49-F238E27FC236}">
                <a16:creationId xmlns:a16="http://schemas.microsoft.com/office/drawing/2014/main" id="{38B3CBA4-D694-995D-74F8-C4212C40589D}"/>
              </a:ext>
            </a:extLst>
          </p:cNvPr>
          <p:cNvSpPr txBox="1">
            <a:spLocks/>
          </p:cNvSpPr>
          <p:nvPr/>
        </p:nvSpPr>
        <p:spPr>
          <a:xfrm>
            <a:off x="429766" y="338419"/>
            <a:ext cx="5958333" cy="568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a:lstStyle>
          <a:p>
            <a:r>
              <a:rPr lang="en-US" sz="4000" dirty="0"/>
              <a:t>Results</a:t>
            </a:r>
          </a:p>
        </p:txBody>
      </p:sp>
      <p:pic>
        <p:nvPicPr>
          <p:cNvPr id="15" name="Picture 14">
            <a:extLst>
              <a:ext uri="{FF2B5EF4-FFF2-40B4-BE49-F238E27FC236}">
                <a16:creationId xmlns:a16="http://schemas.microsoft.com/office/drawing/2014/main" id="{F251EDEC-AA98-4288-98B1-4C62FAE12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7208"/>
            <a:ext cx="10515600" cy="5560792"/>
          </a:xfrm>
          <a:prstGeom prst="rect">
            <a:avLst/>
          </a:prstGeom>
        </p:spPr>
      </p:pic>
    </p:spTree>
    <p:extLst>
      <p:ext uri="{BB962C8B-B14F-4D97-AF65-F5344CB8AC3E}">
        <p14:creationId xmlns:p14="http://schemas.microsoft.com/office/powerpoint/2010/main" val="304111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90D8F165-4B77-48F5-A5F6-3918E2F37050}"/>
                  </a:ext>
                </a:extLst>
              </p:cNvPr>
              <p:cNvSpPr>
                <a:spLocks noGrp="1"/>
              </p:cNvSpPr>
              <p:nvPr>
                <p:ph type="title"/>
              </p:nvPr>
            </p:nvSpPr>
            <p:spPr/>
            <p:txBody>
              <a:bodyPr/>
              <a:lstStyle/>
              <a:p>
                <a:r>
                  <a:rPr lang="en-US" dirty="0"/>
                  <a:t>Comparing Predicted </a:t>
                </a:r>
                <a14:m>
                  <m:oMath xmlns:m="http://schemas.openxmlformats.org/officeDocument/2006/math">
                    <m:r>
                      <a:rPr lang="en-US" b="0" i="1" smtClean="0">
                        <a:latin typeface="Cambria Math" panose="02040503050406030204" pitchFamily="18" charset="0"/>
                      </a:rPr>
                      <m:t>𝜆</m:t>
                    </m:r>
                  </m:oMath>
                </a14:m>
                <a:endParaRPr lang="en-US" dirty="0"/>
              </a:p>
            </p:txBody>
          </p:sp>
        </mc:Choice>
        <mc:Fallback xmlns="">
          <p:sp>
            <p:nvSpPr>
              <p:cNvPr id="6" name="Title 5">
                <a:extLst>
                  <a:ext uri="{FF2B5EF4-FFF2-40B4-BE49-F238E27FC236}">
                    <a16:creationId xmlns:a16="http://schemas.microsoft.com/office/drawing/2014/main" id="{90D8F165-4B77-48F5-A5F6-3918E2F37050}"/>
                  </a:ext>
                </a:extLst>
              </p:cNvPr>
              <p:cNvSpPr>
                <a:spLocks noGrp="1" noRot="1" noChangeAspect="1" noMove="1" noResize="1" noEditPoints="1" noAdjustHandles="1" noChangeArrowheads="1" noChangeShapeType="1" noTextEdit="1"/>
              </p:cNvSpPr>
              <p:nvPr>
                <p:ph type="title"/>
              </p:nvPr>
            </p:nvSpPr>
            <p:spPr>
              <a:blipFill>
                <a:blip r:embed="rId2"/>
                <a:stretch>
                  <a:fillRect l="-3478" b="-14530"/>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FAF0C1C4-C2CE-4AF7-ABAF-5EA6D2BC689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A18C726-64E8-4B61-9B41-C904E0BEE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6EE028-1CF8-425A-A2A6-4104F5CFA0FA}"/>
              </a:ext>
            </a:extLst>
          </p:cNvPr>
          <p:cNvSpPr>
            <a:spLocks noGrp="1"/>
          </p:cNvSpPr>
          <p:nvPr>
            <p:ph type="sldNum" sz="quarter" idx="12"/>
          </p:nvPr>
        </p:nvSpPr>
        <p:spPr/>
        <p:txBody>
          <a:bodyPr/>
          <a:lstStyle/>
          <a:p>
            <a:fld id="{7F4E4E9A-E196-CC45-B153-4EBB5460C57C}" type="slidenum">
              <a:rPr lang="en-US" smtClean="0"/>
              <a:t>21</a:t>
            </a:fld>
            <a:endParaRPr lang="en-US"/>
          </a:p>
        </p:txBody>
      </p:sp>
    </p:spTree>
    <p:extLst>
      <p:ext uri="{BB962C8B-B14F-4D97-AF65-F5344CB8AC3E}">
        <p14:creationId xmlns:p14="http://schemas.microsoft.com/office/powerpoint/2010/main" val="1232163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20657-6EB0-2549-96C0-F0A6A1D8E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6171B-F946-A0C9-64E7-8397660894E1}"/>
              </a:ext>
            </a:extLst>
          </p:cNvPr>
          <p:cNvSpPr>
            <a:spLocks noGrp="1"/>
          </p:cNvSpPr>
          <p:nvPr>
            <p:ph type="title"/>
          </p:nvPr>
        </p:nvSpPr>
        <p:spPr>
          <a:xfrm>
            <a:off x="429766" y="456069"/>
            <a:ext cx="5958333" cy="568517"/>
          </a:xfrm>
        </p:spPr>
        <p:txBody>
          <a:bodyPr anchor="t">
            <a:normAutofit fontScale="90000"/>
          </a:bodyPr>
          <a:lstStyle/>
          <a:p>
            <a:r>
              <a:rPr lang="en-US" dirty="0">
                <a:solidFill>
                  <a:schemeClr val="accent1">
                    <a:lumMod val="50000"/>
                  </a:schemeClr>
                </a:solidFill>
              </a:rPr>
              <a:t>Results</a:t>
            </a: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12D97727-8556-2F7C-FDCB-52FF212D723E}"/>
                  </a:ext>
                </a:extLst>
              </p:cNvPr>
              <p:cNvSpPr txBox="1">
                <a:spLocks/>
              </p:cNvSpPr>
              <p:nvPr/>
            </p:nvSpPr>
            <p:spPr>
              <a:xfrm>
                <a:off x="429767" y="89918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Compared to Back-Calculated</a:t>
                </a:r>
                <a:r>
                  <a:rPr lang="en-US" sz="2400" dirty="0">
                    <a:solidFill>
                      <a:schemeClr val="tx2"/>
                    </a:solidFill>
                    <a:ea typeface="Cambria Math" panose="02040503050406030204" pitchFamily="18" charset="0"/>
                  </a:rPr>
                  <a:t>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𝜆</m:t>
                    </m:r>
                  </m:oMath>
                </a14:m>
                <a:r>
                  <a:rPr lang="en-US" sz="2400" dirty="0">
                    <a:solidFill>
                      <a:schemeClr val="accent1"/>
                    </a:solidFill>
                  </a:rPr>
                  <a:t> </a:t>
                </a:r>
              </a:p>
            </p:txBody>
          </p:sp>
        </mc:Choice>
        <mc:Fallback xmlns="">
          <p:sp>
            <p:nvSpPr>
              <p:cNvPr id="3" name="Title 1">
                <a:extLst>
                  <a:ext uri="{FF2B5EF4-FFF2-40B4-BE49-F238E27FC236}">
                    <a16:creationId xmlns:a16="http://schemas.microsoft.com/office/drawing/2014/main" id="{12D97727-8556-2F7C-FDCB-52FF212D723E}"/>
                  </a:ext>
                </a:extLst>
              </p:cNvPr>
              <p:cNvSpPr txBox="1">
                <a:spLocks noRot="1" noChangeAspect="1" noMove="1" noResize="1" noEditPoints="1" noAdjustHandles="1" noChangeArrowheads="1" noChangeShapeType="1" noTextEdit="1"/>
              </p:cNvSpPr>
              <p:nvPr/>
            </p:nvSpPr>
            <p:spPr>
              <a:xfrm>
                <a:off x="429767" y="899181"/>
                <a:ext cx="5479543" cy="539496"/>
              </a:xfrm>
              <a:prstGeom prst="rect">
                <a:avLst/>
              </a:prstGeom>
              <a:blipFill>
                <a:blip r:embed="rId2"/>
                <a:stretch>
                  <a:fillRect l="-1617" t="-4651" b="-1627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0A89364-E03C-B2FF-0D01-08B706F207CD}"/>
              </a:ext>
            </a:extLst>
          </p:cNvPr>
          <p:cNvSpPr/>
          <p:nvPr/>
        </p:nvSpPr>
        <p:spPr>
          <a:xfrm>
            <a:off x="472136" y="2171046"/>
            <a:ext cx="4157054" cy="2862322"/>
          </a:xfrm>
          <a:prstGeom prst="rect">
            <a:avLst/>
          </a:prstGeom>
        </p:spPr>
        <p:txBody>
          <a:bodyPr wrap="square">
            <a:spAutoFit/>
          </a:bodyPr>
          <a:lstStyle/>
          <a:p>
            <a:r>
              <a:rPr lang="en-US" sz="2000" dirty="0">
                <a:solidFill>
                  <a:schemeClr val="bg2">
                    <a:lumMod val="25000"/>
                  </a:schemeClr>
                </a:solidFill>
              </a:rPr>
              <a:t>Analysis</a:t>
            </a:r>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r>
              <a:rPr lang="en-US" sz="2000" dirty="0">
                <a:solidFill>
                  <a:schemeClr val="bg2">
                    <a:lumMod val="25000"/>
                  </a:schemeClr>
                </a:solidFill>
              </a:rPr>
              <a:t>13 alkali/alkaline-earth halide salts were analyzed using experimental </a:t>
            </a:r>
            <a:r>
              <a:rPr lang="en-US" sz="2000" i="1" dirty="0">
                <a:solidFill>
                  <a:schemeClr val="bg2">
                    <a:lumMod val="25000"/>
                  </a:schemeClr>
                </a:solidFill>
              </a:rPr>
              <a:t>k </a:t>
            </a:r>
            <a:r>
              <a:rPr lang="en-US" sz="2000" dirty="0">
                <a:solidFill>
                  <a:schemeClr val="bg2">
                    <a:lumMod val="25000"/>
                  </a:schemeClr>
                </a:solidFill>
              </a:rPr>
              <a:t>and MD simulation PDF data from various literature sources. </a:t>
            </a:r>
          </a:p>
          <a:p>
            <a:pPr marL="285750" indent="-285750">
              <a:buFont typeface="Arial" panose="020B0604020202020204" pitchFamily="34" charset="0"/>
              <a:buChar char="•"/>
            </a:pPr>
            <a:r>
              <a:rPr lang="en-US" sz="2000" dirty="0">
                <a:solidFill>
                  <a:schemeClr val="bg2">
                    <a:lumMod val="25000"/>
                  </a:schemeClr>
                </a:solidFill>
              </a:rPr>
              <a:t>Back-calculated structural coherence length provided initial comparisons to present model predictions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B51061-04F9-CFEA-4871-26B436942A7A}"/>
                  </a:ext>
                </a:extLst>
              </p:cNvPr>
              <p:cNvSpPr txBox="1"/>
              <p:nvPr/>
            </p:nvSpPr>
            <p:spPr>
              <a:xfrm>
                <a:off x="1611277" y="1303406"/>
                <a:ext cx="3017913" cy="828753"/>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b="0" i="1" smtClean="0">
                              <a:solidFill>
                                <a:schemeClr val="tx1"/>
                              </a:solidFill>
                              <a:latin typeface="Cambria Math" panose="02040503050406030204" pitchFamily="18" charset="0"/>
                              <a:ea typeface="Cambria Math" panose="02040503050406030204" pitchFamily="18" charset="0"/>
                            </a:rPr>
                            <m:t>𝐵𝐶</m:t>
                          </m:r>
                        </m:sub>
                      </m:sSub>
                      <m:r>
                        <a:rPr lang="en-US" sz="2400" b="0" i="1" smtClean="0">
                          <a:solidFill>
                            <a:schemeClr val="tx1"/>
                          </a:solidFill>
                          <a:latin typeface="Cambria Math" panose="02040503050406030204" pitchFamily="18" charset="0"/>
                          <a:ea typeface="Cambria Math" panose="02040503050406030204" pitchFamily="18" charset="0"/>
                        </a:rPr>
                        <m:t>=3</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𝑘</m:t>
                              </m:r>
                            </m:e>
                            <m:sub>
                              <m:r>
                                <a:rPr lang="en-US" sz="2400" b="0" i="1" smtClean="0">
                                  <a:solidFill>
                                    <a:schemeClr val="tx1"/>
                                  </a:solidFill>
                                  <a:latin typeface="Cambria Math" panose="02040503050406030204" pitchFamily="18" charset="0"/>
                                  <a:ea typeface="Cambria Math" panose="02040503050406030204" pitchFamily="18" charset="0"/>
                                </a:rPr>
                                <m:t>𝑒𝑥𝑝</m:t>
                              </m:r>
                            </m:sub>
                          </m:sSub>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𝑣𝑜𝑙</m:t>
                              </m:r>
                            </m:sub>
                          </m:sSub>
                          <m:r>
                            <a:rPr lang="en-US" sz="2400" i="1">
                              <a:latin typeface="Cambria Math" panose="02040503050406030204" pitchFamily="18" charset="0"/>
                              <a:ea typeface="Cambria Math" panose="02040503050406030204" pitchFamily="18" charset="0"/>
                            </a:rPr>
                            <m:t>𝑣</m:t>
                          </m:r>
                        </m:den>
                      </m:f>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xmlns="">
          <p:sp>
            <p:nvSpPr>
              <p:cNvPr id="8" name="TextBox 7">
                <a:extLst>
                  <a:ext uri="{FF2B5EF4-FFF2-40B4-BE49-F238E27FC236}">
                    <a16:creationId xmlns:a16="http://schemas.microsoft.com/office/drawing/2014/main" id="{5FB51061-04F9-CFEA-4871-26B436942A7A}"/>
                  </a:ext>
                </a:extLst>
              </p:cNvPr>
              <p:cNvSpPr txBox="1">
                <a:spLocks noRot="1" noChangeAspect="1" noMove="1" noResize="1" noEditPoints="1" noAdjustHandles="1" noChangeArrowheads="1" noChangeShapeType="1" noTextEdit="1"/>
              </p:cNvSpPr>
              <p:nvPr/>
            </p:nvSpPr>
            <p:spPr>
              <a:xfrm>
                <a:off x="1611277" y="1303406"/>
                <a:ext cx="3017913" cy="828753"/>
              </a:xfrm>
              <a:prstGeom prst="rect">
                <a:avLst/>
              </a:prstGeom>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7889362-03F1-4DA9-B97E-E2F0E6C88930}"/>
              </a:ext>
            </a:extLst>
          </p:cNvPr>
          <p:cNvGrpSpPr>
            <a:grpSpLocks noChangeAspect="1"/>
          </p:cNvGrpSpPr>
          <p:nvPr/>
        </p:nvGrpSpPr>
        <p:grpSpPr>
          <a:xfrm>
            <a:off x="4629190" y="247973"/>
            <a:ext cx="7519662" cy="5730219"/>
            <a:chOff x="283307" y="3039613"/>
            <a:chExt cx="3882189" cy="2958350"/>
          </a:xfrm>
        </p:grpSpPr>
        <p:pic>
          <p:nvPicPr>
            <p:cNvPr id="11" name="Picture 10">
              <a:extLst>
                <a:ext uri="{FF2B5EF4-FFF2-40B4-BE49-F238E27FC236}">
                  <a16:creationId xmlns:a16="http://schemas.microsoft.com/office/drawing/2014/main" id="{90562B17-542E-5153-0686-F8EDC8AF8076}"/>
                </a:ext>
              </a:extLst>
            </p:cNvPr>
            <p:cNvPicPr>
              <a:picLocks noChangeAspect="1"/>
            </p:cNvPicPr>
            <p:nvPr/>
          </p:nvPicPr>
          <p:blipFill rotWithShape="1">
            <a:blip r:embed="rId4"/>
            <a:srcRect l="4933" t="7210" r="6549" b="2852"/>
            <a:stretch/>
          </p:blipFill>
          <p:spPr>
            <a:xfrm>
              <a:off x="283307" y="3039613"/>
              <a:ext cx="3882189" cy="2958350"/>
            </a:xfrm>
            <a:prstGeom prst="rect">
              <a:avLst/>
            </a:prstGeom>
          </p:spPr>
        </p:pic>
        <p:sp>
          <p:nvSpPr>
            <p:cNvPr id="14" name="TextBox 13">
              <a:extLst>
                <a:ext uri="{FF2B5EF4-FFF2-40B4-BE49-F238E27FC236}">
                  <a16:creationId xmlns:a16="http://schemas.microsoft.com/office/drawing/2014/main" id="{F9FB6002-0596-4EBC-AC80-92DED0037020}"/>
                </a:ext>
              </a:extLst>
            </p:cNvPr>
            <p:cNvSpPr txBox="1"/>
            <p:nvPr/>
          </p:nvSpPr>
          <p:spPr>
            <a:xfrm>
              <a:off x="2024673" y="3419475"/>
              <a:ext cx="443752" cy="238345"/>
            </a:xfrm>
            <a:prstGeom prst="rect">
              <a:avLst/>
            </a:prstGeom>
            <a:noFill/>
          </p:spPr>
          <p:txBody>
            <a:bodyPr wrap="none" rtlCol="0">
              <a:spAutoFit/>
            </a:bodyPr>
            <a:lstStyle/>
            <a:p>
              <a:r>
                <a:rPr lang="en-US" sz="2400" b="1" u="sng" dirty="0"/>
                <a:t>FLiBe</a:t>
              </a:r>
              <a:endParaRPr lang="en-US" sz="2400" b="1" u="sng" baseline="-25000" dirty="0"/>
            </a:p>
          </p:txBody>
        </p:sp>
      </p:grpSp>
      <p:grpSp>
        <p:nvGrpSpPr>
          <p:cNvPr id="20" name="Group 19">
            <a:extLst>
              <a:ext uri="{FF2B5EF4-FFF2-40B4-BE49-F238E27FC236}">
                <a16:creationId xmlns:a16="http://schemas.microsoft.com/office/drawing/2014/main" id="{FF4F4576-E207-4FEB-A833-D9C443F8420C}"/>
              </a:ext>
            </a:extLst>
          </p:cNvPr>
          <p:cNvGrpSpPr/>
          <p:nvPr/>
        </p:nvGrpSpPr>
        <p:grpSpPr>
          <a:xfrm>
            <a:off x="4896130" y="594628"/>
            <a:ext cx="1823325" cy="5789630"/>
            <a:chOff x="4896130" y="533400"/>
            <a:chExt cx="1823325" cy="5789630"/>
          </a:xfrm>
        </p:grpSpPr>
        <p:cxnSp>
          <p:nvCxnSpPr>
            <p:cNvPr id="7" name="Straight Connector 6">
              <a:extLst>
                <a:ext uri="{FF2B5EF4-FFF2-40B4-BE49-F238E27FC236}">
                  <a16:creationId xmlns:a16="http://schemas.microsoft.com/office/drawing/2014/main" id="{8E5AABB2-9796-4B7B-B3F5-117888277EC8}"/>
                </a:ext>
              </a:extLst>
            </p:cNvPr>
            <p:cNvCxnSpPr/>
            <p:nvPr/>
          </p:nvCxnSpPr>
          <p:spPr>
            <a:xfrm>
              <a:off x="6719455" y="533400"/>
              <a:ext cx="0" cy="5716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FFA05B-6563-445C-AD07-CEFDC9481F46}"/>
                    </a:ext>
                  </a:extLst>
                </p:cNvPr>
                <p:cNvSpPr txBox="1"/>
                <p:nvPr/>
              </p:nvSpPr>
              <p:spPr>
                <a:xfrm>
                  <a:off x="4896130" y="5861365"/>
                  <a:ext cx="18094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𝑩𝑪</m:t>
                            </m:r>
                          </m:sub>
                        </m:sSub>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𝟗𝟐</m:t>
                        </m:r>
                      </m:oMath>
                    </m:oMathPara>
                  </a14:m>
                  <a:endParaRPr lang="en-US" sz="2400" b="1" dirty="0"/>
                </a:p>
              </p:txBody>
            </p:sp>
          </mc:Choice>
          <mc:Fallback xmlns="">
            <p:sp>
              <p:nvSpPr>
                <p:cNvPr id="16" name="TextBox 15">
                  <a:extLst>
                    <a:ext uri="{FF2B5EF4-FFF2-40B4-BE49-F238E27FC236}">
                      <a16:creationId xmlns:a16="http://schemas.microsoft.com/office/drawing/2014/main" id="{78FFA05B-6563-445C-AD07-CEFDC9481F46}"/>
                    </a:ext>
                  </a:extLst>
                </p:cNvPr>
                <p:cNvSpPr txBox="1">
                  <a:spLocks noRot="1" noChangeAspect="1" noMove="1" noResize="1" noEditPoints="1" noAdjustHandles="1" noChangeArrowheads="1" noChangeShapeType="1" noTextEdit="1"/>
                </p:cNvSpPr>
                <p:nvPr/>
              </p:nvSpPr>
              <p:spPr>
                <a:xfrm>
                  <a:off x="4896130" y="5861365"/>
                  <a:ext cx="1809470" cy="461665"/>
                </a:xfrm>
                <a:prstGeom prst="rect">
                  <a:avLst/>
                </a:prstGeom>
                <a:blipFill>
                  <a:blip r:embed="rId5"/>
                  <a:stretch>
                    <a:fillRect b="-2667"/>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2031DDFD-A9BA-480A-B97D-838EA9991247}"/>
              </a:ext>
            </a:extLst>
          </p:cNvPr>
          <p:cNvGrpSpPr/>
          <p:nvPr/>
        </p:nvGrpSpPr>
        <p:grpSpPr>
          <a:xfrm>
            <a:off x="6793383" y="594628"/>
            <a:ext cx="2325637" cy="5806172"/>
            <a:chOff x="6793383" y="533400"/>
            <a:chExt cx="2325637" cy="5806172"/>
          </a:xfrm>
        </p:grpSpPr>
        <p:cxnSp>
          <p:nvCxnSpPr>
            <p:cNvPr id="17" name="Straight Connector 16">
              <a:extLst>
                <a:ext uri="{FF2B5EF4-FFF2-40B4-BE49-F238E27FC236}">
                  <a16:creationId xmlns:a16="http://schemas.microsoft.com/office/drawing/2014/main" id="{A6BB4F69-F665-4639-B390-6053BF295AA1}"/>
                </a:ext>
              </a:extLst>
            </p:cNvPr>
            <p:cNvCxnSpPr/>
            <p:nvPr/>
          </p:nvCxnSpPr>
          <p:spPr>
            <a:xfrm>
              <a:off x="6827004" y="533400"/>
              <a:ext cx="0" cy="571613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3ECBA0-02C4-4F06-8B59-DA7ACD269BC2}"/>
                    </a:ext>
                  </a:extLst>
                </p:cNvPr>
                <p:cNvSpPr txBox="1"/>
                <p:nvPr/>
              </p:nvSpPr>
              <p:spPr>
                <a:xfrm>
                  <a:off x="6793383" y="5844821"/>
                  <a:ext cx="2325637" cy="494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68B179"/>
                                </a:solidFill>
                                <a:latin typeface="Cambria Math" panose="02040503050406030204" pitchFamily="18" charset="0"/>
                              </a:rPr>
                            </m:ctrlPr>
                          </m:sSubPr>
                          <m:e>
                            <m:r>
                              <a:rPr lang="en-US" sz="2400" b="1" i="1" smtClean="0">
                                <a:solidFill>
                                  <a:srgbClr val="68B179"/>
                                </a:solidFill>
                                <a:latin typeface="Cambria Math" panose="02040503050406030204" pitchFamily="18" charset="0"/>
                              </a:rPr>
                              <m:t>𝝀</m:t>
                            </m:r>
                          </m:e>
                          <m:sub>
                            <m:r>
                              <a:rPr lang="en-US" sz="2400" b="1" i="1" smtClean="0">
                                <a:solidFill>
                                  <a:srgbClr val="68B179"/>
                                </a:solidFill>
                                <a:latin typeface="Cambria Math" panose="02040503050406030204" pitchFamily="18" charset="0"/>
                              </a:rPr>
                              <m:t>𝒑𝒓𝒆𝒅𝒊𝒄𝒕</m:t>
                            </m:r>
                          </m:sub>
                        </m:sSub>
                        <m:r>
                          <a:rPr lang="en-US" sz="2400" b="1" i="1" smtClean="0">
                            <a:solidFill>
                              <a:srgbClr val="68B179"/>
                            </a:solidFill>
                            <a:latin typeface="Cambria Math" panose="02040503050406030204" pitchFamily="18" charset="0"/>
                          </a:rPr>
                          <m:t>=</m:t>
                        </m:r>
                        <m:r>
                          <a:rPr lang="en-US" sz="2400" b="1" i="1" smtClean="0">
                            <a:solidFill>
                              <a:srgbClr val="68B179"/>
                            </a:solidFill>
                            <a:latin typeface="Cambria Math" panose="02040503050406030204" pitchFamily="18" charset="0"/>
                          </a:rPr>
                          <m:t>𝟐</m:t>
                        </m:r>
                        <m:r>
                          <a:rPr lang="en-US" sz="2400" b="1" i="1" smtClean="0">
                            <a:solidFill>
                              <a:srgbClr val="68B179"/>
                            </a:solidFill>
                            <a:latin typeface="Cambria Math" panose="02040503050406030204" pitchFamily="18" charset="0"/>
                          </a:rPr>
                          <m:t>.</m:t>
                        </m:r>
                        <m:r>
                          <a:rPr lang="en-US" sz="2400" b="1" i="1" smtClean="0">
                            <a:solidFill>
                              <a:srgbClr val="68B179"/>
                            </a:solidFill>
                            <a:latin typeface="Cambria Math" panose="02040503050406030204" pitchFamily="18" charset="0"/>
                          </a:rPr>
                          <m:t>𝟎𝟖</m:t>
                        </m:r>
                      </m:oMath>
                    </m:oMathPara>
                  </a14:m>
                  <a:endParaRPr lang="en-US" sz="2400" b="1" dirty="0">
                    <a:solidFill>
                      <a:srgbClr val="68B179"/>
                    </a:solidFill>
                  </a:endParaRPr>
                </a:p>
              </p:txBody>
            </p:sp>
          </mc:Choice>
          <mc:Fallback xmlns="">
            <p:sp>
              <p:nvSpPr>
                <p:cNvPr id="18" name="TextBox 17">
                  <a:extLst>
                    <a:ext uri="{FF2B5EF4-FFF2-40B4-BE49-F238E27FC236}">
                      <a16:creationId xmlns:a16="http://schemas.microsoft.com/office/drawing/2014/main" id="{5E3ECBA0-02C4-4F06-8B59-DA7ACD269BC2}"/>
                    </a:ext>
                  </a:extLst>
                </p:cNvPr>
                <p:cNvSpPr txBox="1">
                  <a:spLocks noRot="1" noChangeAspect="1" noMove="1" noResize="1" noEditPoints="1" noAdjustHandles="1" noChangeArrowheads="1" noChangeShapeType="1" noTextEdit="1"/>
                </p:cNvSpPr>
                <p:nvPr/>
              </p:nvSpPr>
              <p:spPr>
                <a:xfrm>
                  <a:off x="6793383" y="5844821"/>
                  <a:ext cx="2325637" cy="494751"/>
                </a:xfrm>
                <a:prstGeom prst="rect">
                  <a:avLst/>
                </a:prstGeom>
                <a:blipFill>
                  <a:blip r:embed="rId6"/>
                  <a:stretch>
                    <a:fillRect b="-12346"/>
                  </a:stretch>
                </a:blipFill>
              </p:spPr>
              <p:txBody>
                <a:bodyPr/>
                <a:lstStyle/>
                <a:p>
                  <a:r>
                    <a:rPr lang="en-US">
                      <a:noFill/>
                    </a:rPr>
                    <a:t> </a:t>
                  </a:r>
                </a:p>
              </p:txBody>
            </p:sp>
          </mc:Fallback>
        </mc:AlternateContent>
      </p:grpSp>
    </p:spTree>
    <p:extLst>
      <p:ext uri="{BB962C8B-B14F-4D97-AF65-F5344CB8AC3E}">
        <p14:creationId xmlns:p14="http://schemas.microsoft.com/office/powerpoint/2010/main" val="282541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20657-6EB0-2549-96C0-F0A6A1D8E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6171B-F946-A0C9-64E7-8397660894E1}"/>
              </a:ext>
            </a:extLst>
          </p:cNvPr>
          <p:cNvSpPr>
            <a:spLocks noGrp="1"/>
          </p:cNvSpPr>
          <p:nvPr>
            <p:ph type="title"/>
          </p:nvPr>
        </p:nvSpPr>
        <p:spPr>
          <a:xfrm>
            <a:off x="429766" y="456069"/>
            <a:ext cx="5958333" cy="568517"/>
          </a:xfrm>
        </p:spPr>
        <p:txBody>
          <a:bodyPr anchor="t">
            <a:normAutofit fontScale="90000"/>
          </a:bodyPr>
          <a:lstStyle/>
          <a:p>
            <a:r>
              <a:rPr lang="en-US" dirty="0">
                <a:solidFill>
                  <a:schemeClr val="accent1">
                    <a:lumMod val="50000"/>
                  </a:schemeClr>
                </a:solidFill>
              </a:rPr>
              <a:t>Results</a:t>
            </a:r>
          </a:p>
        </p:txBody>
      </p:sp>
      <p:sp>
        <p:nvSpPr>
          <p:cNvPr id="9" name="TextBox 8">
            <a:extLst>
              <a:ext uri="{FF2B5EF4-FFF2-40B4-BE49-F238E27FC236}">
                <a16:creationId xmlns:a16="http://schemas.microsoft.com/office/drawing/2014/main" id="{3EC2F42F-5D6E-D30C-FA38-17C0B8A72DCE}"/>
              </a:ext>
            </a:extLst>
          </p:cNvPr>
          <p:cNvSpPr txBox="1"/>
          <p:nvPr/>
        </p:nvSpPr>
        <p:spPr>
          <a:xfrm>
            <a:off x="429766" y="5997963"/>
            <a:ext cx="10776204" cy="369332"/>
          </a:xfrm>
          <a:prstGeom prst="rect">
            <a:avLst/>
          </a:prstGeom>
          <a:noFill/>
        </p:spPr>
        <p:txBody>
          <a:bodyPr wrap="square">
            <a:spAutoFit/>
          </a:bodyPr>
          <a:lstStyle/>
          <a:p>
            <a:r>
              <a:rPr lang="en-US" dirty="0">
                <a:solidFill>
                  <a:schemeClr val="bg2">
                    <a:lumMod val="25000"/>
                  </a:schemeClr>
                </a:solidFill>
              </a:rPr>
              <a:t>Further development will weight specific heat, speed of sound to estimate each ion pair’s relative contributions</a:t>
            </a:r>
            <a:endParaRPr lang="en-US" dirty="0"/>
          </a:p>
        </p:txBody>
      </p:sp>
      <p:grpSp>
        <p:nvGrpSpPr>
          <p:cNvPr id="5" name="Group 4">
            <a:extLst>
              <a:ext uri="{FF2B5EF4-FFF2-40B4-BE49-F238E27FC236}">
                <a16:creationId xmlns:a16="http://schemas.microsoft.com/office/drawing/2014/main" id="{E5A3F45D-6122-476E-94BD-EBC683040064}"/>
              </a:ext>
            </a:extLst>
          </p:cNvPr>
          <p:cNvGrpSpPr>
            <a:grpSpLocks noChangeAspect="1"/>
          </p:cNvGrpSpPr>
          <p:nvPr/>
        </p:nvGrpSpPr>
        <p:grpSpPr>
          <a:xfrm>
            <a:off x="332302" y="1589282"/>
            <a:ext cx="5499773" cy="4191000"/>
            <a:chOff x="1676400" y="1371600"/>
            <a:chExt cx="3882189" cy="2958350"/>
          </a:xfrm>
        </p:grpSpPr>
        <p:pic>
          <p:nvPicPr>
            <p:cNvPr id="12" name="Picture 11">
              <a:extLst>
                <a:ext uri="{FF2B5EF4-FFF2-40B4-BE49-F238E27FC236}">
                  <a16:creationId xmlns:a16="http://schemas.microsoft.com/office/drawing/2014/main" id="{011DAE00-F33B-125D-ED20-E0F017DFB0F6}"/>
                </a:ext>
              </a:extLst>
            </p:cNvPr>
            <p:cNvPicPr>
              <a:picLocks noChangeAspect="1"/>
            </p:cNvPicPr>
            <p:nvPr/>
          </p:nvPicPr>
          <p:blipFill rotWithShape="1">
            <a:blip r:embed="rId2"/>
            <a:srcRect l="4933" t="7210" r="6549" b="2852"/>
            <a:stretch/>
          </p:blipFill>
          <p:spPr>
            <a:xfrm>
              <a:off x="1676400" y="1371600"/>
              <a:ext cx="3882189" cy="2958350"/>
            </a:xfrm>
            <a:prstGeom prst="rect">
              <a:avLst/>
            </a:prstGeom>
          </p:spPr>
        </p:pic>
        <p:sp>
          <p:nvSpPr>
            <p:cNvPr id="13" name="TextBox 12">
              <a:extLst>
                <a:ext uri="{FF2B5EF4-FFF2-40B4-BE49-F238E27FC236}">
                  <a16:creationId xmlns:a16="http://schemas.microsoft.com/office/drawing/2014/main" id="{79FB3C10-B06F-47B6-8A8B-410DDF15315D}"/>
                </a:ext>
              </a:extLst>
            </p:cNvPr>
            <p:cNvSpPr txBox="1"/>
            <p:nvPr/>
          </p:nvSpPr>
          <p:spPr>
            <a:xfrm>
              <a:off x="4114904" y="1758049"/>
              <a:ext cx="1144865" cy="369332"/>
            </a:xfrm>
            <a:prstGeom prst="rect">
              <a:avLst/>
            </a:prstGeom>
            <a:noFill/>
          </p:spPr>
          <p:txBody>
            <a:bodyPr wrap="none" rtlCol="0">
              <a:spAutoFit/>
            </a:bodyPr>
            <a:lstStyle/>
            <a:p>
              <a:r>
                <a:rPr lang="en-US" b="1" u="sng" dirty="0"/>
                <a:t>NaCl-UCl</a:t>
              </a:r>
              <a:r>
                <a:rPr lang="en-US" b="1" u="sng" baseline="-25000" dirty="0"/>
                <a:t>3</a:t>
              </a:r>
            </a:p>
          </p:txBody>
        </p:sp>
      </p:grpSp>
      <p:grpSp>
        <p:nvGrpSpPr>
          <p:cNvPr id="4" name="Group 3">
            <a:extLst>
              <a:ext uri="{FF2B5EF4-FFF2-40B4-BE49-F238E27FC236}">
                <a16:creationId xmlns:a16="http://schemas.microsoft.com/office/drawing/2014/main" id="{67837444-1067-405A-958E-66D5C9B613AB}"/>
              </a:ext>
            </a:extLst>
          </p:cNvPr>
          <p:cNvGrpSpPr>
            <a:grpSpLocks noChangeAspect="1"/>
          </p:cNvGrpSpPr>
          <p:nvPr/>
        </p:nvGrpSpPr>
        <p:grpSpPr>
          <a:xfrm>
            <a:off x="6359925" y="1589282"/>
            <a:ext cx="5499773" cy="4191000"/>
            <a:chOff x="5674438" y="1371600"/>
            <a:chExt cx="3882189" cy="2958350"/>
          </a:xfrm>
        </p:grpSpPr>
        <p:pic>
          <p:nvPicPr>
            <p:cNvPr id="10" name="Picture 9">
              <a:extLst>
                <a:ext uri="{FF2B5EF4-FFF2-40B4-BE49-F238E27FC236}">
                  <a16:creationId xmlns:a16="http://schemas.microsoft.com/office/drawing/2014/main" id="{31531215-9F08-C41B-6FEA-761D97E4F1EE}"/>
                </a:ext>
              </a:extLst>
            </p:cNvPr>
            <p:cNvPicPr>
              <a:picLocks noChangeAspect="1"/>
            </p:cNvPicPr>
            <p:nvPr/>
          </p:nvPicPr>
          <p:blipFill rotWithShape="1">
            <a:blip r:embed="rId3"/>
            <a:srcRect l="4933" t="7210" r="6549" b="2852"/>
            <a:stretch/>
          </p:blipFill>
          <p:spPr>
            <a:xfrm>
              <a:off x="5674438" y="1371600"/>
              <a:ext cx="3882189" cy="2958350"/>
            </a:xfrm>
            <a:prstGeom prst="rect">
              <a:avLst/>
            </a:prstGeom>
          </p:spPr>
        </p:pic>
        <p:sp>
          <p:nvSpPr>
            <p:cNvPr id="15" name="TextBox 14">
              <a:extLst>
                <a:ext uri="{FF2B5EF4-FFF2-40B4-BE49-F238E27FC236}">
                  <a16:creationId xmlns:a16="http://schemas.microsoft.com/office/drawing/2014/main" id="{4D4ECD46-229D-415D-B198-0F24A7691361}"/>
                </a:ext>
              </a:extLst>
            </p:cNvPr>
            <p:cNvSpPr txBox="1"/>
            <p:nvPr/>
          </p:nvSpPr>
          <p:spPr>
            <a:xfrm>
              <a:off x="7315304" y="1758049"/>
              <a:ext cx="516488" cy="369332"/>
            </a:xfrm>
            <a:prstGeom prst="rect">
              <a:avLst/>
            </a:prstGeom>
            <a:noFill/>
          </p:spPr>
          <p:txBody>
            <a:bodyPr wrap="none" rtlCol="0">
              <a:spAutoFit/>
            </a:bodyPr>
            <a:lstStyle/>
            <a:p>
              <a:r>
                <a:rPr lang="en-US" b="1" u="sng"/>
                <a:t>LiCl</a:t>
              </a:r>
              <a:endParaRPr lang="en-US" b="1" u="sng" baseline="-25000" dirty="0"/>
            </a:p>
          </p:txBody>
        </p:sp>
      </p:grpSp>
    </p:spTree>
    <p:extLst>
      <p:ext uri="{BB962C8B-B14F-4D97-AF65-F5344CB8AC3E}">
        <p14:creationId xmlns:p14="http://schemas.microsoft.com/office/powerpoint/2010/main" val="334181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DB14-A1A5-E9A1-6577-B0E9BE7DEF05}"/>
              </a:ext>
            </a:extLst>
          </p:cNvPr>
          <p:cNvSpPr>
            <a:spLocks noGrp="1"/>
          </p:cNvSpPr>
          <p:nvPr>
            <p:ph type="title"/>
          </p:nvPr>
        </p:nvSpPr>
        <p:spPr>
          <a:xfrm>
            <a:off x="457200" y="96917"/>
            <a:ext cx="10515600" cy="1325563"/>
          </a:xfrm>
        </p:spPr>
        <p:txBody>
          <a:bodyPr>
            <a:normAutofit/>
          </a:bodyPr>
          <a:lstStyle/>
          <a:p>
            <a:r>
              <a:rPr lang="en-US" sz="3600" dirty="0"/>
              <a:t>Underestimation in Divalent Salt Mixtures</a:t>
            </a:r>
          </a:p>
        </p:txBody>
      </p:sp>
      <p:sp>
        <p:nvSpPr>
          <p:cNvPr id="3" name="Content Placeholder 2">
            <a:extLst>
              <a:ext uri="{FF2B5EF4-FFF2-40B4-BE49-F238E27FC236}">
                <a16:creationId xmlns:a16="http://schemas.microsoft.com/office/drawing/2014/main" id="{6A2644DA-A495-0F02-30F4-F192D72C548D}"/>
              </a:ext>
            </a:extLst>
          </p:cNvPr>
          <p:cNvSpPr>
            <a:spLocks noGrp="1"/>
          </p:cNvSpPr>
          <p:nvPr>
            <p:ph idx="1"/>
          </p:nvPr>
        </p:nvSpPr>
        <p:spPr>
          <a:xfrm>
            <a:off x="609600" y="1249422"/>
            <a:ext cx="5181600" cy="3889375"/>
          </a:xfrm>
        </p:spPr>
        <p:txBody>
          <a:bodyPr>
            <a:noAutofit/>
          </a:bodyPr>
          <a:lstStyle/>
          <a:p>
            <a:r>
              <a:rPr lang="en-US" sz="2400" dirty="0"/>
              <a:t>In mixtures with MgCl</a:t>
            </a:r>
            <a:r>
              <a:rPr lang="en-US" sz="2400" baseline="-25000" dirty="0"/>
              <a:t>2</a:t>
            </a:r>
            <a:r>
              <a:rPr lang="en-US" sz="2400" dirty="0"/>
              <a:t>, the model consistently underpredicts the SCL</a:t>
            </a:r>
          </a:p>
          <a:p>
            <a:r>
              <a:rPr lang="en-US" sz="2400" dirty="0"/>
              <a:t>There are two current theories for why this may be:</a:t>
            </a:r>
          </a:p>
          <a:p>
            <a:pPr lvl="1"/>
            <a:r>
              <a:rPr lang="en-US" dirty="0"/>
              <a:t>The salt experiences a “fast sound” as described in F. Demmel’s paper</a:t>
            </a:r>
            <a:r>
              <a:rPr lang="en-US" baseline="30000" dirty="0"/>
              <a:t>[26]</a:t>
            </a:r>
          </a:p>
          <a:p>
            <a:pPr lvl="1"/>
            <a:r>
              <a:rPr lang="en-US" dirty="0"/>
              <a:t>The MgCl</a:t>
            </a:r>
            <a:r>
              <a:rPr lang="en-US" baseline="-25000" dirty="0"/>
              <a:t>2</a:t>
            </a:r>
            <a:r>
              <a:rPr lang="en-US" dirty="0"/>
              <a:t> has a unique cation network that allows better phonon transfer between cation-anion pairs</a:t>
            </a:r>
          </a:p>
          <a:p>
            <a:r>
              <a:rPr lang="en-US" sz="2400" dirty="0"/>
              <a:t>To determine which, mixture salts need to be tested for “fast sound”</a:t>
            </a:r>
          </a:p>
        </p:txBody>
      </p:sp>
      <p:sp>
        <p:nvSpPr>
          <p:cNvPr id="5" name="Slide Number Placeholder 4">
            <a:extLst>
              <a:ext uri="{FF2B5EF4-FFF2-40B4-BE49-F238E27FC236}">
                <a16:creationId xmlns:a16="http://schemas.microsoft.com/office/drawing/2014/main" id="{92DAAC36-BEBF-25CC-9A2B-6B2146CE4398}"/>
              </a:ext>
            </a:extLst>
          </p:cNvPr>
          <p:cNvSpPr>
            <a:spLocks noGrp="1"/>
          </p:cNvSpPr>
          <p:nvPr>
            <p:ph type="sldNum" sz="quarter" idx="12"/>
          </p:nvPr>
        </p:nvSpPr>
        <p:spPr/>
        <p:txBody>
          <a:bodyPr/>
          <a:lstStyle/>
          <a:p>
            <a:fld id="{7F4E4E9A-E196-CC45-B153-4EBB5460C57C}" type="slidenum">
              <a:rPr lang="en-US" smtClean="0"/>
              <a:t>24</a:t>
            </a:fld>
            <a:endParaRPr lang="en-US"/>
          </a:p>
        </p:txBody>
      </p:sp>
      <p:pic>
        <p:nvPicPr>
          <p:cNvPr id="9" name="Picture 8">
            <a:extLst>
              <a:ext uri="{FF2B5EF4-FFF2-40B4-BE49-F238E27FC236}">
                <a16:creationId xmlns:a16="http://schemas.microsoft.com/office/drawing/2014/main" id="{633061CF-ACF5-4550-A2CA-7A06EBE82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675" y="1251377"/>
            <a:ext cx="6553200" cy="5413185"/>
          </a:xfrm>
          <a:prstGeom prst="rect">
            <a:avLst/>
          </a:prstGeom>
        </p:spPr>
      </p:pic>
      <p:sp>
        <p:nvSpPr>
          <p:cNvPr id="10" name="Rectangle 9">
            <a:extLst>
              <a:ext uri="{FF2B5EF4-FFF2-40B4-BE49-F238E27FC236}">
                <a16:creationId xmlns:a16="http://schemas.microsoft.com/office/drawing/2014/main" id="{6AF239C2-1945-443A-8DE9-D04B49BD843E}"/>
              </a:ext>
            </a:extLst>
          </p:cNvPr>
          <p:cNvSpPr/>
          <p:nvPr/>
        </p:nvSpPr>
        <p:spPr>
          <a:xfrm>
            <a:off x="8614406" y="725886"/>
            <a:ext cx="3348994" cy="369332"/>
          </a:xfrm>
          <a:prstGeom prst="rect">
            <a:avLst/>
          </a:prstGeom>
        </p:spPr>
        <p:txBody>
          <a:bodyPr wrap="none">
            <a:spAutoFit/>
          </a:bodyPr>
          <a:lstStyle/>
          <a:p>
            <a:r>
              <a:rPr lang="en-US" dirty="0"/>
              <a:t>0.535NaCl-0.315MgCl2-0.15CaCl2</a:t>
            </a:r>
          </a:p>
        </p:txBody>
      </p:sp>
    </p:spTree>
    <p:extLst>
      <p:ext uri="{BB962C8B-B14F-4D97-AF65-F5344CB8AC3E}">
        <p14:creationId xmlns:p14="http://schemas.microsoft.com/office/powerpoint/2010/main" val="49847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DB14-A1A5-E9A1-6577-B0E9BE7DEF05}"/>
              </a:ext>
            </a:extLst>
          </p:cNvPr>
          <p:cNvSpPr>
            <a:spLocks noGrp="1"/>
          </p:cNvSpPr>
          <p:nvPr>
            <p:ph type="title"/>
          </p:nvPr>
        </p:nvSpPr>
        <p:spPr>
          <a:xfrm>
            <a:off x="457200" y="96917"/>
            <a:ext cx="10515600" cy="1325563"/>
          </a:xfrm>
        </p:spPr>
        <p:txBody>
          <a:bodyPr>
            <a:normAutofit/>
          </a:bodyPr>
          <a:lstStyle/>
          <a:p>
            <a:r>
              <a:rPr lang="en-US" sz="3600" dirty="0"/>
              <a:t>Underestimation in Divalent Salt Mixtures</a:t>
            </a:r>
          </a:p>
        </p:txBody>
      </p:sp>
      <p:sp>
        <p:nvSpPr>
          <p:cNvPr id="3" name="Content Placeholder 2">
            <a:extLst>
              <a:ext uri="{FF2B5EF4-FFF2-40B4-BE49-F238E27FC236}">
                <a16:creationId xmlns:a16="http://schemas.microsoft.com/office/drawing/2014/main" id="{6A2644DA-A495-0F02-30F4-F192D72C548D}"/>
              </a:ext>
            </a:extLst>
          </p:cNvPr>
          <p:cNvSpPr>
            <a:spLocks noGrp="1"/>
          </p:cNvSpPr>
          <p:nvPr>
            <p:ph idx="1"/>
          </p:nvPr>
        </p:nvSpPr>
        <p:spPr>
          <a:xfrm>
            <a:off x="609600" y="1249422"/>
            <a:ext cx="5181600" cy="3889375"/>
          </a:xfrm>
        </p:spPr>
        <p:txBody>
          <a:bodyPr>
            <a:noAutofit/>
          </a:bodyPr>
          <a:lstStyle/>
          <a:p>
            <a:r>
              <a:rPr lang="en-US" sz="2400" dirty="0"/>
              <a:t>Similar underestimation occurs with mixtures containing MgF</a:t>
            </a:r>
            <a:r>
              <a:rPr lang="en-US" sz="2400" baseline="-25000" dirty="0"/>
              <a:t>2</a:t>
            </a:r>
            <a:endParaRPr lang="en-US" sz="2400" dirty="0"/>
          </a:p>
        </p:txBody>
      </p:sp>
      <p:sp>
        <p:nvSpPr>
          <p:cNvPr id="5" name="Slide Number Placeholder 4">
            <a:extLst>
              <a:ext uri="{FF2B5EF4-FFF2-40B4-BE49-F238E27FC236}">
                <a16:creationId xmlns:a16="http://schemas.microsoft.com/office/drawing/2014/main" id="{92DAAC36-BEBF-25CC-9A2B-6B2146CE4398}"/>
              </a:ext>
            </a:extLst>
          </p:cNvPr>
          <p:cNvSpPr>
            <a:spLocks noGrp="1"/>
          </p:cNvSpPr>
          <p:nvPr>
            <p:ph type="sldNum" sz="quarter" idx="12"/>
          </p:nvPr>
        </p:nvSpPr>
        <p:spPr/>
        <p:txBody>
          <a:bodyPr/>
          <a:lstStyle/>
          <a:p>
            <a:fld id="{7F4E4E9A-E196-CC45-B153-4EBB5460C57C}" type="slidenum">
              <a:rPr lang="en-US" smtClean="0"/>
              <a:t>25</a:t>
            </a:fld>
            <a:endParaRPr lang="en-US"/>
          </a:p>
        </p:txBody>
      </p:sp>
      <p:pic>
        <p:nvPicPr>
          <p:cNvPr id="7" name="Picture 6">
            <a:extLst>
              <a:ext uri="{FF2B5EF4-FFF2-40B4-BE49-F238E27FC236}">
                <a16:creationId xmlns:a16="http://schemas.microsoft.com/office/drawing/2014/main" id="{18C4F37F-EE1C-4BF4-9A71-D4924E4FA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045717"/>
            <a:ext cx="6919020" cy="5715366"/>
          </a:xfrm>
          <a:prstGeom prst="rect">
            <a:avLst/>
          </a:prstGeom>
        </p:spPr>
      </p:pic>
      <p:sp>
        <p:nvSpPr>
          <p:cNvPr id="8" name="Rectangle 7">
            <a:extLst>
              <a:ext uri="{FF2B5EF4-FFF2-40B4-BE49-F238E27FC236}">
                <a16:creationId xmlns:a16="http://schemas.microsoft.com/office/drawing/2014/main" id="{87500D7B-9292-4AE8-A511-8BD89B9C0640}"/>
              </a:ext>
            </a:extLst>
          </p:cNvPr>
          <p:cNvSpPr/>
          <p:nvPr/>
        </p:nvSpPr>
        <p:spPr>
          <a:xfrm>
            <a:off x="9041655" y="676385"/>
            <a:ext cx="2906565" cy="369332"/>
          </a:xfrm>
          <a:prstGeom prst="rect">
            <a:avLst/>
          </a:prstGeom>
        </p:spPr>
        <p:txBody>
          <a:bodyPr wrap="none">
            <a:spAutoFit/>
          </a:bodyPr>
          <a:lstStyle/>
          <a:p>
            <a:r>
              <a:rPr lang="en-US" dirty="0"/>
              <a:t>0.345NaF-0.065MgF2-0.59KF</a:t>
            </a:r>
          </a:p>
        </p:txBody>
      </p:sp>
    </p:spTree>
    <p:extLst>
      <p:ext uri="{BB962C8B-B14F-4D97-AF65-F5344CB8AC3E}">
        <p14:creationId xmlns:p14="http://schemas.microsoft.com/office/powerpoint/2010/main" val="278395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DB14-A1A5-E9A1-6577-B0E9BE7DEF05}"/>
              </a:ext>
            </a:extLst>
          </p:cNvPr>
          <p:cNvSpPr>
            <a:spLocks noGrp="1"/>
          </p:cNvSpPr>
          <p:nvPr>
            <p:ph type="title"/>
          </p:nvPr>
        </p:nvSpPr>
        <p:spPr>
          <a:xfrm>
            <a:off x="457200" y="96917"/>
            <a:ext cx="10515600" cy="1325563"/>
          </a:xfrm>
        </p:spPr>
        <p:txBody>
          <a:bodyPr>
            <a:normAutofit/>
          </a:bodyPr>
          <a:lstStyle/>
          <a:p>
            <a:r>
              <a:rPr lang="en-US" sz="3600" dirty="0"/>
              <a:t>Unary Salt Mixtures</a:t>
            </a:r>
          </a:p>
        </p:txBody>
      </p:sp>
      <p:sp>
        <p:nvSpPr>
          <p:cNvPr id="3" name="Content Placeholder 2">
            <a:extLst>
              <a:ext uri="{FF2B5EF4-FFF2-40B4-BE49-F238E27FC236}">
                <a16:creationId xmlns:a16="http://schemas.microsoft.com/office/drawing/2014/main" id="{6A2644DA-A495-0F02-30F4-F192D72C548D}"/>
              </a:ext>
            </a:extLst>
          </p:cNvPr>
          <p:cNvSpPr>
            <a:spLocks noGrp="1"/>
          </p:cNvSpPr>
          <p:nvPr>
            <p:ph idx="1"/>
          </p:nvPr>
        </p:nvSpPr>
        <p:spPr>
          <a:xfrm>
            <a:off x="609599" y="1249422"/>
            <a:ext cx="3347551" cy="5106928"/>
          </a:xfrm>
        </p:spPr>
        <p:txBody>
          <a:bodyPr>
            <a:noAutofit/>
          </a:bodyPr>
          <a:lstStyle/>
          <a:p>
            <a:r>
              <a:rPr lang="en-US" sz="2400" dirty="0"/>
              <a:t>Unary MgCl2 not underestimated due to increased “phonon” transfer factor in unary salts—if there are cation-cation chains, the effective mean free path appears to be within that predicted using the phonon transfer factor.</a:t>
            </a:r>
          </a:p>
        </p:txBody>
      </p:sp>
      <p:sp>
        <p:nvSpPr>
          <p:cNvPr id="5" name="Slide Number Placeholder 4">
            <a:extLst>
              <a:ext uri="{FF2B5EF4-FFF2-40B4-BE49-F238E27FC236}">
                <a16:creationId xmlns:a16="http://schemas.microsoft.com/office/drawing/2014/main" id="{92DAAC36-BEBF-25CC-9A2B-6B2146CE4398}"/>
              </a:ext>
            </a:extLst>
          </p:cNvPr>
          <p:cNvSpPr>
            <a:spLocks noGrp="1"/>
          </p:cNvSpPr>
          <p:nvPr>
            <p:ph type="sldNum" sz="quarter" idx="12"/>
          </p:nvPr>
        </p:nvSpPr>
        <p:spPr/>
        <p:txBody>
          <a:bodyPr/>
          <a:lstStyle/>
          <a:p>
            <a:fld id="{7F4E4E9A-E196-CC45-B153-4EBB5460C57C}" type="slidenum">
              <a:rPr lang="en-US" smtClean="0"/>
              <a:t>26</a:t>
            </a:fld>
            <a:endParaRPr lang="en-US"/>
          </a:p>
        </p:txBody>
      </p:sp>
      <p:pic>
        <p:nvPicPr>
          <p:cNvPr id="6" name="Picture 5">
            <a:extLst>
              <a:ext uri="{FF2B5EF4-FFF2-40B4-BE49-F238E27FC236}">
                <a16:creationId xmlns:a16="http://schemas.microsoft.com/office/drawing/2014/main" id="{270B7EB8-1A9C-4B86-8B80-23B9EF631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962558"/>
            <a:ext cx="7015649" cy="5798525"/>
          </a:xfrm>
          <a:prstGeom prst="rect">
            <a:avLst/>
          </a:prstGeom>
        </p:spPr>
      </p:pic>
      <p:sp>
        <p:nvSpPr>
          <p:cNvPr id="8" name="Rectangle 7">
            <a:extLst>
              <a:ext uri="{FF2B5EF4-FFF2-40B4-BE49-F238E27FC236}">
                <a16:creationId xmlns:a16="http://schemas.microsoft.com/office/drawing/2014/main" id="{E0727C18-F4A7-4E59-8025-1412BDAFBD15}"/>
              </a:ext>
            </a:extLst>
          </p:cNvPr>
          <p:cNvSpPr/>
          <p:nvPr/>
        </p:nvSpPr>
        <p:spPr>
          <a:xfrm>
            <a:off x="10950611" y="593226"/>
            <a:ext cx="784189" cy="369332"/>
          </a:xfrm>
          <a:prstGeom prst="rect">
            <a:avLst/>
          </a:prstGeom>
        </p:spPr>
        <p:txBody>
          <a:bodyPr wrap="none">
            <a:spAutoFit/>
          </a:bodyPr>
          <a:lstStyle/>
          <a:p>
            <a:r>
              <a:rPr lang="en-US" dirty="0"/>
              <a:t>MgCl2</a:t>
            </a:r>
          </a:p>
        </p:txBody>
      </p:sp>
    </p:spTree>
    <p:extLst>
      <p:ext uri="{BB962C8B-B14F-4D97-AF65-F5344CB8AC3E}">
        <p14:creationId xmlns:p14="http://schemas.microsoft.com/office/powerpoint/2010/main" val="2681619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D8F165-4B77-48F5-A5F6-3918E2F37050}"/>
              </a:ext>
            </a:extLst>
          </p:cNvPr>
          <p:cNvSpPr>
            <a:spLocks noGrp="1"/>
          </p:cNvSpPr>
          <p:nvPr>
            <p:ph type="title"/>
          </p:nvPr>
        </p:nvSpPr>
        <p:spPr/>
        <p:txBody>
          <a:bodyPr/>
          <a:lstStyle/>
          <a:p>
            <a:r>
              <a:rPr lang="en-US" dirty="0"/>
              <a:t>Comparing PDF-based model</a:t>
            </a:r>
          </a:p>
        </p:txBody>
      </p:sp>
      <p:sp>
        <p:nvSpPr>
          <p:cNvPr id="7" name="Text Placeholder 6">
            <a:extLst>
              <a:ext uri="{FF2B5EF4-FFF2-40B4-BE49-F238E27FC236}">
                <a16:creationId xmlns:a16="http://schemas.microsoft.com/office/drawing/2014/main" id="{FAF0C1C4-C2CE-4AF7-ABAF-5EA6D2BC689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A18C726-64E8-4B61-9B41-C904E0BEE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6EE028-1CF8-425A-A2A6-4104F5CFA0FA}"/>
              </a:ext>
            </a:extLst>
          </p:cNvPr>
          <p:cNvSpPr>
            <a:spLocks noGrp="1"/>
          </p:cNvSpPr>
          <p:nvPr>
            <p:ph type="sldNum" sz="quarter" idx="12"/>
          </p:nvPr>
        </p:nvSpPr>
        <p:spPr/>
        <p:txBody>
          <a:bodyPr/>
          <a:lstStyle/>
          <a:p>
            <a:fld id="{7F4E4E9A-E196-CC45-B153-4EBB5460C57C}" type="slidenum">
              <a:rPr lang="en-US" smtClean="0"/>
              <a:t>27</a:t>
            </a:fld>
            <a:endParaRPr lang="en-US"/>
          </a:p>
        </p:txBody>
      </p:sp>
    </p:spTree>
    <p:extLst>
      <p:ext uri="{BB962C8B-B14F-4D97-AF65-F5344CB8AC3E}">
        <p14:creationId xmlns:p14="http://schemas.microsoft.com/office/powerpoint/2010/main" val="3531617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9AE5-4AB8-98E7-4532-A90EBD1D15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0AAF2FC-806C-8DDC-3AAA-753F24512B13}"/>
              </a:ext>
            </a:extLst>
          </p:cNvPr>
          <p:cNvSpPr/>
          <p:nvPr/>
        </p:nvSpPr>
        <p:spPr>
          <a:xfrm>
            <a:off x="429767" y="1481176"/>
            <a:ext cx="6455370" cy="1323439"/>
          </a:xfrm>
          <a:prstGeom prst="rect">
            <a:avLst/>
          </a:prstGeom>
        </p:spPr>
        <p:txBody>
          <a:bodyPr wrap="square">
            <a:spAutoFit/>
          </a:bodyPr>
          <a:lstStyle/>
          <a:p>
            <a:r>
              <a:rPr lang="en-US" sz="2000" dirty="0">
                <a:solidFill>
                  <a:schemeClr val="bg2">
                    <a:lumMod val="25000"/>
                  </a:schemeClr>
                </a:solidFill>
              </a:rPr>
              <a:t>The present model performs comparably well with </a:t>
            </a:r>
            <a:r>
              <a:rPr lang="en-US" sz="2000" dirty="0" err="1">
                <a:solidFill>
                  <a:schemeClr val="bg2">
                    <a:lumMod val="25000"/>
                  </a:schemeClr>
                </a:solidFill>
              </a:rPr>
              <a:t>Gheribi’s</a:t>
            </a:r>
            <a:r>
              <a:rPr lang="en-US" sz="2000" dirty="0">
                <a:solidFill>
                  <a:schemeClr val="bg2">
                    <a:lumMod val="25000"/>
                  </a:schemeClr>
                </a:solidFill>
              </a:rPr>
              <a:t> kinetic theory for unary and mixture salts.</a:t>
            </a:r>
          </a:p>
          <a:p>
            <a:endParaRPr lang="en-US" sz="2000" dirty="0">
              <a:solidFill>
                <a:schemeClr val="bg2">
                  <a:lumMod val="25000"/>
                </a:schemeClr>
              </a:solidFill>
            </a:endParaRPr>
          </a:p>
          <a:p>
            <a:r>
              <a:rPr lang="en-US" sz="2000" dirty="0">
                <a:solidFill>
                  <a:schemeClr val="bg2">
                    <a:lumMod val="25000"/>
                  </a:schemeClr>
                </a:solidFill>
              </a:rPr>
              <a:t>And the model better predicts actinide-bearing mixtures.</a:t>
            </a:r>
            <a:endParaRPr lang="en-US" dirty="0">
              <a:solidFill>
                <a:schemeClr val="bg2">
                  <a:lumMod val="25000"/>
                </a:schemeClr>
              </a:solidFill>
            </a:endParaRPr>
          </a:p>
        </p:txBody>
      </p:sp>
      <p:pic>
        <p:nvPicPr>
          <p:cNvPr id="6" name="Picture 5">
            <a:extLst>
              <a:ext uri="{FF2B5EF4-FFF2-40B4-BE49-F238E27FC236}">
                <a16:creationId xmlns:a16="http://schemas.microsoft.com/office/drawing/2014/main" id="{AE191EA4-7578-3F46-F63D-4A95F2F1D279}"/>
              </a:ext>
            </a:extLst>
          </p:cNvPr>
          <p:cNvPicPr>
            <a:picLocks noChangeAspect="1"/>
          </p:cNvPicPr>
          <p:nvPr/>
        </p:nvPicPr>
        <p:blipFill>
          <a:blip r:embed="rId2"/>
          <a:stretch>
            <a:fillRect/>
          </a:stretch>
        </p:blipFill>
        <p:spPr>
          <a:xfrm>
            <a:off x="4827280" y="3247437"/>
            <a:ext cx="4402150" cy="2944732"/>
          </a:xfrm>
          <a:prstGeom prst="rect">
            <a:avLst/>
          </a:prstGeom>
        </p:spPr>
      </p:pic>
      <p:pic>
        <p:nvPicPr>
          <p:cNvPr id="7" name="Picture 6">
            <a:extLst>
              <a:ext uri="{FF2B5EF4-FFF2-40B4-BE49-F238E27FC236}">
                <a16:creationId xmlns:a16="http://schemas.microsoft.com/office/drawing/2014/main" id="{0285621E-4AF7-F6FD-7DB6-3837CD489332}"/>
              </a:ext>
            </a:extLst>
          </p:cNvPr>
          <p:cNvPicPr>
            <a:picLocks noChangeAspect="1"/>
          </p:cNvPicPr>
          <p:nvPr/>
        </p:nvPicPr>
        <p:blipFill>
          <a:blip r:embed="rId3"/>
          <a:stretch>
            <a:fillRect/>
          </a:stretch>
        </p:blipFill>
        <p:spPr>
          <a:xfrm>
            <a:off x="219332" y="2976447"/>
            <a:ext cx="4394676" cy="2967153"/>
          </a:xfrm>
          <a:prstGeom prst="rect">
            <a:avLst/>
          </a:prstGeom>
        </p:spPr>
      </p:pic>
      <p:pic>
        <p:nvPicPr>
          <p:cNvPr id="8" name="Picture 7">
            <a:extLst>
              <a:ext uri="{FF2B5EF4-FFF2-40B4-BE49-F238E27FC236}">
                <a16:creationId xmlns:a16="http://schemas.microsoft.com/office/drawing/2014/main" id="{05F7A189-9FD2-E551-E942-C2C11F647B2B}"/>
              </a:ext>
            </a:extLst>
          </p:cNvPr>
          <p:cNvPicPr>
            <a:picLocks noChangeAspect="1"/>
          </p:cNvPicPr>
          <p:nvPr/>
        </p:nvPicPr>
        <p:blipFill>
          <a:blip r:embed="rId4"/>
          <a:stretch>
            <a:fillRect/>
          </a:stretch>
        </p:blipFill>
        <p:spPr>
          <a:xfrm>
            <a:off x="7577993" y="187715"/>
            <a:ext cx="4402151" cy="2989576"/>
          </a:xfrm>
          <a:prstGeom prst="rect">
            <a:avLst/>
          </a:prstGeom>
        </p:spPr>
      </p:pic>
      <p:sp>
        <p:nvSpPr>
          <p:cNvPr id="9" name="Rectangle 8">
            <a:extLst>
              <a:ext uri="{FF2B5EF4-FFF2-40B4-BE49-F238E27FC236}">
                <a16:creationId xmlns:a16="http://schemas.microsoft.com/office/drawing/2014/main" id="{54813E3F-459C-2CB0-BD73-8BF5A80AE558}"/>
              </a:ext>
            </a:extLst>
          </p:cNvPr>
          <p:cNvSpPr/>
          <p:nvPr/>
        </p:nvSpPr>
        <p:spPr>
          <a:xfrm>
            <a:off x="9435775" y="4812976"/>
            <a:ext cx="2493611" cy="1169551"/>
          </a:xfrm>
          <a:prstGeom prst="rect">
            <a:avLst/>
          </a:prstGeom>
        </p:spPr>
        <p:txBody>
          <a:bodyPr wrap="square">
            <a:spAutoFit/>
          </a:bodyPr>
          <a:lstStyle/>
          <a:p>
            <a:r>
              <a:rPr lang="en-US" sz="1400" dirty="0">
                <a:solidFill>
                  <a:schemeClr val="bg2">
                    <a:lumMod val="25000"/>
                  </a:schemeClr>
                </a:solidFill>
              </a:rPr>
              <a:t>“Mix Data” indicates models used the same measured values for speed of sound, specific heat, and density of the mixture</a:t>
            </a:r>
            <a:endParaRPr lang="en-US" sz="1400" dirty="0"/>
          </a:p>
        </p:txBody>
      </p:sp>
      <p:sp>
        <p:nvSpPr>
          <p:cNvPr id="10" name="Rectangle 9">
            <a:extLst>
              <a:ext uri="{FF2B5EF4-FFF2-40B4-BE49-F238E27FC236}">
                <a16:creationId xmlns:a16="http://schemas.microsoft.com/office/drawing/2014/main" id="{17079660-F03D-B084-2446-5FB470180B27}"/>
              </a:ext>
            </a:extLst>
          </p:cNvPr>
          <p:cNvSpPr/>
          <p:nvPr/>
        </p:nvSpPr>
        <p:spPr>
          <a:xfrm>
            <a:off x="9458275" y="3216841"/>
            <a:ext cx="2111741" cy="1169551"/>
          </a:xfrm>
          <a:prstGeom prst="rect">
            <a:avLst/>
          </a:prstGeom>
        </p:spPr>
        <p:txBody>
          <a:bodyPr wrap="square">
            <a:spAutoFit/>
          </a:bodyPr>
          <a:lstStyle/>
          <a:p>
            <a:r>
              <a:rPr lang="en-US" sz="1400" dirty="0">
                <a:solidFill>
                  <a:schemeClr val="bg2">
                    <a:lumMod val="25000"/>
                  </a:schemeClr>
                </a:solidFill>
              </a:rPr>
              <a:t>When no mixture data was available, the models used fundamental mixing rules for c</a:t>
            </a:r>
            <a:r>
              <a:rPr lang="en-US" sz="1400" baseline="-25000" dirty="0">
                <a:solidFill>
                  <a:schemeClr val="bg2">
                    <a:lumMod val="25000"/>
                  </a:schemeClr>
                </a:solidFill>
              </a:rPr>
              <a:t>p</a:t>
            </a:r>
            <a:r>
              <a:rPr lang="en-US" sz="1400" dirty="0">
                <a:solidFill>
                  <a:schemeClr val="bg2">
                    <a:lumMod val="25000"/>
                  </a:schemeClr>
                </a:solidFill>
              </a:rPr>
              <a:t>, v, and density of the mixture.</a:t>
            </a:r>
            <a:endParaRPr lang="en-US" sz="1400" dirty="0"/>
          </a:p>
        </p:txBody>
      </p:sp>
      <p:sp>
        <p:nvSpPr>
          <p:cNvPr id="11" name="Title 1">
            <a:extLst>
              <a:ext uri="{FF2B5EF4-FFF2-40B4-BE49-F238E27FC236}">
                <a16:creationId xmlns:a16="http://schemas.microsoft.com/office/drawing/2014/main" id="{16A5F461-77BD-48A5-6409-D88FE7B3812B}"/>
              </a:ext>
            </a:extLst>
          </p:cNvPr>
          <p:cNvSpPr txBox="1">
            <a:spLocks/>
          </p:cNvSpPr>
          <p:nvPr/>
        </p:nvSpPr>
        <p:spPr>
          <a:xfrm>
            <a:off x="429767" y="314466"/>
            <a:ext cx="5958333" cy="568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a:lstStyle>
          <a:p>
            <a:r>
              <a:rPr lang="en-US" sz="4000" dirty="0"/>
              <a:t>Results</a:t>
            </a:r>
          </a:p>
        </p:txBody>
      </p:sp>
      <p:sp>
        <p:nvSpPr>
          <p:cNvPr id="12" name="Title 1">
            <a:extLst>
              <a:ext uri="{FF2B5EF4-FFF2-40B4-BE49-F238E27FC236}">
                <a16:creationId xmlns:a16="http://schemas.microsoft.com/office/drawing/2014/main" id="{42993A4B-02C9-0ED6-D49D-6F7271AF1C53}"/>
              </a:ext>
            </a:extLst>
          </p:cNvPr>
          <p:cNvSpPr txBox="1">
            <a:spLocks/>
          </p:cNvSpPr>
          <p:nvPr/>
        </p:nvSpPr>
        <p:spPr>
          <a:xfrm>
            <a:off x="429767" y="919259"/>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Model Comparison</a:t>
            </a:r>
          </a:p>
        </p:txBody>
      </p:sp>
      <p:sp>
        <p:nvSpPr>
          <p:cNvPr id="13" name="TextBox 12">
            <a:extLst>
              <a:ext uri="{FF2B5EF4-FFF2-40B4-BE49-F238E27FC236}">
                <a16:creationId xmlns:a16="http://schemas.microsoft.com/office/drawing/2014/main" id="{30DB175F-2C87-4499-ACF8-C92B753FC5D8}"/>
              </a:ext>
            </a:extLst>
          </p:cNvPr>
          <p:cNvSpPr txBox="1"/>
          <p:nvPr/>
        </p:nvSpPr>
        <p:spPr>
          <a:xfrm>
            <a:off x="2518218" y="4190193"/>
            <a:ext cx="628698" cy="369332"/>
          </a:xfrm>
          <a:prstGeom prst="rect">
            <a:avLst/>
          </a:prstGeom>
          <a:noFill/>
        </p:spPr>
        <p:txBody>
          <a:bodyPr wrap="none" rtlCol="0">
            <a:spAutoFit/>
          </a:bodyPr>
          <a:lstStyle/>
          <a:p>
            <a:r>
              <a:rPr lang="en-US" b="1" u="sng" dirty="0"/>
              <a:t>NaCl</a:t>
            </a:r>
          </a:p>
        </p:txBody>
      </p:sp>
      <p:sp>
        <p:nvSpPr>
          <p:cNvPr id="14" name="TextBox 13">
            <a:extLst>
              <a:ext uri="{FF2B5EF4-FFF2-40B4-BE49-F238E27FC236}">
                <a16:creationId xmlns:a16="http://schemas.microsoft.com/office/drawing/2014/main" id="{15C10E2F-2FED-470F-A8FE-27CEC659B8B2}"/>
              </a:ext>
            </a:extLst>
          </p:cNvPr>
          <p:cNvSpPr txBox="1"/>
          <p:nvPr/>
        </p:nvSpPr>
        <p:spPr>
          <a:xfrm>
            <a:off x="8610600" y="2096729"/>
            <a:ext cx="1144865" cy="369332"/>
          </a:xfrm>
          <a:prstGeom prst="rect">
            <a:avLst/>
          </a:prstGeom>
          <a:noFill/>
        </p:spPr>
        <p:txBody>
          <a:bodyPr wrap="none" rtlCol="0">
            <a:spAutoFit/>
          </a:bodyPr>
          <a:lstStyle/>
          <a:p>
            <a:r>
              <a:rPr lang="en-US" b="1" u="sng" dirty="0"/>
              <a:t>NaCl-UCl</a:t>
            </a:r>
            <a:r>
              <a:rPr lang="en-US" b="1" u="sng" baseline="-25000" dirty="0"/>
              <a:t>3</a:t>
            </a:r>
          </a:p>
        </p:txBody>
      </p:sp>
      <p:sp>
        <p:nvSpPr>
          <p:cNvPr id="15" name="TextBox 14">
            <a:extLst>
              <a:ext uri="{FF2B5EF4-FFF2-40B4-BE49-F238E27FC236}">
                <a16:creationId xmlns:a16="http://schemas.microsoft.com/office/drawing/2014/main" id="{E79D35CD-A5D1-4A22-B8BF-52E0CAF7FB50}"/>
              </a:ext>
            </a:extLst>
          </p:cNvPr>
          <p:cNvSpPr txBox="1"/>
          <p:nvPr/>
        </p:nvSpPr>
        <p:spPr>
          <a:xfrm>
            <a:off x="6363873" y="4201726"/>
            <a:ext cx="837089" cy="369332"/>
          </a:xfrm>
          <a:prstGeom prst="rect">
            <a:avLst/>
          </a:prstGeom>
          <a:noFill/>
        </p:spPr>
        <p:txBody>
          <a:bodyPr wrap="none" rtlCol="0">
            <a:spAutoFit/>
          </a:bodyPr>
          <a:lstStyle/>
          <a:p>
            <a:r>
              <a:rPr lang="en-US" b="1" u="sng" dirty="0"/>
              <a:t>FLiNaK</a:t>
            </a:r>
          </a:p>
        </p:txBody>
      </p:sp>
    </p:spTree>
    <p:extLst>
      <p:ext uri="{BB962C8B-B14F-4D97-AF65-F5344CB8AC3E}">
        <p14:creationId xmlns:p14="http://schemas.microsoft.com/office/powerpoint/2010/main" val="33495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F154-6C87-F704-F935-C776D69EB5F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0091A0-93D3-5F87-EB13-791E909807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EEC51-5CA0-CE79-6971-4B8BFCDA8969}"/>
              </a:ext>
            </a:extLst>
          </p:cNvPr>
          <p:cNvSpPr>
            <a:spLocks noGrp="1"/>
          </p:cNvSpPr>
          <p:nvPr>
            <p:ph type="sldNum" sz="quarter" idx="12"/>
          </p:nvPr>
        </p:nvSpPr>
        <p:spPr/>
        <p:txBody>
          <a:bodyPr/>
          <a:lstStyle/>
          <a:p>
            <a:fld id="{7F4E4E9A-E196-CC45-B153-4EBB5460C57C}" type="slidenum">
              <a:rPr lang="en-US" smtClean="0"/>
              <a:t>29</a:t>
            </a:fld>
            <a:endParaRPr lang="en-US"/>
          </a:p>
        </p:txBody>
      </p:sp>
      <p:graphicFrame>
        <p:nvGraphicFramePr>
          <p:cNvPr id="2" name="Chart 1">
            <a:extLst>
              <a:ext uri="{FF2B5EF4-FFF2-40B4-BE49-F238E27FC236}">
                <a16:creationId xmlns:a16="http://schemas.microsoft.com/office/drawing/2014/main" id="{AC0697FA-3AAB-831B-BDA3-2EA24A5CF22C}"/>
              </a:ext>
            </a:extLst>
          </p:cNvPr>
          <p:cNvGraphicFramePr>
            <a:graphicFrameLocks/>
          </p:cNvGraphicFramePr>
          <p:nvPr>
            <p:extLst>
              <p:ext uri="{D42A27DB-BD31-4B8C-83A1-F6EECF244321}">
                <p14:modId xmlns:p14="http://schemas.microsoft.com/office/powerpoint/2010/main" val="3220992236"/>
              </p:ext>
            </p:extLst>
          </p:nvPr>
        </p:nvGraphicFramePr>
        <p:xfrm>
          <a:off x="5685183" y="0"/>
          <a:ext cx="6171327" cy="580205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a:extLst>
              <a:ext uri="{FF2B5EF4-FFF2-40B4-BE49-F238E27FC236}">
                <a16:creationId xmlns:a16="http://schemas.microsoft.com/office/drawing/2014/main" id="{A8B4B87B-60CA-6548-3FFF-806D43F3E3E4}"/>
              </a:ext>
            </a:extLst>
          </p:cNvPr>
          <p:cNvSpPr>
            <a:spLocks noGrp="1"/>
          </p:cNvSpPr>
          <p:nvPr>
            <p:ph type="title"/>
          </p:nvPr>
        </p:nvSpPr>
        <p:spPr>
          <a:xfrm>
            <a:off x="429766" y="762001"/>
            <a:ext cx="5958333" cy="568517"/>
          </a:xfrm>
        </p:spPr>
        <p:txBody>
          <a:bodyPr anchor="t">
            <a:noAutofit/>
          </a:bodyPr>
          <a:lstStyle/>
          <a:p>
            <a:r>
              <a:rPr lang="en-US" sz="4000" dirty="0">
                <a:solidFill>
                  <a:schemeClr val="accent1">
                    <a:lumMod val="50000"/>
                  </a:schemeClr>
                </a:solidFill>
              </a:rPr>
              <a:t>Results</a:t>
            </a:r>
          </a:p>
        </p:txBody>
      </p:sp>
      <p:sp>
        <p:nvSpPr>
          <p:cNvPr id="6" name="Title 1">
            <a:extLst>
              <a:ext uri="{FF2B5EF4-FFF2-40B4-BE49-F238E27FC236}">
                <a16:creationId xmlns:a16="http://schemas.microsoft.com/office/drawing/2014/main" id="{CC50D0DE-45BB-4635-1104-DBE9BFF52BB5}"/>
              </a:ext>
            </a:extLst>
          </p:cNvPr>
          <p:cNvSpPr txBox="1">
            <a:spLocks/>
          </p:cNvSpPr>
          <p:nvPr/>
        </p:nvSpPr>
        <p:spPr>
          <a:xfrm>
            <a:off x="429767" y="1360632"/>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Model Comparison</a:t>
            </a:r>
          </a:p>
        </p:txBody>
      </p:sp>
      <p:sp>
        <p:nvSpPr>
          <p:cNvPr id="7" name="Rectangle 6">
            <a:extLst>
              <a:ext uri="{FF2B5EF4-FFF2-40B4-BE49-F238E27FC236}">
                <a16:creationId xmlns:a16="http://schemas.microsoft.com/office/drawing/2014/main" id="{153E1303-ED88-6E2D-5FF6-092E223861B4}"/>
              </a:ext>
            </a:extLst>
          </p:cNvPr>
          <p:cNvSpPr/>
          <p:nvPr/>
        </p:nvSpPr>
        <p:spPr>
          <a:xfrm>
            <a:off x="456038" y="2404623"/>
            <a:ext cx="5046404" cy="2246769"/>
          </a:xfrm>
          <a:prstGeom prst="rect">
            <a:avLst/>
          </a:prstGeom>
        </p:spPr>
        <p:txBody>
          <a:bodyPr wrap="square">
            <a:spAutoFit/>
          </a:bodyPr>
          <a:lstStyle/>
          <a:p>
            <a:r>
              <a:rPr lang="en-US" sz="2000" dirty="0">
                <a:solidFill>
                  <a:schemeClr val="bg2">
                    <a:lumMod val="25000"/>
                  </a:schemeClr>
                </a:solidFill>
              </a:rPr>
              <a:t>The present model better approximates actinide-bearing salt measurement data than kinetic theory.</a:t>
            </a:r>
          </a:p>
          <a:p>
            <a:endParaRPr lang="en-US" sz="2000" dirty="0">
              <a:solidFill>
                <a:schemeClr val="bg2">
                  <a:lumMod val="25000"/>
                </a:schemeClr>
              </a:solidFill>
            </a:endParaRPr>
          </a:p>
          <a:p>
            <a:r>
              <a:rPr lang="en-US" sz="2000" dirty="0">
                <a:solidFill>
                  <a:schemeClr val="bg2">
                    <a:lumMod val="25000"/>
                  </a:schemeClr>
                </a:solidFill>
              </a:rPr>
              <a:t>Results support possible connection between bulk thermophysical properties and energy carrier properties.</a:t>
            </a:r>
          </a:p>
        </p:txBody>
      </p:sp>
      <p:sp>
        <p:nvSpPr>
          <p:cNvPr id="8" name="Slide Number Placeholder 3">
            <a:extLst>
              <a:ext uri="{FF2B5EF4-FFF2-40B4-BE49-F238E27FC236}">
                <a16:creationId xmlns:a16="http://schemas.microsoft.com/office/drawing/2014/main" id="{62211028-6AC8-696A-00B6-15F6A49711DD}"/>
              </a:ext>
            </a:extLst>
          </p:cNvPr>
          <p:cNvSpPr txBox="1">
            <a:spLocks/>
          </p:cNvSpPr>
          <p:nvPr/>
        </p:nvSpPr>
        <p:spPr>
          <a:xfrm>
            <a:off x="9448800" y="633984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67571A-F99D-4041-8CF7-9C3C88899ED5}" type="slidenum">
              <a:rPr lang="en-US" smtClean="0"/>
              <a:pPr/>
              <a:t>29</a:t>
            </a:fld>
            <a:endParaRPr lang="en-US" dirty="0"/>
          </a:p>
        </p:txBody>
      </p:sp>
      <p:sp>
        <p:nvSpPr>
          <p:cNvPr id="9" name="TextBox 8">
            <a:extLst>
              <a:ext uri="{FF2B5EF4-FFF2-40B4-BE49-F238E27FC236}">
                <a16:creationId xmlns:a16="http://schemas.microsoft.com/office/drawing/2014/main" id="{FB5A16C4-70D1-1EDF-86C4-17300F47DC1C}"/>
              </a:ext>
            </a:extLst>
          </p:cNvPr>
          <p:cNvSpPr txBox="1"/>
          <p:nvPr/>
        </p:nvSpPr>
        <p:spPr>
          <a:xfrm>
            <a:off x="10745692" y="1322603"/>
            <a:ext cx="651410" cy="307777"/>
          </a:xfrm>
          <a:prstGeom prst="rect">
            <a:avLst/>
          </a:prstGeom>
          <a:noFill/>
        </p:spPr>
        <p:txBody>
          <a:bodyPr wrap="square" rtlCol="0">
            <a:spAutoFit/>
          </a:bodyPr>
          <a:lstStyle/>
          <a:p>
            <a:r>
              <a:rPr lang="en-US" sz="1400" dirty="0">
                <a:solidFill>
                  <a:schemeClr val="tx1">
                    <a:lumMod val="65000"/>
                    <a:lumOff val="35000"/>
                  </a:schemeClr>
                </a:solidFill>
              </a:rPr>
              <a:t>-15%</a:t>
            </a:r>
          </a:p>
        </p:txBody>
      </p:sp>
      <p:sp>
        <p:nvSpPr>
          <p:cNvPr id="10" name="TextBox 9">
            <a:extLst>
              <a:ext uri="{FF2B5EF4-FFF2-40B4-BE49-F238E27FC236}">
                <a16:creationId xmlns:a16="http://schemas.microsoft.com/office/drawing/2014/main" id="{3D192257-8F79-C93F-FE1F-3E1E77C16CC5}"/>
              </a:ext>
            </a:extLst>
          </p:cNvPr>
          <p:cNvSpPr txBox="1"/>
          <p:nvPr/>
        </p:nvSpPr>
        <p:spPr>
          <a:xfrm>
            <a:off x="9711754" y="392833"/>
            <a:ext cx="651410" cy="307777"/>
          </a:xfrm>
          <a:prstGeom prst="rect">
            <a:avLst/>
          </a:prstGeom>
          <a:noFill/>
        </p:spPr>
        <p:txBody>
          <a:bodyPr wrap="square" rtlCol="0">
            <a:spAutoFit/>
          </a:bodyPr>
          <a:lstStyle/>
          <a:p>
            <a:r>
              <a:rPr lang="en-US" sz="1400" dirty="0">
                <a:solidFill>
                  <a:schemeClr val="tx1">
                    <a:lumMod val="65000"/>
                    <a:lumOff val="35000"/>
                  </a:schemeClr>
                </a:solidFill>
              </a:rPr>
              <a:t>+15%</a:t>
            </a:r>
          </a:p>
        </p:txBody>
      </p:sp>
    </p:spTree>
    <p:extLst>
      <p:ext uri="{BB962C8B-B14F-4D97-AF65-F5344CB8AC3E}">
        <p14:creationId xmlns:p14="http://schemas.microsoft.com/office/powerpoint/2010/main" val="128338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3BFE332-7115-42CE-A822-9BE69759FEA9}"/>
              </a:ext>
            </a:extLst>
          </p:cNvPr>
          <p:cNvSpPr>
            <a:spLocks noGrp="1" noChangeArrowheads="1"/>
          </p:cNvSpPr>
          <p:nvPr>
            <p:ph type="title"/>
          </p:nvPr>
        </p:nvSpPr>
        <p:spPr>
          <a:xfrm>
            <a:off x="609600" y="455613"/>
            <a:ext cx="10972800" cy="687387"/>
          </a:xfrm>
        </p:spPr>
        <p:txBody>
          <a:bodyPr/>
          <a:lstStyle/>
          <a:p>
            <a:pPr fontAlgn="base"/>
            <a:r>
              <a:rPr lang="en-US" sz="3600" dirty="0">
                <a:solidFill>
                  <a:srgbClr val="002E5D"/>
                </a:solidFill>
              </a:rPr>
              <a:t>Foundational Challenges</a:t>
            </a:r>
            <a:endParaRPr lang="en-US" sz="3600" dirty="0"/>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2827DD19-6C94-479C-B604-73332870A870}"/>
                  </a:ext>
                </a:extLst>
              </p:cNvPr>
              <p:cNvSpPr>
                <a:spLocks noGrp="1" noChangeArrowheads="1"/>
              </p:cNvSpPr>
              <p:nvPr>
                <p:ph type="body" sz="half" idx="1"/>
              </p:nvPr>
            </p:nvSpPr>
            <p:spPr>
              <a:xfrm>
                <a:off x="609600" y="1482493"/>
                <a:ext cx="5410200" cy="3851508"/>
              </a:xfrm>
            </p:spPr>
            <p:txBody>
              <a:bodyPr>
                <a:normAutofit lnSpcReduction="10000"/>
              </a:bodyPr>
              <a:lstStyle/>
              <a:p>
                <a:r>
                  <a:rPr lang="en-US" sz="2400" b="1" dirty="0">
                    <a:solidFill>
                      <a:schemeClr val="tx1"/>
                    </a:solidFill>
                  </a:rPr>
                  <a:t>Molten salt thermal conductivity (</a:t>
                </a:r>
                <a14:m>
                  <m:oMath xmlns:m="http://schemas.openxmlformats.org/officeDocument/2006/math">
                    <m:r>
                      <a:rPr lang="en-US" sz="2400" b="1" i="1" smtClean="0">
                        <a:solidFill>
                          <a:schemeClr val="tx1"/>
                        </a:solidFill>
                        <a:latin typeface="Cambria Math" panose="02040503050406030204" pitchFamily="18" charset="0"/>
                      </a:rPr>
                      <m:t>𝒌</m:t>
                    </m:r>
                  </m:oMath>
                </a14:m>
                <a:r>
                  <a:rPr lang="en-US" sz="2400" b="1" dirty="0">
                    <a:solidFill>
                      <a:schemeClr val="tx1"/>
                    </a:solidFill>
                  </a:rPr>
                  <a:t>) </a:t>
                </a:r>
                <a:r>
                  <a:rPr lang="en-US" sz="2400" dirty="0">
                    <a:solidFill>
                      <a:schemeClr val="tx1"/>
                    </a:solidFill>
                  </a:rPr>
                  <a:t>needed to predict transient reactor behavior</a:t>
                </a:r>
                <a:r>
                  <a:rPr lang="en-US" sz="2400" baseline="30000" dirty="0">
                    <a:solidFill>
                      <a:schemeClr val="tx1"/>
                    </a:solidFill>
                  </a:rPr>
                  <a:t>[1-3]</a:t>
                </a:r>
                <a:r>
                  <a:rPr lang="en-US" sz="2400" dirty="0">
                    <a:solidFill>
                      <a:schemeClr val="tx1"/>
                    </a:solidFill>
                  </a:rPr>
                  <a:t> and design safe MSRs</a:t>
                </a:r>
              </a:p>
              <a:p>
                <a:r>
                  <a:rPr lang="en-US" sz="2400" dirty="0">
                    <a:solidFill>
                      <a:schemeClr val="tx1"/>
                    </a:solidFill>
                  </a:rPr>
                  <a:t>Accurate </a:t>
                </a:r>
                <a14:m>
                  <m:oMath xmlns:m="http://schemas.openxmlformats.org/officeDocument/2006/math">
                    <m:r>
                      <a:rPr lang="en-US" sz="2400" i="1" dirty="0" smtClean="0">
                        <a:solidFill>
                          <a:schemeClr val="tx1"/>
                        </a:solidFill>
                        <a:latin typeface="Cambria Math" panose="02040503050406030204" pitchFamily="18" charset="0"/>
                      </a:rPr>
                      <m:t>𝑘</m:t>
                    </m:r>
                  </m:oMath>
                </a14:m>
                <a:r>
                  <a:rPr lang="en-US" sz="2400" dirty="0">
                    <a:solidFill>
                      <a:schemeClr val="tx1"/>
                    </a:solidFill>
                  </a:rPr>
                  <a:t> </a:t>
                </a:r>
                <a:r>
                  <a:rPr lang="en-US" sz="2400" b="1" dirty="0">
                    <a:solidFill>
                      <a:schemeClr val="tx1"/>
                    </a:solidFill>
                  </a:rPr>
                  <a:t>measurements severely limited</a:t>
                </a:r>
                <a:r>
                  <a:rPr lang="en-US" sz="2400" dirty="0">
                    <a:solidFill>
                      <a:schemeClr val="tx1"/>
                    </a:solidFill>
                  </a:rPr>
                  <a:t> by high temperatures, corrosivity, and electrical conductivity of molten salts</a:t>
                </a:r>
                <a:r>
                  <a:rPr lang="en-US" sz="2400" baseline="30000" dirty="0">
                    <a:solidFill>
                      <a:schemeClr val="tx1"/>
                    </a:solidFill>
                  </a:rPr>
                  <a:t>[4]</a:t>
                </a:r>
                <a:endParaRPr lang="en-US" sz="2400" dirty="0">
                  <a:solidFill>
                    <a:schemeClr val="tx1"/>
                  </a:solidFill>
                </a:endParaRPr>
              </a:p>
              <a:p>
                <a:r>
                  <a:rPr lang="en-US" sz="2400" b="1" dirty="0">
                    <a:solidFill>
                      <a:schemeClr val="tx1"/>
                    </a:solidFill>
                  </a:rPr>
                  <a:t>Predictive models</a:t>
                </a:r>
                <a:r>
                  <a:rPr lang="en-US" sz="2400" dirty="0">
                    <a:solidFill>
                      <a:schemeClr val="tx1"/>
                    </a:solidFill>
                  </a:rPr>
                  <a:t> can help fill in gaps in data, but require understanding fundamental physics for confident models</a:t>
                </a:r>
              </a:p>
              <a:p>
                <a:endParaRPr lang="en-US" sz="2400" dirty="0"/>
              </a:p>
              <a:p>
                <a:endParaRPr lang="en-US" altLang="en-US" sz="2400" dirty="0"/>
              </a:p>
            </p:txBody>
          </p:sp>
        </mc:Choice>
        <mc:Fallback xmlns="">
          <p:sp>
            <p:nvSpPr>
              <p:cNvPr id="12291" name="Rectangle 3">
                <a:extLst>
                  <a:ext uri="{FF2B5EF4-FFF2-40B4-BE49-F238E27FC236}">
                    <a16:creationId xmlns:a16="http://schemas.microsoft.com/office/drawing/2014/main" id="{2827DD19-6C94-479C-B604-73332870A870}"/>
                  </a:ext>
                </a:extLst>
              </p:cNvPr>
              <p:cNvSpPr>
                <a:spLocks noGrp="1" noRot="1" noChangeAspect="1" noMove="1" noResize="1" noEditPoints="1" noAdjustHandles="1" noChangeArrowheads="1" noChangeShapeType="1" noTextEdit="1"/>
              </p:cNvSpPr>
              <p:nvPr>
                <p:ph type="body" sz="half" idx="1"/>
              </p:nvPr>
            </p:nvSpPr>
            <p:spPr>
              <a:xfrm>
                <a:off x="609600" y="1482493"/>
                <a:ext cx="5410200" cy="3851508"/>
              </a:xfrm>
              <a:blipFill>
                <a:blip r:embed="rId3"/>
                <a:stretch>
                  <a:fillRect l="-1464" t="-3006" r="-259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C8AAE3F-7D69-5710-5381-37E973031732}"/>
              </a:ext>
            </a:extLst>
          </p:cNvPr>
          <p:cNvGrpSpPr/>
          <p:nvPr/>
        </p:nvGrpSpPr>
        <p:grpSpPr>
          <a:xfrm>
            <a:off x="6019799" y="799306"/>
            <a:ext cx="5562600" cy="4238886"/>
            <a:chOff x="5481901" y="1726868"/>
            <a:chExt cx="6400354" cy="4163416"/>
          </a:xfrm>
        </p:grpSpPr>
        <p:cxnSp>
          <p:nvCxnSpPr>
            <p:cNvPr id="8" name="Straight Connector 7">
              <a:extLst>
                <a:ext uri="{FF2B5EF4-FFF2-40B4-BE49-F238E27FC236}">
                  <a16:creationId xmlns:a16="http://schemas.microsoft.com/office/drawing/2014/main" id="{1706CE56-DB29-B3D9-11C7-562DBE0DD1EC}"/>
                </a:ext>
              </a:extLst>
            </p:cNvPr>
            <p:cNvCxnSpPr>
              <a:cxnSpLocks/>
              <a:stCxn id="10" idx="0"/>
            </p:cNvCxnSpPr>
            <p:nvPr/>
          </p:nvCxnSpPr>
          <p:spPr>
            <a:xfrm>
              <a:off x="7437664" y="4435070"/>
              <a:ext cx="1521508"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C7C247-A74A-11FF-2D8B-D4B88927F668}"/>
                </a:ext>
              </a:extLst>
            </p:cNvPr>
            <p:cNvGrpSpPr/>
            <p:nvPr/>
          </p:nvGrpSpPr>
          <p:grpSpPr>
            <a:xfrm flipH="1">
              <a:off x="7454612" y="1726868"/>
              <a:ext cx="4427643" cy="4060928"/>
              <a:chOff x="5666455" y="1603050"/>
              <a:chExt cx="4427643" cy="4060928"/>
            </a:xfrm>
          </p:grpSpPr>
          <p:sp>
            <p:nvSpPr>
              <p:cNvPr id="13" name="Rectangle 12">
                <a:extLst>
                  <a:ext uri="{FF2B5EF4-FFF2-40B4-BE49-F238E27FC236}">
                    <a16:creationId xmlns:a16="http://schemas.microsoft.com/office/drawing/2014/main" id="{6BD43FF0-A0AD-8982-56B7-8C03D5F307A3}"/>
                  </a:ext>
                </a:extLst>
              </p:cNvPr>
              <p:cNvSpPr/>
              <p:nvPr/>
            </p:nvSpPr>
            <p:spPr>
              <a:xfrm>
                <a:off x="5666455" y="3091025"/>
                <a:ext cx="2260600" cy="24026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Accurate reactor modeling</a:t>
                </a:r>
              </a:p>
              <a:p>
                <a:pPr algn="ctr"/>
                <a:endParaRPr lang="en-US" dirty="0"/>
              </a:p>
              <a:p>
                <a:pPr algn="ctr"/>
                <a:r>
                  <a:rPr lang="en-US" dirty="0"/>
                  <a:t>Optimized MSR design</a:t>
                </a:r>
              </a:p>
            </p:txBody>
          </p:sp>
          <p:sp>
            <p:nvSpPr>
              <p:cNvPr id="14" name="Rectangle 13">
                <a:extLst>
                  <a:ext uri="{FF2B5EF4-FFF2-40B4-BE49-F238E27FC236}">
                    <a16:creationId xmlns:a16="http://schemas.microsoft.com/office/drawing/2014/main" id="{DBE2BE0F-CA0F-193F-B70F-73FCBB06071A}"/>
                  </a:ext>
                </a:extLst>
              </p:cNvPr>
              <p:cNvSpPr/>
              <p:nvPr/>
            </p:nvSpPr>
            <p:spPr>
              <a:xfrm>
                <a:off x="5998835" y="1603050"/>
                <a:ext cx="1602254" cy="1484073"/>
              </a:xfrm>
              <a:prstGeom prst="rect">
                <a:avLst/>
              </a:prstGeom>
              <a:effectLst>
                <a:glow rad="139700">
                  <a:schemeClr val="accent4">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Licensed MSRs</a:t>
                </a:r>
              </a:p>
              <a:p>
                <a:pPr algn="ctr"/>
                <a:endParaRPr lang="en-US" sz="700" dirty="0"/>
              </a:p>
              <a:p>
                <a:pPr algn="ctr"/>
                <a:r>
                  <a:rPr lang="en-US" dirty="0"/>
                  <a:t>Competitive energy cost</a:t>
                </a:r>
              </a:p>
            </p:txBody>
          </p:sp>
          <p:grpSp>
            <p:nvGrpSpPr>
              <p:cNvPr id="15" name="Group 14">
                <a:extLst>
                  <a:ext uri="{FF2B5EF4-FFF2-40B4-BE49-F238E27FC236}">
                    <a16:creationId xmlns:a16="http://schemas.microsoft.com/office/drawing/2014/main" id="{7E02107E-8439-A31E-B1B0-CDC6E3F16F0E}"/>
                  </a:ext>
                </a:extLst>
              </p:cNvPr>
              <p:cNvGrpSpPr/>
              <p:nvPr/>
            </p:nvGrpSpPr>
            <p:grpSpPr>
              <a:xfrm flipH="1">
                <a:off x="7753054" y="2852422"/>
                <a:ext cx="2341044" cy="2811556"/>
                <a:chOff x="3441457" y="2876834"/>
                <a:chExt cx="2341044" cy="2811556"/>
              </a:xfrm>
            </p:grpSpPr>
            <p:sp>
              <p:nvSpPr>
                <p:cNvPr id="16" name="Arrow: Right 22">
                  <a:extLst>
                    <a:ext uri="{FF2B5EF4-FFF2-40B4-BE49-F238E27FC236}">
                      <a16:creationId xmlns:a16="http://schemas.microsoft.com/office/drawing/2014/main" id="{8E0D1D4E-11E7-9111-F24E-2FBDA8DB5181}"/>
                    </a:ext>
                  </a:extLst>
                </p:cNvPr>
                <p:cNvSpPr/>
                <p:nvPr/>
              </p:nvSpPr>
              <p:spPr>
                <a:xfrm>
                  <a:off x="3441457" y="4518839"/>
                  <a:ext cx="2341044" cy="1169551"/>
                </a:xfrm>
                <a:prstGeom prst="rightArrow">
                  <a:avLst/>
                </a:prstGeom>
                <a:solidFill>
                  <a:schemeClr val="accent6">
                    <a:lumMod val="50000"/>
                  </a:schemeClr>
                </a:solidFill>
                <a:ln>
                  <a:solidFill>
                    <a:schemeClr val="accent6">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Fundamental Physics</a:t>
                  </a:r>
                </a:p>
              </p:txBody>
            </p:sp>
            <p:sp>
              <p:nvSpPr>
                <p:cNvPr id="17" name="Arrow: Right 21">
                  <a:extLst>
                    <a:ext uri="{FF2B5EF4-FFF2-40B4-BE49-F238E27FC236}">
                      <a16:creationId xmlns:a16="http://schemas.microsoft.com/office/drawing/2014/main" id="{D17051FA-B28C-F3F9-AC8B-34D1752BBD02}"/>
                    </a:ext>
                  </a:extLst>
                </p:cNvPr>
                <p:cNvSpPr/>
                <p:nvPr/>
              </p:nvSpPr>
              <p:spPr>
                <a:xfrm>
                  <a:off x="3756719" y="3674705"/>
                  <a:ext cx="2025781" cy="1169551"/>
                </a:xfrm>
                <a:prstGeom prst="rightArrow">
                  <a:avLst/>
                </a:prstGeom>
                <a:solidFill>
                  <a:schemeClr val="accent6"/>
                </a:solidFill>
                <a:ln>
                  <a:solidFill>
                    <a:schemeClr val="accent6">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Models</a:t>
                  </a:r>
                </a:p>
              </p:txBody>
            </p:sp>
            <p:sp>
              <p:nvSpPr>
                <p:cNvPr id="18" name="Arrow: Right 7">
                  <a:extLst>
                    <a:ext uri="{FF2B5EF4-FFF2-40B4-BE49-F238E27FC236}">
                      <a16:creationId xmlns:a16="http://schemas.microsoft.com/office/drawing/2014/main" id="{F88F6240-EAE5-2012-ACF2-0D9DF80FC579}"/>
                    </a:ext>
                  </a:extLst>
                </p:cNvPr>
                <p:cNvSpPr/>
                <p:nvPr/>
              </p:nvSpPr>
              <p:spPr>
                <a:xfrm>
                  <a:off x="3756718" y="2876834"/>
                  <a:ext cx="2025783" cy="1169551"/>
                </a:xfrm>
                <a:prstGeom prst="rightArrow">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Experimental Data</a:t>
                  </a:r>
                </a:p>
              </p:txBody>
            </p:sp>
          </p:grpSp>
        </p:grpSp>
        <p:sp>
          <p:nvSpPr>
            <p:cNvPr id="10" name="Left Brace 9">
              <a:extLst>
                <a:ext uri="{FF2B5EF4-FFF2-40B4-BE49-F238E27FC236}">
                  <a16:creationId xmlns:a16="http://schemas.microsoft.com/office/drawing/2014/main" id="{08358FFA-B7C3-0159-6A4C-F0424C10E3BA}"/>
                </a:ext>
              </a:extLst>
            </p:cNvPr>
            <p:cNvSpPr/>
            <p:nvPr/>
          </p:nvSpPr>
          <p:spPr>
            <a:xfrm>
              <a:off x="7008459" y="4435070"/>
              <a:ext cx="429205" cy="780018"/>
            </a:xfrm>
            <a:prstGeom prst="leftBrace">
              <a:avLst>
                <a:gd name="adj1" fmla="val 29446"/>
                <a:gd name="adj2" fmla="val 514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0C8F58F1-6214-D088-090B-6CEAE562B35A}"/>
                </a:ext>
              </a:extLst>
            </p:cNvPr>
            <p:cNvSpPr txBox="1"/>
            <p:nvPr/>
          </p:nvSpPr>
          <p:spPr>
            <a:xfrm>
              <a:off x="5481901" y="4936177"/>
              <a:ext cx="1641470" cy="954107"/>
            </a:xfrm>
            <a:prstGeom prst="rect">
              <a:avLst/>
            </a:prstGeom>
            <a:noFill/>
          </p:spPr>
          <p:txBody>
            <a:bodyPr wrap="square" rtlCol="0">
              <a:spAutoFit/>
            </a:bodyPr>
            <a:lstStyle/>
            <a:p>
              <a:pPr algn="ctr"/>
              <a:r>
                <a:rPr lang="en-US" sz="1400" dirty="0"/>
                <a:t>Data to validate connection between model and physics</a:t>
              </a:r>
            </a:p>
          </p:txBody>
        </p:sp>
        <p:cxnSp>
          <p:nvCxnSpPr>
            <p:cNvPr id="12" name="Connector: Elbow 50">
              <a:extLst>
                <a:ext uri="{FF2B5EF4-FFF2-40B4-BE49-F238E27FC236}">
                  <a16:creationId xmlns:a16="http://schemas.microsoft.com/office/drawing/2014/main" id="{DA1252A2-8151-B229-365A-5A2540F67C11}"/>
                </a:ext>
              </a:extLst>
            </p:cNvPr>
            <p:cNvCxnSpPr>
              <a:cxnSpLocks/>
              <a:stCxn id="18" idx="1"/>
              <a:endCxn id="10" idx="1"/>
            </p:cNvCxnSpPr>
            <p:nvPr/>
          </p:nvCxnSpPr>
          <p:spPr>
            <a:xfrm rot="10800000" flipV="1">
              <a:off x="7008460" y="3561015"/>
              <a:ext cx="761414" cy="1275490"/>
            </a:xfrm>
            <a:prstGeom prst="bentConnector3">
              <a:avLst>
                <a:gd name="adj1" fmla="val 134545"/>
              </a:avLst>
            </a:prstGeom>
            <a:ln w="28575"/>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A5A4-F7D9-AB5C-16D8-6FD0C3FB8657}"/>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095C610D-DB8B-ED00-063D-A2F9489E0350}"/>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164AC1B4-5241-0C58-92CF-D13C75CCB473}"/>
              </a:ext>
            </a:extLst>
          </p:cNvPr>
          <p:cNvSpPr txBox="1">
            <a:spLocks/>
          </p:cNvSpPr>
          <p:nvPr/>
        </p:nvSpPr>
        <p:spPr>
          <a:xfrm>
            <a:off x="831850" y="1709738"/>
            <a:ext cx="10515600" cy="2613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Conclusions</a:t>
            </a:r>
          </a:p>
        </p:txBody>
      </p:sp>
    </p:spTree>
    <p:extLst>
      <p:ext uri="{BB962C8B-B14F-4D97-AF65-F5344CB8AC3E}">
        <p14:creationId xmlns:p14="http://schemas.microsoft.com/office/powerpoint/2010/main" val="1580462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F5F27-5DEC-37AD-0307-3F853957B157}"/>
              </a:ext>
            </a:extLst>
          </p:cNvPr>
          <p:cNvSpPr txBox="1">
            <a:spLocks/>
          </p:cNvSpPr>
          <p:nvPr/>
        </p:nvSpPr>
        <p:spPr>
          <a:xfrm>
            <a:off x="429767" y="274319"/>
            <a:ext cx="4926448" cy="56851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lumMod val="50000"/>
                  </a:schemeClr>
                </a:solidFill>
              </a:rPr>
              <a:t>Properties—Macro to Micro</a:t>
            </a:r>
          </a:p>
        </p:txBody>
      </p:sp>
      <p:sp>
        <p:nvSpPr>
          <p:cNvPr id="7" name="Title 1">
            <a:extLst>
              <a:ext uri="{FF2B5EF4-FFF2-40B4-BE49-F238E27FC236}">
                <a16:creationId xmlns:a16="http://schemas.microsoft.com/office/drawing/2014/main" id="{D5338B12-8AE2-A422-8CC6-5AD3EE8E564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Characterizing Energy Carriers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8ECDAF-AFD9-1827-3D34-A9D4BB153771}"/>
                  </a:ext>
                </a:extLst>
              </p:cNvPr>
              <p:cNvSpPr txBox="1"/>
              <p:nvPr/>
            </p:nvSpPr>
            <p:spPr>
              <a:xfrm>
                <a:off x="7298114" y="1676400"/>
                <a:ext cx="141333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b="0" i="1" smtClean="0">
                              <a:solidFill>
                                <a:schemeClr val="accent1">
                                  <a:lumMod val="75000"/>
                                </a:schemeClr>
                              </a:solidFill>
                              <a:latin typeface="Cambria Math" panose="02040503050406030204" pitchFamily="18" charset="0"/>
                              <a:ea typeface="Cambria Math" panose="02040503050406030204" pitchFamily="18" charset="0"/>
                            </a:rPr>
                            <m:t>𝑝</m:t>
                          </m:r>
                          <m:r>
                            <a:rPr lang="en-US" b="0" i="1" smtClean="0">
                              <a:solidFill>
                                <a:schemeClr val="accent1">
                                  <a:lumMod val="75000"/>
                                </a:schemeClr>
                              </a:solidFill>
                              <a:latin typeface="Cambria Math" panose="02040503050406030204" pitchFamily="18" charset="0"/>
                              <a:ea typeface="Cambria Math" panose="02040503050406030204" pitchFamily="18" charset="0"/>
                            </a:rPr>
                            <m:t>,</m:t>
                          </m:r>
                          <m:r>
                            <a:rPr lang="en-US"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b="0" i="1" smtClean="0">
                          <a:solidFill>
                            <a:srgbClr val="C00000"/>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CA8ECDAF-AFD9-1827-3D34-A9D4BB153771}"/>
                  </a:ext>
                </a:extLst>
              </p:cNvPr>
              <p:cNvSpPr txBox="1">
                <a:spLocks noRot="1" noChangeAspect="1" noMove="1" noResize="1" noEditPoints="1" noAdjustHandles="1" noChangeArrowheads="1" noChangeShapeType="1" noTextEdit="1"/>
              </p:cNvSpPr>
              <p:nvPr/>
            </p:nvSpPr>
            <p:spPr>
              <a:xfrm>
                <a:off x="7298114" y="1676400"/>
                <a:ext cx="1413336" cy="520399"/>
              </a:xfrm>
              <a:prstGeom prst="rect">
                <a:avLst/>
              </a:prstGeom>
              <a:blipFill>
                <a:blip r:embed="rId2"/>
                <a:stretch>
                  <a:fillRect l="-1786" t="-4878" r="-3571" b="-146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468BAE-551A-A4B5-1F5A-859A7106A1BE}"/>
              </a:ext>
            </a:extLst>
          </p:cNvPr>
          <p:cNvSpPr txBox="1">
            <a:spLocks noChangeAspect="1"/>
          </p:cNvSpPr>
          <p:nvPr/>
        </p:nvSpPr>
        <p:spPr>
          <a:xfrm>
            <a:off x="8937038" y="1752600"/>
            <a:ext cx="2721562" cy="461665"/>
          </a:xfrm>
          <a:prstGeom prst="rect">
            <a:avLst/>
          </a:prstGeom>
          <a:noFill/>
        </p:spPr>
        <p:txBody>
          <a:bodyPr wrap="square" rtlCol="0">
            <a:spAutoFit/>
          </a:bodyPr>
          <a:lstStyle/>
          <a:p>
            <a:pPr lvl="0">
              <a:defRPr/>
            </a:pPr>
            <a:r>
              <a:rPr lang="en-US" sz="1200" dirty="0">
                <a:solidFill>
                  <a:prstClr val="black"/>
                </a:solidFill>
              </a:rPr>
              <a:t>Assuming effective properties of energy carriers, neglecting transverse modes</a:t>
            </a:r>
            <a:endParaRPr lang="en-US" sz="1200" i="1" dirty="0">
              <a:solidFill>
                <a:prstClr val="black"/>
              </a:solidFill>
            </a:endParaRPr>
          </a:p>
        </p:txBody>
      </p:sp>
      <p:grpSp>
        <p:nvGrpSpPr>
          <p:cNvPr id="10" name="Group 9">
            <a:extLst>
              <a:ext uri="{FF2B5EF4-FFF2-40B4-BE49-F238E27FC236}">
                <a16:creationId xmlns:a16="http://schemas.microsoft.com/office/drawing/2014/main" id="{9875FFD0-7DB1-24C0-AA08-BBC6750B6857}"/>
              </a:ext>
            </a:extLst>
          </p:cNvPr>
          <p:cNvGrpSpPr/>
          <p:nvPr/>
        </p:nvGrpSpPr>
        <p:grpSpPr>
          <a:xfrm>
            <a:off x="6578038" y="41107"/>
            <a:ext cx="5266489" cy="1381677"/>
            <a:chOff x="978377" y="3869128"/>
            <a:chExt cx="5266489" cy="138167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558291-6956-FCAE-6AEB-BB49FD835CF9}"/>
                    </a:ext>
                  </a:extLst>
                </p:cNvPr>
                <p:cNvSpPr txBox="1"/>
                <p:nvPr/>
              </p:nvSpPr>
              <p:spPr>
                <a:xfrm>
                  <a:off x="978377" y="4618003"/>
                  <a:ext cx="5131469" cy="6328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𝜅</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1" name="TextBox 10">
                  <a:extLst>
                    <a:ext uri="{FF2B5EF4-FFF2-40B4-BE49-F238E27FC236}">
                      <a16:creationId xmlns:a16="http://schemas.microsoft.com/office/drawing/2014/main" id="{1F558291-6956-FCAE-6AEB-BB49FD835CF9}"/>
                    </a:ext>
                  </a:extLst>
                </p:cNvPr>
                <p:cNvSpPr txBox="1">
                  <a:spLocks noRot="1" noChangeAspect="1" noMove="1" noResize="1" noEditPoints="1" noAdjustHandles="1" noChangeArrowheads="1" noChangeShapeType="1" noTextEdit="1"/>
                </p:cNvSpPr>
                <p:nvPr/>
              </p:nvSpPr>
              <p:spPr>
                <a:xfrm>
                  <a:off x="978377" y="4618003"/>
                  <a:ext cx="5131469" cy="632802"/>
                </a:xfrm>
                <a:prstGeom prst="rect">
                  <a:avLst/>
                </a:prstGeom>
                <a:blipFill>
                  <a:blip r:embed="rId3"/>
                  <a:stretch>
                    <a:fillRect l="-10099" t="-184000" r="-1232" b="-266000"/>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65E85F25-35B1-64D3-43EB-38C2232FBC62}"/>
                </a:ext>
              </a:extLst>
            </p:cNvPr>
            <p:cNvSpPr/>
            <p:nvPr/>
          </p:nvSpPr>
          <p:spPr>
            <a:xfrm rot="5400000">
              <a:off x="5051049" y="3424188"/>
              <a:ext cx="151513" cy="223612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1F87AFE7-4EA5-44E9-19EA-A31E194CF321}"/>
                </a:ext>
              </a:extLst>
            </p:cNvPr>
            <p:cNvSpPr txBox="1"/>
            <p:nvPr/>
          </p:nvSpPr>
          <p:spPr>
            <a:xfrm>
              <a:off x="1698458" y="4166663"/>
              <a:ext cx="179364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1 longitudinal phonon mode</a:t>
              </a:r>
            </a:p>
          </p:txBody>
        </p:sp>
        <p:sp>
          <p:nvSpPr>
            <p:cNvPr id="14" name="TextBox 13">
              <a:extLst>
                <a:ext uri="{FF2B5EF4-FFF2-40B4-BE49-F238E27FC236}">
                  <a16:creationId xmlns:a16="http://schemas.microsoft.com/office/drawing/2014/main" id="{11FD0B28-6E61-16CA-5543-D23301291724}"/>
                </a:ext>
              </a:extLst>
            </p:cNvPr>
            <p:cNvSpPr txBox="1"/>
            <p:nvPr/>
          </p:nvSpPr>
          <p:spPr>
            <a:xfrm>
              <a:off x="4115711" y="3869128"/>
              <a:ext cx="212915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2 transverse phonon modes (generally negligible in liquids, high Frenkel frequency)</a:t>
              </a:r>
            </a:p>
          </p:txBody>
        </p:sp>
        <p:sp>
          <p:nvSpPr>
            <p:cNvPr id="15" name="Left Brace 14">
              <a:extLst>
                <a:ext uri="{FF2B5EF4-FFF2-40B4-BE49-F238E27FC236}">
                  <a16:creationId xmlns:a16="http://schemas.microsoft.com/office/drawing/2014/main" id="{5DF49B6A-5EAC-EFC5-7603-A95FDC99A6F5}"/>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7217F81-40F7-6180-50F2-F6BDC947A407}"/>
                  </a:ext>
                </a:extLst>
              </p:cNvPr>
              <p:cNvGraphicFramePr>
                <a:graphicFrameLocks noGrp="1"/>
              </p:cNvGraphicFramePr>
              <p:nvPr>
                <p:extLst/>
              </p:nvPr>
            </p:nvGraphicFramePr>
            <p:xfrm>
              <a:off x="402756" y="2286000"/>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16143">
                    <a:tc>
                      <a:txBody>
                        <a:bodyPr/>
                        <a:lstStyle/>
                        <a:p>
                          <a:pPr algn="ctr"/>
                          <a:endParaRPr lang="en-US" sz="1600" dirty="0">
                            <a:solidFill>
                              <a:schemeClr val="accent1">
                                <a:lumMod val="75000"/>
                              </a:schemeClr>
                            </a:solidFill>
                          </a:endParaRPr>
                        </a:p>
                      </a:txBody>
                      <a:tcPr/>
                    </a:tc>
                    <a:tc>
                      <a:txBody>
                        <a:bodyPr/>
                        <a:lstStyle/>
                        <a:p>
                          <a:pPr algn="ctr"/>
                          <a:r>
                            <a:rPr lang="en-US" sz="1600" dirty="0">
                              <a:solidFill>
                                <a:schemeClr val="accent1">
                                  <a:lumMod val="75000"/>
                                </a:schemeClr>
                              </a:solidFill>
                            </a:rPr>
                            <a:t>Specific Heat Capacity – </a:t>
                          </a:r>
                          <a14:m>
                            <m:oMath xmlns:m="http://schemas.openxmlformats.org/officeDocument/2006/math">
                              <m:sSub>
                                <m:sSubPr>
                                  <m:ctrlPr>
                                    <a:rPr lang="en-US" sz="16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sz="1600" b="0" i="1" smtClean="0">
                                      <a:solidFill>
                                        <a:schemeClr val="accent1">
                                          <a:lumMod val="75000"/>
                                        </a:schemeClr>
                                      </a:solidFill>
                                      <a:latin typeface="Cambria Math" panose="02040503050406030204" pitchFamily="18" charset="0"/>
                                      <a:ea typeface="Cambria Math" panose="02040503050406030204" pitchFamily="18" charset="0"/>
                                    </a:rPr>
                                    <m:t>𝑝</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𝑇</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1">
                                <a:lumMod val="75000"/>
                              </a:schemeClr>
                            </a:solidFill>
                          </a:endParaRPr>
                        </a:p>
                      </a:txBody>
                      <a:tcPr/>
                    </a:tc>
                    <a:tc>
                      <a:txBody>
                        <a:bodyPr/>
                        <a:lstStyle/>
                        <a:p>
                          <a:pPr algn="ctr"/>
                          <a:r>
                            <a:rPr lang="en-US" sz="1600" dirty="0">
                              <a:solidFill>
                                <a:srgbClr val="C00000"/>
                              </a:solidFill>
                            </a:rPr>
                            <a:t>Group Velocity – </a:t>
                          </a:r>
                          <a14:m>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𝑣</m:t>
                              </m:r>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𝑇</m:t>
                              </m:r>
                              <m:r>
                                <a:rPr lang="en-US" sz="1600" b="0" i="1" smtClean="0">
                                  <a:solidFill>
                                    <a:srgbClr val="C00000"/>
                                  </a:solidFill>
                                  <a:latin typeface="Cambria Math" panose="02040503050406030204" pitchFamily="18" charset="0"/>
                                  <a:ea typeface="Cambria Math" panose="02040503050406030204" pitchFamily="18" charset="0"/>
                                </a:rPr>
                                <m:t>)</m:t>
                              </m:r>
                            </m:oMath>
                          </a14:m>
                          <a:endParaRPr lang="en-US" sz="1600" dirty="0">
                            <a:solidFill>
                              <a:srgbClr val="C00000"/>
                            </a:solidFill>
                          </a:endParaRPr>
                        </a:p>
                      </a:txBody>
                      <a:tcPr/>
                    </a:tc>
                    <a:tc>
                      <a:txBody>
                        <a:bodyPr/>
                        <a:lstStyle/>
                        <a:p>
                          <a:pPr algn="ctr"/>
                          <a:r>
                            <a:rPr lang="en-US" sz="1600" dirty="0">
                              <a:solidFill>
                                <a:schemeClr val="accent6">
                                  <a:lumMod val="75000"/>
                                </a:schemeClr>
                              </a:solidFill>
                            </a:rPr>
                            <a:t>Mean Free Path - </a:t>
                          </a:r>
                          <a14:m>
                            <m:oMath xmlns:m="http://schemas.openxmlformats.org/officeDocument/2006/math">
                              <m:r>
                                <a:rPr lang="en-US" sz="1600" i="1" smtClean="0">
                                  <a:solidFill>
                                    <a:schemeClr val="accent6">
                                      <a:lumMod val="75000"/>
                                    </a:schemeClr>
                                  </a:solidFill>
                                  <a:latin typeface="Cambria Math" panose="02040503050406030204" pitchFamily="18" charset="0"/>
                                  <a:ea typeface="Cambria Math" panose="02040503050406030204" pitchFamily="18" charset="0"/>
                                </a:rPr>
                                <m:t>𝜆</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𝑻</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6">
                                <a:lumMod val="75000"/>
                              </a:schemeClr>
                            </a:solidFill>
                          </a:endParaRPr>
                        </a:p>
                      </a:txBody>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a:t>
                          </a:r>
                          <a:r>
                            <a:rPr lang="en-US" sz="1300" b="1" dirty="0"/>
                            <a:t>heat capacity </a:t>
                          </a:r>
                          <a:r>
                            <a:rPr lang="en-US" sz="1300" dirty="0"/>
                            <a:t>model links phonon states to liquid characteristics</a:t>
                          </a:r>
                          <a:r>
                            <a:rPr lang="en-US" sz="1300" baseline="30000" dirty="0"/>
                            <a:t>[18]</a:t>
                          </a:r>
                          <a:r>
                            <a:rPr lang="en-US" sz="1300" baseline="0" dirty="0"/>
                            <a:t>.</a:t>
                          </a:r>
                          <a:endParaRPr lang="en-US" sz="1300" baseline="30000" dirty="0"/>
                        </a:p>
                        <a:p>
                          <a:endParaRPr lang="en-US" sz="1300" dirty="0"/>
                        </a:p>
                      </a:txBody>
                      <a:tcPr/>
                    </a:tc>
                    <a:tc>
                      <a:txBody>
                        <a:bodyPr/>
                        <a:lstStyle/>
                        <a:p>
                          <a:r>
                            <a:rPr lang="en-US" sz="1300" dirty="0"/>
                            <a:t>The macroscopic </a:t>
                          </a:r>
                          <a:r>
                            <a:rPr lang="en-US" sz="1300" b="1" dirty="0"/>
                            <a:t>limit of longitudinal modes </a:t>
                          </a:r>
                          <a:r>
                            <a:rPr lang="en-US" sz="1300" dirty="0"/>
                            <a:t>give rise to the adiabatic sound velocity</a:t>
                          </a:r>
                          <a:r>
                            <a:rPr lang="en-US" sz="1300" baseline="30000" dirty="0"/>
                            <a:t>[21]</a:t>
                          </a:r>
                          <a:endParaRPr lang="en-US" sz="1300" dirty="0"/>
                        </a:p>
                      </a:txBody>
                      <a:tcPr/>
                    </a:tc>
                    <a:tc>
                      <a:txBody>
                        <a:bodyPr/>
                        <a:lstStyle/>
                        <a:p>
                          <a:r>
                            <a:rPr lang="en-US" sz="1300" dirty="0"/>
                            <a:t>Short-range vibrational modes are dominant energy transfer medium</a:t>
                          </a:r>
                          <a:r>
                            <a:rPr lang="en-US" sz="1300" baseline="30000" dirty="0"/>
                            <a:t>[24]</a:t>
                          </a:r>
                          <a:r>
                            <a:rPr lang="en-US" sz="1300" dirty="0"/>
                            <a:t>—the </a:t>
                          </a:r>
                          <a:r>
                            <a:rPr lang="en-US" sz="1300" b="1" dirty="0"/>
                            <a:t>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63890">
                    <a:tc>
                      <a:txBody>
                        <a:bodyPr/>
                        <a:lstStyle/>
                        <a:p>
                          <a:pPr algn="ctr"/>
                          <a:r>
                            <a:rPr lang="en-US" sz="1400" dirty="0"/>
                            <a:t>Questions</a:t>
                          </a:r>
                        </a:p>
                      </a:txBody>
                      <a:tcPr vert="vert270" anchor="ctr"/>
                    </a:tc>
                    <a:tc>
                      <a:txBody>
                        <a:bodyPr/>
                        <a:lstStyle/>
                        <a:p>
                          <a:r>
                            <a:rPr lang="en-US" sz="1300" b="1" dirty="0"/>
                            <a:t>Low velocity modes contribute to heat capacity </a:t>
                          </a:r>
                          <a:r>
                            <a:rPr lang="en-US" sz="1300" dirty="0"/>
                            <a:t>but not thermal conductivity</a:t>
                          </a:r>
                          <a:r>
                            <a:rPr lang="en-US" sz="1300" baseline="30000" dirty="0"/>
                            <a:t>[19]</a:t>
                          </a:r>
                          <a:r>
                            <a:rPr lang="en-US" sz="1300" dirty="0"/>
                            <a:t>—provides an </a:t>
                          </a:r>
                          <a:r>
                            <a:rPr lang="en-US" sz="1300" b="1" dirty="0"/>
                            <a:t>upper bound</a:t>
                          </a:r>
                          <a:r>
                            <a:rPr lang="en-US" sz="1300" baseline="30000" dirty="0"/>
                            <a:t>[20]</a:t>
                          </a:r>
                          <a:r>
                            <a:rPr lang="en-US" sz="1300" dirty="0"/>
                            <a:t>. </a:t>
                          </a:r>
                        </a:p>
                      </a:txBody>
                      <a:tcPr/>
                    </a:tc>
                    <a:tc>
                      <a:txBody>
                        <a:bodyPr/>
                        <a:lstStyle/>
                        <a:p>
                          <a:r>
                            <a:rPr lang="en-US" sz="1300" dirty="0"/>
                            <a:t>Molten salts do support </a:t>
                          </a:r>
                          <a:r>
                            <a:rPr lang="en-US" sz="1300" b="1" dirty="0"/>
                            <a:t>shear modes and faster group velocities</a:t>
                          </a:r>
                          <a:r>
                            <a:rPr lang="en-US" sz="1300" dirty="0"/>
                            <a:t> at very small wavelengths corresponding to interatomic distances</a:t>
                          </a:r>
                          <a:r>
                            <a:rPr lang="en-US" sz="1300" baseline="30000" dirty="0"/>
                            <a:t>[22,23]</a:t>
                          </a:r>
                          <a:r>
                            <a:rPr lang="en-US" sz="1300" dirty="0"/>
                            <a:t>, </a:t>
                          </a:r>
                          <a:r>
                            <a:rPr lang="en-US" sz="1300" b="1" dirty="0"/>
                            <a:t>but dampen quickly and not dominant</a:t>
                          </a:r>
                          <a:r>
                            <a:rPr lang="en-US" sz="1300" baseline="30000" dirty="0"/>
                            <a:t>[20]</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[21]</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Choice>
        <mc:Fallback xmlns="">
          <p:graphicFrame>
            <p:nvGraphicFramePr>
              <p:cNvPr id="16" name="Table 15">
                <a:extLst>
                  <a:ext uri="{FF2B5EF4-FFF2-40B4-BE49-F238E27FC236}">
                    <a16:creationId xmlns:a16="http://schemas.microsoft.com/office/drawing/2014/main" id="{37217F81-40F7-6180-50F2-F6BDC947A407}"/>
                  </a:ext>
                </a:extLst>
              </p:cNvPr>
              <p:cNvGraphicFramePr>
                <a:graphicFrameLocks noGrp="1"/>
              </p:cNvGraphicFramePr>
              <p:nvPr>
                <p:extLst>
                  <p:ext uri="{D42A27DB-BD31-4B8C-83A1-F6EECF244321}">
                    <p14:modId xmlns:p14="http://schemas.microsoft.com/office/powerpoint/2010/main" val="2632855227"/>
                  </p:ext>
                </p:extLst>
              </p:nvPr>
            </p:nvGraphicFramePr>
            <p:xfrm>
              <a:off x="402756" y="2286000"/>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54076">
                    <a:tc>
                      <a:txBody>
                        <a:bodyPr/>
                        <a:lstStyle/>
                        <a:p>
                          <a:pPr algn="ctr"/>
                          <a:endParaRPr lang="en-US" sz="1600" dirty="0">
                            <a:solidFill>
                              <a:schemeClr val="accent1">
                                <a:lumMod val="75000"/>
                              </a:schemeClr>
                            </a:solidFill>
                          </a:endParaRPr>
                        </a:p>
                      </a:txBody>
                      <a:tcPr/>
                    </a:tc>
                    <a:tc>
                      <a:txBody>
                        <a:bodyPr/>
                        <a:lstStyle/>
                        <a:p>
                          <a:endParaRPr lang="en-US"/>
                        </a:p>
                      </a:txBody>
                      <a:tcPr>
                        <a:blipFill>
                          <a:blip r:embed="rId4"/>
                          <a:stretch>
                            <a:fillRect l="-11599" t="-5172" r="-217223" b="-806897"/>
                          </a:stretch>
                        </a:blipFill>
                      </a:tcPr>
                    </a:tc>
                    <a:tc>
                      <a:txBody>
                        <a:bodyPr/>
                        <a:lstStyle/>
                        <a:p>
                          <a:endParaRPr lang="en-US"/>
                        </a:p>
                      </a:txBody>
                      <a:tcPr>
                        <a:blipFill>
                          <a:blip r:embed="rId4"/>
                          <a:stretch>
                            <a:fillRect l="-111796" t="-5172" r="-117606" b="-806897"/>
                          </a:stretch>
                        </a:blipFill>
                      </a:tcPr>
                    </a:tc>
                    <a:tc>
                      <a:txBody>
                        <a:bodyPr/>
                        <a:lstStyle/>
                        <a:p>
                          <a:endParaRPr lang="en-US"/>
                        </a:p>
                      </a:txBody>
                      <a:tcPr>
                        <a:blipFill>
                          <a:blip r:embed="rId4"/>
                          <a:stretch>
                            <a:fillRect l="-180902" t="-5172" r="-451" b="-806897"/>
                          </a:stretch>
                        </a:blipFill>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a:t>
                          </a:r>
                          <a:r>
                            <a:rPr lang="en-US" sz="1300" b="1" dirty="0"/>
                            <a:t>heat capacity </a:t>
                          </a:r>
                          <a:r>
                            <a:rPr lang="en-US" sz="1300" dirty="0"/>
                            <a:t>model links phonon states to liquid characteristics</a:t>
                          </a:r>
                          <a:r>
                            <a:rPr lang="en-US" sz="1300" baseline="30000" dirty="0"/>
                            <a:t>[18]</a:t>
                          </a:r>
                          <a:r>
                            <a:rPr lang="en-US" sz="1300" baseline="0" dirty="0"/>
                            <a:t>.</a:t>
                          </a:r>
                          <a:endParaRPr lang="en-US" sz="1300" baseline="30000" dirty="0"/>
                        </a:p>
                        <a:p>
                          <a:endParaRPr lang="en-US" sz="1300" dirty="0"/>
                        </a:p>
                      </a:txBody>
                      <a:tcPr/>
                    </a:tc>
                    <a:tc>
                      <a:txBody>
                        <a:bodyPr/>
                        <a:lstStyle/>
                        <a:p>
                          <a:r>
                            <a:rPr lang="en-US" sz="1300" dirty="0"/>
                            <a:t>The macroscopic </a:t>
                          </a:r>
                          <a:r>
                            <a:rPr lang="en-US" sz="1300" b="1" dirty="0"/>
                            <a:t>limit of longitudinal modes </a:t>
                          </a:r>
                          <a:r>
                            <a:rPr lang="en-US" sz="1300" dirty="0"/>
                            <a:t>give rise to the adiabatic sound velocity</a:t>
                          </a:r>
                          <a:r>
                            <a:rPr lang="en-US" sz="1300" baseline="30000" dirty="0"/>
                            <a:t>[21]</a:t>
                          </a:r>
                          <a:endParaRPr lang="en-US" sz="1300" dirty="0"/>
                        </a:p>
                      </a:txBody>
                      <a:tcPr/>
                    </a:tc>
                    <a:tc>
                      <a:txBody>
                        <a:bodyPr/>
                        <a:lstStyle/>
                        <a:p>
                          <a:r>
                            <a:rPr lang="en-US" sz="1300" dirty="0"/>
                            <a:t>Short-range vibrational modes are dominant energy transfer medium</a:t>
                          </a:r>
                          <a:r>
                            <a:rPr lang="en-US" sz="1300" baseline="30000" dirty="0"/>
                            <a:t>[24]</a:t>
                          </a:r>
                          <a:r>
                            <a:rPr lang="en-US" sz="1300" dirty="0"/>
                            <a:t>—the </a:t>
                          </a:r>
                          <a:r>
                            <a:rPr lang="en-US" sz="1300" b="1" dirty="0"/>
                            <a:t>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83920">
                    <a:tc>
                      <a:txBody>
                        <a:bodyPr/>
                        <a:lstStyle/>
                        <a:p>
                          <a:pPr algn="ctr"/>
                          <a:r>
                            <a:rPr lang="en-US" sz="1400" dirty="0"/>
                            <a:t>Questions</a:t>
                          </a:r>
                        </a:p>
                      </a:txBody>
                      <a:tcPr vert="vert270" anchor="ctr"/>
                    </a:tc>
                    <a:tc>
                      <a:txBody>
                        <a:bodyPr/>
                        <a:lstStyle/>
                        <a:p>
                          <a:r>
                            <a:rPr lang="en-US" sz="1300" b="1" dirty="0"/>
                            <a:t>Low velocity modes contribute to heat capacity </a:t>
                          </a:r>
                          <a:r>
                            <a:rPr lang="en-US" sz="1300" dirty="0"/>
                            <a:t>but not thermal conductivity</a:t>
                          </a:r>
                          <a:r>
                            <a:rPr lang="en-US" sz="1300" baseline="30000" dirty="0"/>
                            <a:t>[19]</a:t>
                          </a:r>
                          <a:r>
                            <a:rPr lang="en-US" sz="1300" dirty="0"/>
                            <a:t>—provides an </a:t>
                          </a:r>
                          <a:r>
                            <a:rPr lang="en-US" sz="1300" b="1" dirty="0"/>
                            <a:t>upper bound</a:t>
                          </a:r>
                          <a:r>
                            <a:rPr lang="en-US" sz="1300" baseline="30000" dirty="0"/>
                            <a:t>[20]</a:t>
                          </a:r>
                          <a:r>
                            <a:rPr lang="en-US" sz="1300" dirty="0"/>
                            <a:t>. </a:t>
                          </a:r>
                        </a:p>
                      </a:txBody>
                      <a:tcPr/>
                    </a:tc>
                    <a:tc>
                      <a:txBody>
                        <a:bodyPr/>
                        <a:lstStyle/>
                        <a:p>
                          <a:r>
                            <a:rPr lang="en-US" sz="1300" dirty="0"/>
                            <a:t>Molten salts do support </a:t>
                          </a:r>
                          <a:r>
                            <a:rPr lang="en-US" sz="1300" b="1" dirty="0"/>
                            <a:t>shear modes and faster group velocities</a:t>
                          </a:r>
                          <a:r>
                            <a:rPr lang="en-US" sz="1300" dirty="0"/>
                            <a:t> at very small wavelengths corresponding to interatomic distances</a:t>
                          </a:r>
                          <a:r>
                            <a:rPr lang="en-US" sz="1300" baseline="30000" dirty="0"/>
                            <a:t>[22,23]</a:t>
                          </a:r>
                          <a:r>
                            <a:rPr lang="en-US" sz="1300" dirty="0"/>
                            <a:t>, </a:t>
                          </a:r>
                          <a:r>
                            <a:rPr lang="en-US" sz="1300" b="1" dirty="0"/>
                            <a:t>but dampen quickly and not dominant</a:t>
                          </a:r>
                          <a:r>
                            <a:rPr lang="en-US" sz="1300" baseline="30000" dirty="0"/>
                            <a:t>[20]</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[21]</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Fallback>
      </mc:AlternateContent>
      <p:sp>
        <p:nvSpPr>
          <p:cNvPr id="17" name="Left Brace 16">
            <a:extLst>
              <a:ext uri="{FF2B5EF4-FFF2-40B4-BE49-F238E27FC236}">
                <a16:creationId xmlns:a16="http://schemas.microsoft.com/office/drawing/2014/main" id="{C9BDD47C-CDED-EB3B-9FCA-2CD1C073D8DC}"/>
              </a:ext>
            </a:extLst>
          </p:cNvPr>
          <p:cNvSpPr/>
          <p:nvPr/>
        </p:nvSpPr>
        <p:spPr>
          <a:xfrm rot="16200000">
            <a:off x="9047821" y="-963239"/>
            <a:ext cx="326922" cy="5266490"/>
          </a:xfrm>
          <a:prstGeom prst="leftBrace">
            <a:avLst>
              <a:gd name="adj1" fmla="val 15392"/>
              <a:gd name="adj2" fmla="val 28905"/>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8" name="Arrow: Down 33">
            <a:extLst>
              <a:ext uri="{FF2B5EF4-FFF2-40B4-BE49-F238E27FC236}">
                <a16:creationId xmlns:a16="http://schemas.microsoft.com/office/drawing/2014/main" id="{4A42674B-DDCE-9B37-D503-ECFE6960AD3D}"/>
              </a:ext>
            </a:extLst>
          </p:cNvPr>
          <p:cNvSpPr/>
          <p:nvPr/>
        </p:nvSpPr>
        <p:spPr>
          <a:xfrm>
            <a:off x="2441498" y="3048000"/>
            <a:ext cx="130660" cy="1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39">
            <a:extLst>
              <a:ext uri="{FF2B5EF4-FFF2-40B4-BE49-F238E27FC236}">
                <a16:creationId xmlns:a16="http://schemas.microsoft.com/office/drawing/2014/main" id="{D7D8B361-7035-5613-4A63-0A132B17B495}"/>
              </a:ext>
            </a:extLst>
          </p:cNvPr>
          <p:cNvSpPr/>
          <p:nvPr/>
        </p:nvSpPr>
        <p:spPr>
          <a:xfrm>
            <a:off x="5918862" y="3048000"/>
            <a:ext cx="130660" cy="127703"/>
          </a:xfrm>
          <a:prstGeom prst="downArrow">
            <a:avLst/>
          </a:prstGeom>
          <a:solidFill>
            <a:srgbClr val="C00000"/>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Down 40">
            <a:extLst>
              <a:ext uri="{FF2B5EF4-FFF2-40B4-BE49-F238E27FC236}">
                <a16:creationId xmlns:a16="http://schemas.microsoft.com/office/drawing/2014/main" id="{1A0A5AEE-3688-ABE5-D60B-32AE2012452C}"/>
              </a:ext>
            </a:extLst>
          </p:cNvPr>
          <p:cNvSpPr/>
          <p:nvPr/>
        </p:nvSpPr>
        <p:spPr>
          <a:xfrm>
            <a:off x="9766721" y="3048000"/>
            <a:ext cx="130660" cy="127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21C1ED2-5812-1BF9-9259-8B197DF7F1FA}"/>
              </a:ext>
            </a:extLst>
          </p:cNvPr>
          <p:cNvSpPr/>
          <p:nvPr/>
        </p:nvSpPr>
        <p:spPr>
          <a:xfrm>
            <a:off x="429766" y="1447800"/>
            <a:ext cx="5922683" cy="646331"/>
          </a:xfrm>
          <a:prstGeom prst="rect">
            <a:avLst/>
          </a:prstGeom>
        </p:spPr>
        <p:txBody>
          <a:bodyPr wrap="square">
            <a:spAutoFit/>
          </a:bodyPr>
          <a:lstStyle/>
          <a:p>
            <a:r>
              <a:rPr lang="en-US" dirty="0"/>
              <a:t>What </a:t>
            </a:r>
            <a:r>
              <a:rPr lang="en-US" b="1" dirty="0"/>
              <a:t>temperature </a:t>
            </a:r>
            <a:r>
              <a:rPr lang="en-US" dirty="0"/>
              <a:t>and</a:t>
            </a:r>
            <a:r>
              <a:rPr lang="en-US" b="1" dirty="0"/>
              <a:t> composition</a:t>
            </a:r>
            <a:r>
              <a:rPr lang="en-US" dirty="0"/>
              <a:t>-dependent, </a:t>
            </a:r>
            <a:r>
              <a:rPr lang="en-US" b="1" dirty="0"/>
              <a:t>measurable</a:t>
            </a:r>
            <a:r>
              <a:rPr lang="en-US" dirty="0"/>
              <a:t> parameters characterize the dominant energy carriers?</a:t>
            </a:r>
          </a:p>
        </p:txBody>
      </p:sp>
      <p:cxnSp>
        <p:nvCxnSpPr>
          <p:cNvPr id="24" name="Straight Connector 23">
            <a:extLst>
              <a:ext uri="{FF2B5EF4-FFF2-40B4-BE49-F238E27FC236}">
                <a16:creationId xmlns:a16="http://schemas.microsoft.com/office/drawing/2014/main" id="{F8A514C6-F142-2BE7-7B88-670ED95EEBE1}"/>
              </a:ext>
            </a:extLst>
          </p:cNvPr>
          <p:cNvCxnSpPr>
            <a:cxnSpLocks/>
          </p:cNvCxnSpPr>
          <p:nvPr/>
        </p:nvCxnSpPr>
        <p:spPr>
          <a:xfrm flipV="1">
            <a:off x="9423400" y="722230"/>
            <a:ext cx="2527300" cy="7843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A86B0EB-E317-4666-8C7B-DCFC48F0B9F1}"/>
              </a:ext>
            </a:extLst>
          </p:cNvPr>
          <p:cNvSpPr/>
          <p:nvPr/>
        </p:nvSpPr>
        <p:spPr>
          <a:xfrm>
            <a:off x="402756" y="4038920"/>
            <a:ext cx="7293444" cy="1491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99FC145-DD54-45BD-AC1D-79F28C55600A}"/>
              </a:ext>
            </a:extLst>
          </p:cNvPr>
          <p:cNvSpPr/>
          <p:nvPr/>
        </p:nvSpPr>
        <p:spPr>
          <a:xfrm>
            <a:off x="402756" y="3225872"/>
            <a:ext cx="11386488" cy="1955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88B8CF-87AD-4275-BE39-D3FCBE371977}"/>
              </a:ext>
            </a:extLst>
          </p:cNvPr>
          <p:cNvSpPr/>
          <p:nvPr/>
        </p:nvSpPr>
        <p:spPr>
          <a:xfrm>
            <a:off x="7696200" y="4038664"/>
            <a:ext cx="4245444" cy="1491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ED59C6-3230-4FF8-B499-57F7971FC9D1}"/>
                  </a:ext>
                </a:extLst>
              </p:cNvPr>
              <p:cNvSpPr txBox="1"/>
              <p:nvPr/>
            </p:nvSpPr>
            <p:spPr>
              <a:xfrm>
                <a:off x="2776296" y="5542687"/>
                <a:ext cx="3273226"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𝜆</m:t>
                      </m:r>
                      <m:r>
                        <a:rPr lang="en-US" sz="2000" b="0" i="1" smtClean="0">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m:t>
                              </m:r>
                            </m:sub>
                          </m:sSub>
                        </m:sup>
                        <m:e>
                          <m:r>
                            <a:rPr lang="en-US" sz="2000" b="0" i="1" smtClean="0">
                              <a:solidFill>
                                <a:schemeClr val="accent5">
                                  <a:lumMod val="75000"/>
                                </a:schemeClr>
                              </a:solidFill>
                              <a:latin typeface="Cambria Math" panose="02040503050406030204" pitchFamily="18" charset="0"/>
                            </a:rPr>
                            <m:t>𝑆</m:t>
                          </m:r>
                          <m:r>
                            <a:rPr lang="en-US" sz="2000" b="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b="0" i="1" smtClean="0">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𝑑</m:t>
                          </m:r>
                          <m:r>
                            <a:rPr lang="en-US" sz="2000" b="0" i="1" smtClean="0">
                              <a:solidFill>
                                <a:schemeClr val="tx1"/>
                              </a:solidFill>
                              <a:latin typeface="Cambria Math" panose="02040503050406030204" pitchFamily="18" charset="0"/>
                              <a:ea typeface="Cambria Math" panose="02040503050406030204" pitchFamily="18" charset="0"/>
                            </a:rPr>
                            <m:t>𝑟</m:t>
                          </m:r>
                        </m:e>
                      </m:nary>
                    </m:oMath>
                  </m:oMathPara>
                </a14:m>
                <a:endParaRPr lang="en-US" sz="2000" dirty="0">
                  <a:solidFill>
                    <a:schemeClr val="tx1"/>
                  </a:solidFill>
                </a:endParaRPr>
              </a:p>
            </p:txBody>
          </p:sp>
        </mc:Choice>
        <mc:Fallback xmlns="">
          <p:sp>
            <p:nvSpPr>
              <p:cNvPr id="22" name="TextBox 21">
                <a:extLst>
                  <a:ext uri="{FF2B5EF4-FFF2-40B4-BE49-F238E27FC236}">
                    <a16:creationId xmlns:a16="http://schemas.microsoft.com/office/drawing/2014/main" id="{34ED59C6-3230-4FF8-B499-57F7971FC9D1}"/>
                  </a:ext>
                </a:extLst>
              </p:cNvPr>
              <p:cNvSpPr txBox="1">
                <a:spLocks noRot="1" noChangeAspect="1" noMove="1" noResize="1" noEditPoints="1" noAdjustHandles="1" noChangeArrowheads="1" noChangeShapeType="1" noTextEdit="1"/>
              </p:cNvSpPr>
              <p:nvPr/>
            </p:nvSpPr>
            <p:spPr>
              <a:xfrm>
                <a:off x="2776296" y="5542687"/>
                <a:ext cx="3273226" cy="6670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5A5A19B-71FF-40BE-A65F-DFA25B57195B}"/>
                  </a:ext>
                </a:extLst>
              </p:cNvPr>
              <p:cNvSpPr txBox="1"/>
              <p:nvPr/>
            </p:nvSpPr>
            <p:spPr>
              <a:xfrm>
                <a:off x="5737637" y="5561218"/>
                <a:ext cx="3273226" cy="629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ea typeface="Cambria Math"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𝜆</m:t>
                          </m:r>
                        </m:e>
                      </m:acc>
                      <m:r>
                        <a:rPr lang="en-US" sz="2000" b="0" i="1" smtClean="0">
                          <a:solidFill>
                            <a:schemeClr val="tx1"/>
                          </a:solidFill>
                          <a:latin typeface="Cambria Math" panose="02040503050406030204" pitchFamily="18" charset="0"/>
                        </a:rPr>
                        <m:t>=</m:t>
                      </m:r>
                      <m:nary>
                        <m:naryPr>
                          <m:chr m:val="∑"/>
                          <m:limLoc m:val="subSup"/>
                          <m:ctrlPr>
                            <a:rPr lang="en-US" sz="2000" b="0" i="1" smtClean="0">
                              <a:solidFill>
                                <a:schemeClr val="tx1"/>
                              </a:solidFill>
                              <a:latin typeface="Cambria Math" panose="02040503050406030204" pitchFamily="18" charset="0"/>
                            </a:rPr>
                          </m:ctrlPr>
                        </m:naryPr>
                        <m:sub>
                          <m:r>
                            <m:rPr>
                              <m:brk m:alnAt="25"/>
                            </m:rP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𝑁</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𝑖</m:t>
                              </m:r>
                            </m:sub>
                          </m:sSub>
                        </m:e>
                      </m:nary>
                    </m:oMath>
                  </m:oMathPara>
                </a14:m>
                <a:endParaRPr lang="en-US" sz="2000" dirty="0">
                  <a:solidFill>
                    <a:schemeClr val="tx1"/>
                  </a:solidFill>
                </a:endParaRPr>
              </a:p>
            </p:txBody>
          </p:sp>
        </mc:Choice>
        <mc:Fallback xmlns="">
          <p:sp>
            <p:nvSpPr>
              <p:cNvPr id="23" name="TextBox 22">
                <a:extLst>
                  <a:ext uri="{FF2B5EF4-FFF2-40B4-BE49-F238E27FC236}">
                    <a16:creationId xmlns:a16="http://schemas.microsoft.com/office/drawing/2014/main" id="{D5A5A19B-71FF-40BE-A65F-DFA25B57195B}"/>
                  </a:ext>
                </a:extLst>
              </p:cNvPr>
              <p:cNvSpPr txBox="1">
                <a:spLocks noRot="1" noChangeAspect="1" noMove="1" noResize="1" noEditPoints="1" noAdjustHandles="1" noChangeArrowheads="1" noChangeShapeType="1" noTextEdit="1"/>
              </p:cNvSpPr>
              <p:nvPr/>
            </p:nvSpPr>
            <p:spPr>
              <a:xfrm>
                <a:off x="5737637" y="5561218"/>
                <a:ext cx="3273226" cy="62998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74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0BD2D-96B0-C76D-9509-71540EB397E0}"/>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C737E86B-40F1-1C3C-8F49-CEF70BE6CB5D}"/>
              </a:ext>
            </a:extLst>
          </p:cNvPr>
          <p:cNvSpPr txBox="1">
            <a:spLocks/>
          </p:cNvSpPr>
          <p:nvPr/>
        </p:nvSpPr>
        <p:spPr>
          <a:xfrm>
            <a:off x="839788" y="1614488"/>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Successes</a:t>
            </a:r>
          </a:p>
        </p:txBody>
      </p:sp>
      <p:sp>
        <p:nvSpPr>
          <p:cNvPr id="3" name="Content Placeholder 3">
            <a:extLst>
              <a:ext uri="{FF2B5EF4-FFF2-40B4-BE49-F238E27FC236}">
                <a16:creationId xmlns:a16="http://schemas.microsoft.com/office/drawing/2014/main" id="{AEA566AC-1AB2-8D25-CD70-A85664B82827}"/>
              </a:ext>
            </a:extLst>
          </p:cNvPr>
          <p:cNvSpPr txBox="1">
            <a:spLocks/>
          </p:cNvSpPr>
          <p:nvPr/>
        </p:nvSpPr>
        <p:spPr>
          <a:xfrm>
            <a:off x="839788" y="2232360"/>
            <a:ext cx="5157787" cy="40977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Present model makes direct connection between molten salt </a:t>
            </a:r>
            <a:r>
              <a:rPr lang="en-US" sz="2400" b="1" dirty="0"/>
              <a:t>structure and MFP </a:t>
            </a:r>
            <a:r>
              <a:rPr lang="en-US" sz="2400" dirty="0"/>
              <a:t>using the PDF</a:t>
            </a:r>
          </a:p>
          <a:p>
            <a:r>
              <a:rPr lang="en-US" sz="2400" dirty="0"/>
              <a:t>Quantifies disruption factors relative to absolute limits, with </a:t>
            </a:r>
            <a:r>
              <a:rPr lang="en-US" sz="2400" b="1" dirty="0"/>
              <a:t>no adjustable terms</a:t>
            </a:r>
          </a:p>
          <a:p>
            <a:r>
              <a:rPr lang="en-US" sz="2400" dirty="0"/>
              <a:t>In preliminary analysis, predictions approximate measured values for both unary salts and mixtures, </a:t>
            </a:r>
            <a:r>
              <a:rPr lang="en-US" sz="2400" b="1" dirty="0"/>
              <a:t>including actinides</a:t>
            </a:r>
            <a:endParaRPr lang="en-US" sz="2400" b="1" dirty="0">
              <a:solidFill>
                <a:schemeClr val="accent6">
                  <a:lumMod val="75000"/>
                </a:schemeClr>
              </a:solidFill>
            </a:endParaRPr>
          </a:p>
          <a:p>
            <a:endParaRPr lang="en-US" sz="2400" dirty="0"/>
          </a:p>
        </p:txBody>
      </p:sp>
      <p:sp>
        <p:nvSpPr>
          <p:cNvPr id="6" name="Text Placeholder 4">
            <a:extLst>
              <a:ext uri="{FF2B5EF4-FFF2-40B4-BE49-F238E27FC236}">
                <a16:creationId xmlns:a16="http://schemas.microsoft.com/office/drawing/2014/main" id="{B1176E4C-364D-AF6A-144C-D79A8ECF8505}"/>
              </a:ext>
            </a:extLst>
          </p:cNvPr>
          <p:cNvSpPr txBox="1">
            <a:spLocks/>
          </p:cNvSpPr>
          <p:nvPr/>
        </p:nvSpPr>
        <p:spPr>
          <a:xfrm>
            <a:off x="6172200" y="1614488"/>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Limitations</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D162D96D-CC3F-55EF-D732-34B72259772D}"/>
                  </a:ext>
                </a:extLst>
              </p:cNvPr>
              <p:cNvSpPr txBox="1">
                <a:spLocks/>
              </p:cNvSpPr>
              <p:nvPr/>
            </p:nvSpPr>
            <p:spPr>
              <a:xfrm>
                <a:off x="6172200" y="2232361"/>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Requires partial PDF </a:t>
                </a:r>
                <a:r>
                  <a:rPr lang="en-US" sz="2400" dirty="0"/>
                  <a:t>of the mixture to predict thermal conductivity</a:t>
                </a:r>
              </a:p>
              <a:p>
                <a:r>
                  <a:rPr lang="en-US" sz="2400" dirty="0"/>
                  <a:t>Disruption factors,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𝑏</m:t>
                        </m:r>
                      </m:e>
                      <m:sub>
                        <m:r>
                          <a:rPr lang="en-US" sz="2400" b="0" i="1" dirty="0" smtClean="0">
                            <a:latin typeface="Cambria Math" panose="02040503050406030204" pitchFamily="18" charset="0"/>
                          </a:rPr>
                          <m:t>𝑛</m:t>
                        </m:r>
                      </m:sub>
                    </m:sSub>
                  </m:oMath>
                </a14:m>
                <a:r>
                  <a:rPr lang="en-US" sz="2400" dirty="0"/>
                  <a:t>, may have </a:t>
                </a:r>
                <a:r>
                  <a:rPr lang="en-US" sz="2400" b="1" dirty="0"/>
                  <a:t>nonlinear effects</a:t>
                </a:r>
              </a:p>
              <a:p>
                <a:r>
                  <a:rPr lang="en-US" sz="2400" dirty="0"/>
                  <a:t>Limited by accuracy of PDF and mixing rules for specific heat and sound velocity</a:t>
                </a:r>
              </a:p>
            </p:txBody>
          </p:sp>
        </mc:Choice>
        <mc:Fallback xmlns="">
          <p:sp>
            <p:nvSpPr>
              <p:cNvPr id="7" name="Content Placeholder 5">
                <a:extLst>
                  <a:ext uri="{FF2B5EF4-FFF2-40B4-BE49-F238E27FC236}">
                    <a16:creationId xmlns:a16="http://schemas.microsoft.com/office/drawing/2014/main" id="{D162D96D-CC3F-55EF-D732-34B72259772D}"/>
                  </a:ext>
                </a:extLst>
              </p:cNvPr>
              <p:cNvSpPr txBox="1">
                <a:spLocks noRot="1" noChangeAspect="1" noMove="1" noResize="1" noEditPoints="1" noAdjustHandles="1" noChangeArrowheads="1" noChangeShapeType="1" noTextEdit="1"/>
              </p:cNvSpPr>
              <p:nvPr/>
            </p:nvSpPr>
            <p:spPr>
              <a:xfrm>
                <a:off x="6172200" y="2232361"/>
                <a:ext cx="5183188" cy="3684588"/>
              </a:xfrm>
              <a:prstGeom prst="rect">
                <a:avLst/>
              </a:prstGeom>
              <a:blipFill>
                <a:blip r:embed="rId2"/>
                <a:stretch>
                  <a:fillRect l="-1647" t="-2314" r="-2353"/>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CAE0723E-81A3-5120-5A6F-8B2199760D62}"/>
              </a:ext>
            </a:extLst>
          </p:cNvPr>
          <p:cNvSpPr>
            <a:spLocks noGrp="1"/>
          </p:cNvSpPr>
          <p:nvPr>
            <p:ph type="title"/>
          </p:nvPr>
        </p:nvSpPr>
        <p:spPr>
          <a:xfrm>
            <a:off x="839788" y="527872"/>
            <a:ext cx="7446908" cy="568517"/>
          </a:xfrm>
        </p:spPr>
        <p:txBody>
          <a:bodyPr anchor="t">
            <a:noAutofit/>
          </a:bodyPr>
          <a:lstStyle/>
          <a:p>
            <a:r>
              <a:rPr lang="en-US" sz="4000" dirty="0"/>
              <a:t>Conclusions</a:t>
            </a:r>
            <a:endParaRPr lang="en-US" sz="4000" dirty="0">
              <a:solidFill>
                <a:schemeClr val="accent1">
                  <a:lumMod val="50000"/>
                </a:schemeClr>
              </a:solidFill>
            </a:endParaRPr>
          </a:p>
        </p:txBody>
      </p:sp>
    </p:spTree>
    <p:extLst>
      <p:ext uri="{BB962C8B-B14F-4D97-AF65-F5344CB8AC3E}">
        <p14:creationId xmlns:p14="http://schemas.microsoft.com/office/powerpoint/2010/main" val="387202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A5A4-F7D9-AB5C-16D8-6FD0C3FB8657}"/>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095C610D-DB8B-ED00-063D-A2F9489E0350}"/>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164AC1B4-5241-0C58-92CF-D13C75CCB473}"/>
              </a:ext>
            </a:extLst>
          </p:cNvPr>
          <p:cNvSpPr txBox="1">
            <a:spLocks/>
          </p:cNvSpPr>
          <p:nvPr/>
        </p:nvSpPr>
        <p:spPr>
          <a:xfrm>
            <a:off x="831850" y="1709738"/>
            <a:ext cx="10515600" cy="2613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Future Work</a:t>
            </a:r>
          </a:p>
        </p:txBody>
      </p:sp>
    </p:spTree>
    <p:extLst>
      <p:ext uri="{BB962C8B-B14F-4D97-AF65-F5344CB8AC3E}">
        <p14:creationId xmlns:p14="http://schemas.microsoft.com/office/powerpoint/2010/main" val="2554393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2004-D1E9-4BD7-87A4-10ED05925EB7}"/>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C88BDADE-A860-8E93-E8B4-7CDF196D4BFC}"/>
              </a:ext>
            </a:extLst>
          </p:cNvPr>
          <p:cNvSpPr txBox="1">
            <a:spLocks/>
          </p:cNvSpPr>
          <p:nvPr/>
        </p:nvSpPr>
        <p:spPr>
          <a:xfrm>
            <a:off x="474156" y="1462328"/>
            <a:ext cx="5479543"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Further Developments to Implement</a:t>
            </a:r>
          </a:p>
        </p:txBody>
      </p:sp>
      <p:sp>
        <p:nvSpPr>
          <p:cNvPr id="3" name="Content Placeholder 3">
            <a:extLst>
              <a:ext uri="{FF2B5EF4-FFF2-40B4-BE49-F238E27FC236}">
                <a16:creationId xmlns:a16="http://schemas.microsoft.com/office/drawing/2014/main" id="{05B08BBB-E349-A1C3-3E1F-0F5B9B2872A7}"/>
              </a:ext>
            </a:extLst>
          </p:cNvPr>
          <p:cNvSpPr txBox="1">
            <a:spLocks/>
          </p:cNvSpPr>
          <p:nvPr/>
        </p:nvSpPr>
        <p:spPr>
          <a:xfrm>
            <a:off x="474156" y="2148656"/>
            <a:ext cx="5157787" cy="409776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Because each cation-anion pair </a:t>
            </a:r>
            <a:r>
              <a:rPr lang="en-US" sz="2400" i="1" dirty="0">
                <a:latin typeface="Cambria Math" panose="02040503050406030204" pitchFamily="18" charset="0"/>
                <a:ea typeface="Cambria Math" panose="02040503050406030204" pitchFamily="18" charset="0"/>
              </a:rPr>
              <a:t>i</a:t>
            </a:r>
            <a:r>
              <a:rPr lang="en-US" sz="2400" dirty="0">
                <a:latin typeface="Cambria Math" panose="02040503050406030204" pitchFamily="18" charset="0"/>
                <a:ea typeface="Cambria Math" panose="02040503050406030204" pitchFamily="18" charset="0"/>
              </a:rPr>
              <a:t> </a:t>
            </a:r>
            <a:r>
              <a:rPr lang="en-US" sz="2400" dirty="0"/>
              <a:t>contribute variably to </a:t>
            </a:r>
            <a:r>
              <a:rPr lang="en-US" sz="2400" i="1" dirty="0">
                <a:latin typeface="Cambria Math" panose="02040503050406030204" pitchFamily="18" charset="0"/>
                <a:ea typeface="Cambria Math" panose="02040503050406030204" pitchFamily="18" charset="0"/>
              </a:rPr>
              <a:t>c</a:t>
            </a:r>
            <a:r>
              <a:rPr lang="en-US" sz="2400" i="1" baseline="-25000" dirty="0">
                <a:latin typeface="Cambria Math" panose="02040503050406030204" pitchFamily="18" charset="0"/>
                <a:ea typeface="Cambria Math" panose="02040503050406030204" pitchFamily="18" charset="0"/>
              </a:rPr>
              <a:t>p</a:t>
            </a:r>
            <a:r>
              <a:rPr lang="en-US" sz="2400" dirty="0"/>
              <a:t> and </a:t>
            </a:r>
            <a:r>
              <a:rPr lang="en-US" sz="2400" i="1" dirty="0">
                <a:latin typeface="Cambria Math" panose="02040503050406030204" pitchFamily="18" charset="0"/>
                <a:ea typeface="Cambria Math" panose="02040503050406030204" pitchFamily="18" charset="0"/>
              </a:rPr>
              <a:t>v</a:t>
            </a:r>
            <a:r>
              <a:rPr lang="en-US" sz="2400" i="1" baseline="-25000" dirty="0">
                <a:latin typeface="Cambria Math" panose="02040503050406030204" pitchFamily="18" charset="0"/>
                <a:ea typeface="Cambria Math" panose="02040503050406030204" pitchFamily="18" charset="0"/>
              </a:rPr>
              <a:t>s</a:t>
            </a:r>
            <a:r>
              <a:rPr lang="en-US" sz="2400" dirty="0"/>
              <a:t>, the total thermal conductivity should be a </a:t>
            </a:r>
            <a:r>
              <a:rPr lang="en-US" sz="2400" b="1" dirty="0"/>
              <a:t>weighted sum </a:t>
            </a:r>
            <a:r>
              <a:rPr lang="en-US" sz="2400" dirty="0"/>
              <a:t>of each pair’s effective contribution.</a:t>
            </a:r>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Weighting these contributions should </a:t>
            </a:r>
            <a:r>
              <a:rPr lang="en-US" sz="2400" b="1" dirty="0"/>
              <a:t>increase prediction accuracy</a:t>
            </a:r>
          </a:p>
          <a:p>
            <a:pPr marL="0" indent="0">
              <a:buFont typeface="Arial" panose="020B0604020202020204" pitchFamily="34" charset="0"/>
              <a:buNone/>
            </a:pPr>
            <a:endParaRPr lang="en-US" sz="2400" dirty="0">
              <a:solidFill>
                <a:schemeClr val="accent6">
                  <a:lumMod val="75000"/>
                </a:schemeClr>
              </a:solidFill>
            </a:endParaRPr>
          </a:p>
          <a:p>
            <a:endParaRPr lang="en-US" sz="2400" dirty="0"/>
          </a:p>
        </p:txBody>
      </p:sp>
      <p:sp>
        <p:nvSpPr>
          <p:cNvPr id="6" name="Text Placeholder 4">
            <a:extLst>
              <a:ext uri="{FF2B5EF4-FFF2-40B4-BE49-F238E27FC236}">
                <a16:creationId xmlns:a16="http://schemas.microsoft.com/office/drawing/2014/main" id="{52377D86-EF0D-C236-47CC-B347FC997104}"/>
              </a:ext>
            </a:extLst>
          </p:cNvPr>
          <p:cNvSpPr txBox="1">
            <a:spLocks/>
          </p:cNvSpPr>
          <p:nvPr/>
        </p:nvSpPr>
        <p:spPr>
          <a:xfrm>
            <a:off x="6194427" y="1462328"/>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Data Needed</a:t>
            </a:r>
          </a:p>
        </p:txBody>
      </p:sp>
      <p:sp>
        <p:nvSpPr>
          <p:cNvPr id="7" name="Content Placeholder 5">
            <a:extLst>
              <a:ext uri="{FF2B5EF4-FFF2-40B4-BE49-F238E27FC236}">
                <a16:creationId xmlns:a16="http://schemas.microsoft.com/office/drawing/2014/main" id="{F4ED1329-7E42-2091-E319-64B0EAA286E5}"/>
              </a:ext>
            </a:extLst>
          </p:cNvPr>
          <p:cNvSpPr txBox="1">
            <a:spLocks/>
          </p:cNvSpPr>
          <p:nvPr/>
        </p:nvSpPr>
        <p:spPr>
          <a:xfrm>
            <a:off x="6172200" y="2227640"/>
            <a:ext cx="5479543" cy="40187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Only a limited number of salts were analyzed; more rigorous development will need:</a:t>
            </a:r>
          </a:p>
          <a:p>
            <a:r>
              <a:rPr lang="en-US" sz="2400" dirty="0"/>
              <a:t>PDFs for all halide unary salts, particularly </a:t>
            </a:r>
            <a:r>
              <a:rPr lang="en-US" sz="2400" b="1" dirty="0"/>
              <a:t>unary actinide salts</a:t>
            </a:r>
          </a:p>
          <a:p>
            <a:r>
              <a:rPr lang="en-US" sz="2400" dirty="0"/>
              <a:t>PDFs for key actinide mixtures</a:t>
            </a:r>
          </a:p>
          <a:p>
            <a:r>
              <a:rPr lang="en-US" sz="2400" dirty="0"/>
              <a:t>Thermal conductivity measurements for more actinide bearing salt mixtures</a:t>
            </a:r>
          </a:p>
          <a:p>
            <a:pPr lvl="1"/>
            <a:r>
              <a:rPr lang="en-US" sz="2000" b="1" dirty="0"/>
              <a:t>Compositional studies </a:t>
            </a:r>
            <a:r>
              <a:rPr lang="en-US" sz="2000" dirty="0"/>
              <a:t>around the eutectic point will point to trends between composition and k</a:t>
            </a:r>
            <a:endParaRPr lang="en-US" sz="2400" dirty="0"/>
          </a:p>
        </p:txBody>
      </p:sp>
      <p:sp>
        <p:nvSpPr>
          <p:cNvPr id="9" name="Title 1">
            <a:extLst>
              <a:ext uri="{FF2B5EF4-FFF2-40B4-BE49-F238E27FC236}">
                <a16:creationId xmlns:a16="http://schemas.microsoft.com/office/drawing/2014/main" id="{D81DD01C-53EC-0032-5DE0-B85A8FFB3B12}"/>
              </a:ext>
            </a:extLst>
          </p:cNvPr>
          <p:cNvSpPr>
            <a:spLocks noGrp="1"/>
          </p:cNvSpPr>
          <p:nvPr>
            <p:ph type="title"/>
          </p:nvPr>
        </p:nvSpPr>
        <p:spPr>
          <a:xfrm>
            <a:off x="836612" y="225581"/>
            <a:ext cx="7446908" cy="568517"/>
          </a:xfrm>
        </p:spPr>
        <p:txBody>
          <a:bodyPr anchor="t">
            <a:noAutofit/>
          </a:bodyPr>
          <a:lstStyle/>
          <a:p>
            <a:r>
              <a:rPr lang="en-US" sz="4000" dirty="0"/>
              <a:t>Future work</a:t>
            </a:r>
            <a:endParaRPr lang="en-US" sz="400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F3C3D7-89D8-52AA-657A-A916BA0DD2DB}"/>
                  </a:ext>
                </a:extLst>
              </p:cNvPr>
              <p:cNvSpPr txBox="1"/>
              <p:nvPr/>
            </p:nvSpPr>
            <p:spPr>
              <a:xfrm>
                <a:off x="1286734" y="4197539"/>
                <a:ext cx="3017913" cy="75392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𝑘</m:t>
                      </m:r>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m:t>
                          </m:r>
                        </m:num>
                        <m:den>
                          <m:r>
                            <a:rPr lang="en-US" sz="2400" b="0" i="1" smtClean="0">
                              <a:solidFill>
                                <a:schemeClr val="tx1"/>
                              </a:solidFill>
                              <a:latin typeface="Cambria Math" panose="02040503050406030204" pitchFamily="18" charset="0"/>
                              <a:ea typeface="Cambria Math" panose="02040503050406030204" pitchFamily="18" charset="0"/>
                            </a:rPr>
                            <m:t>3</m:t>
                          </m:r>
                        </m:den>
                      </m:f>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rPr>
                            <m:t>𝑖</m:t>
                          </m:r>
                        </m:sub>
                        <m:sup>
                          <m:r>
                            <a:rPr lang="en-US" sz="2400" b="0" i="1" smtClean="0">
                              <a:solidFill>
                                <a:schemeClr val="tx1"/>
                              </a:solidFill>
                              <a:latin typeface="Cambria Math" panose="02040503050406030204" pitchFamily="18" charset="0"/>
                              <a:ea typeface="Cambria Math" panose="02040503050406030204" pitchFamily="18" charset="0"/>
                            </a:rPr>
                            <m:t>𝑁</m:t>
                          </m:r>
                        </m:sup>
                        <m:e>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solidFill>
                                    <a:schemeClr val="tx1"/>
                                  </a:solidFill>
                                  <a:latin typeface="Cambria Math" panose="02040503050406030204" pitchFamily="18" charset="0"/>
                                  <a:ea typeface="Cambria Math" panose="02040503050406030204" pitchFamily="18" charset="0"/>
                                </a:rPr>
                                <m:t>𝑝</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𝜆</m:t>
                              </m:r>
                            </m:e>
                            <m:sub>
                              <m:r>
                                <a:rPr lang="en-US" sz="2400" b="0" i="1" smtClean="0">
                                  <a:solidFill>
                                    <a:schemeClr val="tx1"/>
                                  </a:solidFill>
                                  <a:latin typeface="Cambria Math" panose="02040503050406030204" pitchFamily="18" charset="0"/>
                                  <a:ea typeface="Cambria Math" panose="02040503050406030204" pitchFamily="18" charset="0"/>
                                </a:rPr>
                                <m:t>𝑖</m:t>
                              </m:r>
                            </m:sub>
                          </m:sSub>
                        </m:e>
                      </m:nary>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xmlns="">
          <p:sp>
            <p:nvSpPr>
              <p:cNvPr id="11" name="TextBox 10">
                <a:extLst>
                  <a:ext uri="{FF2B5EF4-FFF2-40B4-BE49-F238E27FC236}">
                    <a16:creationId xmlns:a16="http://schemas.microsoft.com/office/drawing/2014/main" id="{7BF3C3D7-89D8-52AA-657A-A916BA0DD2DB}"/>
                  </a:ext>
                </a:extLst>
              </p:cNvPr>
              <p:cNvSpPr txBox="1">
                <a:spLocks noRot="1" noChangeAspect="1" noMove="1" noResize="1" noEditPoints="1" noAdjustHandles="1" noChangeArrowheads="1" noChangeShapeType="1" noTextEdit="1"/>
              </p:cNvSpPr>
              <p:nvPr/>
            </p:nvSpPr>
            <p:spPr>
              <a:xfrm>
                <a:off x="1286734" y="4197539"/>
                <a:ext cx="3017913" cy="753924"/>
              </a:xfrm>
              <a:prstGeom prst="rect">
                <a:avLst/>
              </a:prstGeom>
              <a:blipFill>
                <a:blip r:embed="rId2"/>
                <a:stretch>
                  <a:fillRect l="-1681" t="-176667" b="-261667"/>
                </a:stretch>
              </a:blipFill>
            </p:spPr>
            <p:txBody>
              <a:bodyPr/>
              <a:lstStyle/>
              <a:p>
                <a:r>
                  <a:rPr lang="en-US">
                    <a:noFill/>
                  </a:rPr>
                  <a:t> </a:t>
                </a:r>
              </a:p>
            </p:txBody>
          </p:sp>
        </mc:Fallback>
      </mc:AlternateContent>
    </p:spTree>
    <p:extLst>
      <p:ext uri="{BB962C8B-B14F-4D97-AF65-F5344CB8AC3E}">
        <p14:creationId xmlns:p14="http://schemas.microsoft.com/office/powerpoint/2010/main" val="25652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A470-3200-777B-7CEA-0B5AA7E8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BAB88-2031-4CE0-D2B4-116C76F3F04C}"/>
              </a:ext>
            </a:extLst>
          </p:cNvPr>
          <p:cNvSpPr>
            <a:spLocks noGrp="1"/>
          </p:cNvSpPr>
          <p:nvPr>
            <p:ph type="title"/>
          </p:nvPr>
        </p:nvSpPr>
        <p:spPr>
          <a:xfrm>
            <a:off x="365760" y="274320"/>
            <a:ext cx="11430000" cy="859536"/>
          </a:xfrm>
        </p:spPr>
        <p:txBody>
          <a:bodyPr/>
          <a:lstStyle/>
          <a:p>
            <a:r>
              <a:rPr lang="en-US" dirty="0">
                <a:solidFill>
                  <a:schemeClr val="accent1">
                    <a:lumMod val="50000"/>
                  </a:schemeClr>
                </a:solidFill>
              </a:rPr>
              <a:t>Acknowledgements</a:t>
            </a:r>
          </a:p>
        </p:txBody>
      </p:sp>
      <p:sp>
        <p:nvSpPr>
          <p:cNvPr id="3" name="Content Placeholder 6">
            <a:extLst>
              <a:ext uri="{FF2B5EF4-FFF2-40B4-BE49-F238E27FC236}">
                <a16:creationId xmlns:a16="http://schemas.microsoft.com/office/drawing/2014/main" id="{52EB7895-852F-18EE-2DE0-9288887C3D5D}"/>
              </a:ext>
            </a:extLst>
          </p:cNvPr>
          <p:cNvSpPr>
            <a:spLocks noGrp="1"/>
          </p:cNvSpPr>
          <p:nvPr>
            <p:ph idx="1"/>
          </p:nvPr>
        </p:nvSpPr>
        <p:spPr>
          <a:xfrm>
            <a:off x="365760" y="1216403"/>
            <a:ext cx="6989198" cy="3557727"/>
          </a:xfrm>
        </p:spPr>
        <p:txBody>
          <a:bodyPr>
            <a:noAutofit/>
          </a:bodyPr>
          <a:lstStyle/>
          <a:p>
            <a:pPr marL="0" indent="0">
              <a:buNone/>
            </a:pPr>
            <a:r>
              <a:rPr lang="en-US" sz="2000" dirty="0">
                <a:latin typeface="+mn-lt"/>
              </a:rPr>
              <a:t>Funding for this research has come from the DOE NEUP: Award #DE-NE0009502. </a:t>
            </a:r>
          </a:p>
          <a:p>
            <a:pPr marL="0" indent="0">
              <a:buNone/>
            </a:pPr>
            <a:r>
              <a:rPr lang="en-US" sz="2000" dirty="0">
                <a:latin typeface="+mn-lt"/>
              </a:rPr>
              <a:t>Tony Birri and Nicholas Termini are supported by DOE-NE’s MSR Program and the NEAMS Program.</a:t>
            </a:r>
          </a:p>
          <a:p>
            <a:pPr marL="0" indent="0">
              <a:buNone/>
            </a:pPr>
            <a:endParaRPr lang="en-US" sz="2000" dirty="0">
              <a:latin typeface="+mn-lt"/>
            </a:endParaRPr>
          </a:p>
          <a:p>
            <a:pPr marL="0" indent="0">
              <a:buNone/>
            </a:pPr>
            <a:r>
              <a:rPr lang="en-US" sz="2000" dirty="0">
                <a:latin typeface="+mn-lt"/>
              </a:rPr>
              <a:t>Meaningful discussions with Benjamin Frandsen and Matthew </a:t>
            </a:r>
            <a:r>
              <a:rPr lang="en-US" sz="2000" dirty="0" err="1">
                <a:latin typeface="+mn-lt"/>
              </a:rPr>
              <a:t>Asplund</a:t>
            </a:r>
            <a:r>
              <a:rPr lang="en-US" sz="2000" dirty="0">
                <a:latin typeface="+mn-lt"/>
              </a:rPr>
              <a:t> also provided valuable direction for the project. </a:t>
            </a:r>
          </a:p>
          <a:p>
            <a:pPr marL="0" indent="0">
              <a:buNone/>
            </a:pPr>
            <a:r>
              <a:rPr lang="en-US" sz="2000" dirty="0">
                <a:latin typeface="+mn-lt"/>
              </a:rPr>
              <a:t>The authors are also grateful for the assistance of Britton Baltich, Isaac Cutler, and Lizzy Robinson in compiling and interpreting data for this work.</a:t>
            </a:r>
          </a:p>
        </p:txBody>
      </p:sp>
      <p:pic>
        <p:nvPicPr>
          <p:cNvPr id="6" name="Picture 4" descr="BYU Mechanical Engineering (@byumech) / X">
            <a:extLst>
              <a:ext uri="{FF2B5EF4-FFF2-40B4-BE49-F238E27FC236}">
                <a16:creationId xmlns:a16="http://schemas.microsoft.com/office/drawing/2014/main" id="{B8F846E2-8EDD-E683-5579-E7116C96A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964" y="5275702"/>
            <a:ext cx="5776071" cy="107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1F2D19C-3E29-4319-819E-E08607B98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508628"/>
            <a:ext cx="3276129" cy="4368172"/>
          </a:xfrm>
          <a:prstGeom prst="rect">
            <a:avLst/>
          </a:prstGeom>
        </p:spPr>
      </p:pic>
    </p:spTree>
    <p:extLst>
      <p:ext uri="{BB962C8B-B14F-4D97-AF65-F5344CB8AC3E}">
        <p14:creationId xmlns:p14="http://schemas.microsoft.com/office/powerpoint/2010/main" val="202188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7B916A-A378-4F50-96D4-76AB38AA63DC}"/>
              </a:ext>
            </a:extLst>
          </p:cNvPr>
          <p:cNvSpPr>
            <a:spLocks noGrp="1"/>
          </p:cNvSpPr>
          <p:nvPr>
            <p:ph type="title"/>
          </p:nvPr>
        </p:nvSpPr>
        <p:spPr/>
        <p:txBody>
          <a:bodyPr/>
          <a:lstStyle/>
          <a:p>
            <a:pPr algn="ctr"/>
            <a:r>
              <a:rPr lang="en-US" dirty="0"/>
              <a:t>Thank You</a:t>
            </a:r>
          </a:p>
        </p:txBody>
      </p:sp>
      <p:sp>
        <p:nvSpPr>
          <p:cNvPr id="7" name="Text Placeholder 6">
            <a:extLst>
              <a:ext uri="{FF2B5EF4-FFF2-40B4-BE49-F238E27FC236}">
                <a16:creationId xmlns:a16="http://schemas.microsoft.com/office/drawing/2014/main" id="{408DA06E-25BD-4BF8-81BC-A569D3733DE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D69CB2D-EEBC-4E36-B1B1-BF60C37C7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EBC16F-113C-4158-838E-E24CD96BA18E}"/>
              </a:ext>
            </a:extLst>
          </p:cNvPr>
          <p:cNvSpPr>
            <a:spLocks noGrp="1"/>
          </p:cNvSpPr>
          <p:nvPr>
            <p:ph type="sldNum" sz="quarter" idx="12"/>
          </p:nvPr>
        </p:nvSpPr>
        <p:spPr/>
        <p:txBody>
          <a:bodyPr/>
          <a:lstStyle/>
          <a:p>
            <a:fld id="{7F4E4E9A-E196-CC45-B153-4EBB5460C57C}" type="slidenum">
              <a:rPr lang="en-US" smtClean="0"/>
              <a:t>36</a:t>
            </a:fld>
            <a:endParaRPr lang="en-US"/>
          </a:p>
        </p:txBody>
      </p:sp>
    </p:spTree>
    <p:extLst>
      <p:ext uri="{BB962C8B-B14F-4D97-AF65-F5344CB8AC3E}">
        <p14:creationId xmlns:p14="http://schemas.microsoft.com/office/powerpoint/2010/main" val="232706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24E6A-A112-0A5F-C4D4-D200D2821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6170D-E41B-9E89-AC8B-048EB3BB815A}"/>
              </a:ext>
            </a:extLst>
          </p:cNvPr>
          <p:cNvSpPr txBox="1">
            <a:spLocks/>
          </p:cNvSpPr>
          <p:nvPr/>
        </p:nvSpPr>
        <p:spPr>
          <a:xfrm>
            <a:off x="381000" y="-304800"/>
            <a:ext cx="11430000" cy="859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accent1">
                    <a:lumMod val="50000"/>
                  </a:schemeClr>
                </a:solidFill>
              </a:rPr>
              <a:t>References from Presentation</a:t>
            </a:r>
          </a:p>
        </p:txBody>
      </p:sp>
      <p:sp>
        <p:nvSpPr>
          <p:cNvPr id="3" name="TextBox 2">
            <a:extLst>
              <a:ext uri="{FF2B5EF4-FFF2-40B4-BE49-F238E27FC236}">
                <a16:creationId xmlns:a16="http://schemas.microsoft.com/office/drawing/2014/main" id="{0495FFD2-6A67-2E78-C2D9-C0C7A5624809}"/>
              </a:ext>
            </a:extLst>
          </p:cNvPr>
          <p:cNvSpPr txBox="1"/>
          <p:nvPr/>
        </p:nvSpPr>
        <p:spPr>
          <a:xfrm>
            <a:off x="28575" y="457200"/>
            <a:ext cx="11782425" cy="5998117"/>
          </a:xfrm>
          <a:prstGeom prst="rect">
            <a:avLst/>
          </a:prstGeom>
          <a:noFill/>
        </p:spPr>
        <p:txBody>
          <a:bodyPr wrap="square" numCol="3">
            <a:spAutoFit/>
          </a:bodyPr>
          <a:lstStyle/>
          <a:p>
            <a:pPr>
              <a:spcAft>
                <a:spcPts val="600"/>
              </a:spcAft>
            </a:pPr>
            <a:r>
              <a:rPr lang="en-US" sz="1000" dirty="0"/>
              <a:t>[1] Nunes, V. M. B., M. J. V. </a:t>
            </a:r>
            <a:r>
              <a:rPr lang="en-US" sz="1000" dirty="0" err="1"/>
              <a:t>Lourenço</a:t>
            </a:r>
            <a:r>
              <a:rPr lang="en-US" sz="1000" dirty="0"/>
              <a:t>, F. J. V. Santos, M. L. S. M. Lopes, and C. A. Nieto de Castro. “Accurate Measurement of Physicochemical Properties on Ionic Liquids and Molten Salts.” In </a:t>
            </a:r>
            <a:r>
              <a:rPr lang="en-US" sz="1000" i="1" dirty="0"/>
              <a:t>Molten Salts and Ionic Liquids</a:t>
            </a:r>
            <a:r>
              <a:rPr lang="en-US" sz="1000" dirty="0"/>
              <a:t>, 229–63. John Wiley &amp; Sons, Ltd, 2010. </a:t>
            </a:r>
            <a:r>
              <a:rPr lang="en-US" sz="1000" dirty="0">
                <a:hlinkClick r:id="rId2"/>
              </a:rPr>
              <a:t>https://doi.org/10.1002/9780470947777.ch17</a:t>
            </a:r>
            <a:endParaRPr lang="en-US" sz="1000" dirty="0"/>
          </a:p>
          <a:p>
            <a:pPr>
              <a:spcAft>
                <a:spcPts val="600"/>
              </a:spcAft>
            </a:pPr>
            <a:r>
              <a:rPr lang="en-US" sz="1000" dirty="0"/>
              <a:t>[2] Smith, A.L., 2022. Structure-property relationships in actinide containing molten salts – A review: Understanding and modelling the chemistry of nuclear fuel salts. Journal of Molecular Liquids 360, 119426. </a:t>
            </a:r>
            <a:r>
              <a:rPr lang="en-US" sz="1000" dirty="0">
                <a:hlinkClick r:id="rId3"/>
              </a:rPr>
              <a:t>https://doi.org/10.1016/j.molliq.2022.119426</a:t>
            </a:r>
            <a:endParaRPr lang="en-US" sz="1000" dirty="0"/>
          </a:p>
          <a:p>
            <a:pPr>
              <a:spcAft>
                <a:spcPts val="600"/>
              </a:spcAft>
            </a:pPr>
            <a:r>
              <a:rPr lang="en-US" sz="1000" dirty="0"/>
              <a:t>[3] Creasman, S., 2023. Sensitivity Analysis of Thermophysical Properties of Molten Salts using a Molten Salt Demonstration Reactor Model in TRANSFORM. Doctoral Dissertations.</a:t>
            </a:r>
          </a:p>
          <a:p>
            <a:pPr>
              <a:spcAft>
                <a:spcPts val="600"/>
              </a:spcAft>
            </a:pPr>
            <a:r>
              <a:rPr lang="en-US" sz="1000" dirty="0"/>
              <a:t>[4] Magnusson, J., Memmott, M., Munro, T., 2020. Review of thermophysical property methods applied to fueled and un-fueled molten salts. Annals of Nuclear Energy 146, 107608. </a:t>
            </a:r>
            <a:r>
              <a:rPr lang="en-US" sz="1000" dirty="0">
                <a:hlinkClick r:id="rId4"/>
              </a:rPr>
              <a:t>https://doi.org/10.1016/j.anucene.2020.107608</a:t>
            </a:r>
            <a:endParaRPr lang="en-US" sz="1000" dirty="0"/>
          </a:p>
          <a:p>
            <a:pPr>
              <a:spcAft>
                <a:spcPts val="600"/>
              </a:spcAft>
            </a:pPr>
            <a:r>
              <a:rPr lang="en-US" sz="1000" dirty="0"/>
              <a:t>[5] </a:t>
            </a:r>
            <a:r>
              <a:rPr lang="en-US" sz="1000" dirty="0">
                <a:highlight>
                  <a:srgbClr val="FFFFFF"/>
                </a:highlight>
              </a:rPr>
              <a:t>Oak Ridge National Laboratory, U. of South Carolina, T. </a:t>
            </a:r>
            <a:r>
              <a:rPr lang="en-US" sz="1000" dirty="0" err="1">
                <a:highlight>
                  <a:srgbClr val="FFFFFF"/>
                </a:highlight>
              </a:rPr>
              <a:t>Besman</a:t>
            </a:r>
            <a:r>
              <a:rPr lang="en-US" sz="1000" dirty="0">
                <a:highlight>
                  <a:srgbClr val="FFFFFF"/>
                </a:highlight>
              </a:rPr>
              <a:t>, N. D. B. Ezell, T. Birri, N. Termini, S. Henderson, and J. Schorne-Pinto. (2024) Molten salt thermal properties database. [Online]. Available: </a:t>
            </a:r>
            <a:r>
              <a:rPr lang="en-US" sz="1000" dirty="0">
                <a:highlight>
                  <a:srgbClr val="FFFFFF"/>
                </a:highlight>
                <a:hlinkClick r:id="rId5"/>
              </a:rPr>
              <a:t>https://mstdb.ornl.gov/</a:t>
            </a:r>
            <a:endParaRPr lang="en-US" sz="1000" dirty="0">
              <a:highlight>
                <a:srgbClr val="FFFFFF"/>
              </a:highlight>
            </a:endParaRPr>
          </a:p>
          <a:p>
            <a:pPr>
              <a:spcAft>
                <a:spcPts val="600"/>
              </a:spcAft>
            </a:pPr>
            <a:r>
              <a:rPr lang="en-US" sz="1000" dirty="0">
                <a:highlight>
                  <a:srgbClr val="FFFFFF"/>
                </a:highlight>
              </a:rPr>
              <a:t>[6] Turnbull, A.G., 1961. THE THERMAL CONDUCTIVITY OF MOLTEN SALTS. II. THEORY AND RESULTS FOR PURE SALTS. Australian J. Appl. Sci. Vol: 12.</a:t>
            </a:r>
          </a:p>
          <a:p>
            <a:pPr>
              <a:spcAft>
                <a:spcPts val="600"/>
              </a:spcAft>
            </a:pPr>
            <a:r>
              <a:rPr lang="en-US" sz="1000" dirty="0">
                <a:highlight>
                  <a:srgbClr val="FFFFFF"/>
                </a:highlight>
              </a:rPr>
              <a:t>[7] Cahill, David G., S. K. Watson, and R. O. Pohl. “Lower Limit to the Thermal Conductivity of Disordered Crystals.” </a:t>
            </a:r>
            <a:r>
              <a:rPr lang="en-US" sz="1000" i="1" dirty="0">
                <a:highlight>
                  <a:srgbClr val="FFFFFF"/>
                </a:highlight>
              </a:rPr>
              <a:t>Physical Review B</a:t>
            </a:r>
            <a:r>
              <a:rPr lang="en-US" sz="1000" dirty="0">
                <a:highlight>
                  <a:srgbClr val="FFFFFF"/>
                </a:highlight>
              </a:rPr>
              <a:t> 46, no. 10 (September 1, 1992): 6131–40. </a:t>
            </a:r>
            <a:r>
              <a:rPr lang="en-US" sz="1000" dirty="0">
                <a:highlight>
                  <a:srgbClr val="FFFFFF"/>
                </a:highlight>
                <a:hlinkClick r:id="rId6"/>
              </a:rPr>
              <a:t>https://doi.org/10.1103/PhysRevB.46.6131</a:t>
            </a:r>
            <a:r>
              <a:rPr lang="en-US" sz="1000" dirty="0">
                <a:highlight>
                  <a:srgbClr val="FFFFFF"/>
                </a:highlight>
              </a:rPr>
              <a:t>.</a:t>
            </a:r>
          </a:p>
          <a:p>
            <a:pPr>
              <a:spcAft>
                <a:spcPts val="600"/>
              </a:spcAft>
            </a:pPr>
            <a:r>
              <a:rPr lang="en-US" sz="1000" dirty="0">
                <a:highlight>
                  <a:srgbClr val="FFFFFF"/>
                </a:highlight>
              </a:rPr>
              <a:t>[8] </a:t>
            </a:r>
            <a:r>
              <a:rPr lang="en-US" sz="1000" dirty="0" err="1">
                <a:highlight>
                  <a:srgbClr val="FFFFFF"/>
                </a:highlight>
              </a:rPr>
              <a:t>Gheribi</a:t>
            </a:r>
            <a:r>
              <a:rPr lang="en-US" sz="1000" dirty="0">
                <a:highlight>
                  <a:srgbClr val="FFFFFF"/>
                </a:highlight>
              </a:rPr>
              <a:t>, A.E., A.T. Phan, and P. Chartrand. “A Theoretical Framework for Reliable Predictions of Thermal Conductivity of Multicomponent Molten Salt Mixtures: KCl-NaCl-MgCl2 as a Case Study.” </a:t>
            </a:r>
            <a:r>
              <a:rPr lang="en-US" sz="1000" i="1" dirty="0">
                <a:highlight>
                  <a:srgbClr val="FFFFFF"/>
                </a:highlight>
              </a:rPr>
              <a:t>Solar Energy Materials and Solar Cells</a:t>
            </a:r>
            <a:r>
              <a:rPr lang="en-US" sz="1000" dirty="0">
                <a:highlight>
                  <a:srgbClr val="FFFFFF"/>
                </a:highlight>
              </a:rPr>
              <a:t> 236 (2022). </a:t>
            </a:r>
            <a:r>
              <a:rPr lang="en-US" sz="1000" dirty="0">
                <a:highlight>
                  <a:srgbClr val="FFFFFF"/>
                </a:highlight>
                <a:hlinkClick r:id="rId7"/>
              </a:rPr>
              <a:t>https://doi.org/10.1016/j.solmat.2021.111478</a:t>
            </a:r>
            <a:r>
              <a:rPr lang="en-US" sz="1000" dirty="0">
                <a:highlight>
                  <a:srgbClr val="FFFFFF"/>
                </a:highlight>
              </a:rPr>
              <a:t>.</a:t>
            </a:r>
          </a:p>
          <a:p>
            <a:pPr>
              <a:spcAft>
                <a:spcPts val="600"/>
              </a:spcAft>
            </a:pPr>
            <a:r>
              <a:rPr lang="en-US" sz="1000" dirty="0">
                <a:highlight>
                  <a:srgbClr val="FFFFFF"/>
                </a:highlight>
              </a:rPr>
              <a:t>[9] </a:t>
            </a:r>
            <a:r>
              <a:rPr lang="en-US" sz="1000" dirty="0" err="1">
                <a:highlight>
                  <a:srgbClr val="FFFFFF"/>
                </a:highlight>
              </a:rPr>
              <a:t>Gheribi</a:t>
            </a:r>
            <a:r>
              <a:rPr lang="en-US" sz="1000" dirty="0">
                <a:highlight>
                  <a:srgbClr val="FFFFFF"/>
                </a:highlight>
              </a:rPr>
              <a:t>, </a:t>
            </a:r>
            <a:r>
              <a:rPr lang="en-US" sz="1000" dirty="0" err="1">
                <a:highlight>
                  <a:srgbClr val="FFFFFF"/>
                </a:highlight>
              </a:rPr>
              <a:t>Aïmen</a:t>
            </a:r>
            <a:r>
              <a:rPr lang="en-US" sz="1000" dirty="0">
                <a:highlight>
                  <a:srgbClr val="FFFFFF"/>
                </a:highlight>
              </a:rPr>
              <a:t> E., and Patrice Chartrand. “Thermal Conductivity of Molten Salt Mixtures: Theoretical Model Supported by Equilibrium Molecular Dynamics Simulations.” </a:t>
            </a:r>
            <a:r>
              <a:rPr lang="en-US" sz="1000" i="1" dirty="0">
                <a:highlight>
                  <a:srgbClr val="FFFFFF"/>
                </a:highlight>
              </a:rPr>
              <a:t>The Journal of Chemical Physics</a:t>
            </a:r>
            <a:r>
              <a:rPr lang="en-US" sz="1000" dirty="0">
                <a:highlight>
                  <a:srgbClr val="FFFFFF"/>
                </a:highlight>
              </a:rPr>
              <a:t> 144, no. 8 (February 26, 2016): 084506. </a:t>
            </a:r>
            <a:r>
              <a:rPr lang="en-US" sz="1000" dirty="0">
                <a:highlight>
                  <a:srgbClr val="FFFFFF"/>
                </a:highlight>
                <a:hlinkClick r:id="rId8"/>
              </a:rPr>
              <a:t>https://doi.org/10.1063/1.4942197</a:t>
            </a:r>
            <a:r>
              <a:rPr lang="en-US" sz="1000" dirty="0">
                <a:highlight>
                  <a:srgbClr val="FFFFFF"/>
                </a:highlight>
              </a:rPr>
              <a:t>.</a:t>
            </a:r>
          </a:p>
          <a:p>
            <a:pPr>
              <a:spcAft>
                <a:spcPts val="600"/>
              </a:spcAft>
            </a:pPr>
            <a:r>
              <a:rPr lang="en-US" sz="1000" dirty="0">
                <a:highlight>
                  <a:srgbClr val="FFFFFF"/>
                </a:highlight>
              </a:rPr>
              <a:t>[10] </a:t>
            </a:r>
            <a:r>
              <a:rPr lang="en-US" sz="1000" dirty="0" err="1">
                <a:highlight>
                  <a:srgbClr val="FFFFFF"/>
                </a:highlight>
              </a:rPr>
              <a:t>Gheribi</a:t>
            </a:r>
            <a:r>
              <a:rPr lang="en-US" sz="1000" dirty="0">
                <a:highlight>
                  <a:srgbClr val="FFFFFF"/>
                </a:highlight>
              </a:rPr>
              <a:t>, </a:t>
            </a:r>
            <a:r>
              <a:rPr lang="en-US" sz="1000" dirty="0" err="1">
                <a:highlight>
                  <a:srgbClr val="FFFFFF"/>
                </a:highlight>
              </a:rPr>
              <a:t>Aïmen</a:t>
            </a:r>
            <a:r>
              <a:rPr lang="en-US" sz="1000" dirty="0">
                <a:highlight>
                  <a:srgbClr val="FFFFFF"/>
                </a:highlight>
              </a:rPr>
              <a:t> E., Jesus A. Torres, and Patrice Chartrand. “Recommended Values for the Thermal Conductivity of Molten Salts between the Melting and Boiling Points.” </a:t>
            </a:r>
            <a:r>
              <a:rPr lang="en-US" sz="1000" i="1" dirty="0">
                <a:highlight>
                  <a:srgbClr val="FFFFFF"/>
                </a:highlight>
              </a:rPr>
              <a:t>Solar Energy Materials and Solar Cells</a:t>
            </a:r>
            <a:r>
              <a:rPr lang="en-US" sz="1000" dirty="0">
                <a:highlight>
                  <a:srgbClr val="FFFFFF"/>
                </a:highlight>
              </a:rPr>
              <a:t> 126 (July 1, 2014): 11–25. </a:t>
            </a:r>
            <a:r>
              <a:rPr lang="en-US" sz="1000" dirty="0">
                <a:highlight>
                  <a:srgbClr val="FFFFFF"/>
                </a:highlight>
                <a:hlinkClick r:id="rId9"/>
              </a:rPr>
              <a:t>https://doi.org/10.1016/j.solmat.2014.03.028</a:t>
            </a:r>
            <a:r>
              <a:rPr lang="en-US" sz="1000" dirty="0">
                <a:highlight>
                  <a:srgbClr val="FFFFFF"/>
                </a:highlight>
              </a:rPr>
              <a:t>.</a:t>
            </a:r>
          </a:p>
          <a:p>
            <a:pPr>
              <a:spcAft>
                <a:spcPts val="600"/>
              </a:spcAft>
            </a:pPr>
            <a:r>
              <a:rPr lang="en-US" sz="1000" dirty="0">
                <a:highlight>
                  <a:srgbClr val="FFFFFF"/>
                </a:highlight>
              </a:rPr>
              <a:t>[11] Kincaid, John F., and Henry Eyring. “Free Volumes and Free Angle Ratios of Molecules in Liquids.” </a:t>
            </a:r>
            <a:r>
              <a:rPr lang="en-US" sz="1000" i="1" dirty="0">
                <a:highlight>
                  <a:srgbClr val="FFFFFF"/>
                </a:highlight>
              </a:rPr>
              <a:t>The Journal of Chemical Physics</a:t>
            </a:r>
            <a:r>
              <a:rPr lang="en-US" sz="1000" dirty="0">
                <a:highlight>
                  <a:srgbClr val="FFFFFF"/>
                </a:highlight>
              </a:rPr>
              <a:t> 6, no. 10 (October 1, 1938): 620–29. </a:t>
            </a:r>
            <a:r>
              <a:rPr lang="en-US" sz="1000" dirty="0">
                <a:highlight>
                  <a:srgbClr val="FFFFFF"/>
                </a:highlight>
                <a:hlinkClick r:id="rId10"/>
              </a:rPr>
              <a:t>https://doi.org/10.1063/1.1750134</a:t>
            </a:r>
            <a:r>
              <a:rPr lang="en-US" sz="1000" dirty="0">
                <a:highlight>
                  <a:srgbClr val="FFFFFF"/>
                </a:highlight>
              </a:rPr>
              <a:t>.</a:t>
            </a:r>
          </a:p>
          <a:p>
            <a:pPr>
              <a:spcAft>
                <a:spcPts val="600"/>
              </a:spcAft>
            </a:pPr>
            <a:r>
              <a:rPr lang="en-US" sz="1000" dirty="0">
                <a:highlight>
                  <a:srgbClr val="FFFFFF"/>
                </a:highlight>
              </a:rPr>
              <a:t>[12] </a:t>
            </a:r>
            <a:r>
              <a:rPr lang="en-US" sz="1000" dirty="0" err="1">
                <a:highlight>
                  <a:srgbClr val="FFFFFF"/>
                </a:highlight>
              </a:rPr>
              <a:t>Nagasaka</a:t>
            </a:r>
            <a:r>
              <a:rPr lang="en-US" sz="1000" dirty="0">
                <a:highlight>
                  <a:srgbClr val="FFFFFF"/>
                </a:highlight>
              </a:rPr>
              <a:t>, Y., and A. Nagashima. “Corresponding States Correlation for the Thermal Conductivity of Molten Alkali Halides.” </a:t>
            </a:r>
            <a:r>
              <a:rPr lang="en-US" sz="1000" i="1" dirty="0">
                <a:highlight>
                  <a:srgbClr val="FFFFFF"/>
                </a:highlight>
              </a:rPr>
              <a:t>International Journal of Thermophysics</a:t>
            </a:r>
            <a:r>
              <a:rPr lang="en-US" sz="1000" dirty="0">
                <a:highlight>
                  <a:srgbClr val="FFFFFF"/>
                </a:highlight>
              </a:rPr>
              <a:t> 14, no. 4 (July 1, 1993): 923–36. </a:t>
            </a:r>
            <a:r>
              <a:rPr lang="en-US" sz="1000" dirty="0">
                <a:highlight>
                  <a:srgbClr val="FFFFFF"/>
                </a:highlight>
                <a:hlinkClick r:id="rId11"/>
              </a:rPr>
              <a:t>https://doi.org/10.1007/BF00502115</a:t>
            </a:r>
            <a:r>
              <a:rPr lang="en-US" sz="1000" dirty="0">
                <a:highlight>
                  <a:srgbClr val="FFFFFF"/>
                </a:highlight>
              </a:rPr>
              <a:t>.</a:t>
            </a:r>
          </a:p>
          <a:p>
            <a:pPr>
              <a:spcAft>
                <a:spcPts val="600"/>
              </a:spcAft>
            </a:pPr>
            <a:r>
              <a:rPr lang="en-US" sz="1000" dirty="0">
                <a:highlight>
                  <a:srgbClr val="FFFFFF"/>
                </a:highlight>
              </a:rPr>
              <a:t>[13] Yang, </a:t>
            </a:r>
            <a:r>
              <a:rPr lang="en-US" sz="1000" dirty="0" err="1">
                <a:highlight>
                  <a:srgbClr val="FFFFFF"/>
                </a:highlight>
              </a:rPr>
              <a:t>Huiqiang</a:t>
            </a:r>
            <a:r>
              <a:rPr lang="en-US" sz="1000" dirty="0">
                <a:highlight>
                  <a:srgbClr val="FFFFFF"/>
                </a:highlight>
              </a:rPr>
              <a:t>, Ryan Gallagher, Patrice Chartrand, and </a:t>
            </a:r>
            <a:r>
              <a:rPr lang="en-US" sz="1000" dirty="0" err="1">
                <a:highlight>
                  <a:srgbClr val="FFFFFF"/>
                </a:highlight>
              </a:rPr>
              <a:t>Aïmen</a:t>
            </a:r>
            <a:r>
              <a:rPr lang="en-US" sz="1000" dirty="0">
                <a:highlight>
                  <a:srgbClr val="FFFFFF"/>
                </a:highlight>
              </a:rPr>
              <a:t> E. </a:t>
            </a:r>
            <a:r>
              <a:rPr lang="en-US" sz="1000" dirty="0" err="1">
                <a:highlight>
                  <a:srgbClr val="FFFFFF"/>
                </a:highlight>
              </a:rPr>
              <a:t>Gheribi</a:t>
            </a:r>
            <a:r>
              <a:rPr lang="en-US" sz="1000" dirty="0">
                <a:highlight>
                  <a:srgbClr val="FFFFFF"/>
                </a:highlight>
              </a:rPr>
              <a:t>. “Development of a Molten Salt Thermal Conductivity Model and Database for Advanced Energy Systems.” </a:t>
            </a:r>
            <a:r>
              <a:rPr lang="en-US" sz="1000" i="1" dirty="0">
                <a:highlight>
                  <a:srgbClr val="FFFFFF"/>
                </a:highlight>
              </a:rPr>
              <a:t>Solar Energy</a:t>
            </a:r>
            <a:r>
              <a:rPr lang="en-US" sz="1000" dirty="0">
                <a:highlight>
                  <a:srgbClr val="FFFFFF"/>
                </a:highlight>
              </a:rPr>
              <a:t> 256 (May 15, 2023): 158–78. </a:t>
            </a:r>
            <a:r>
              <a:rPr lang="en-US" sz="1000" dirty="0">
                <a:highlight>
                  <a:srgbClr val="FFFFFF"/>
                </a:highlight>
                <a:hlinkClick r:id="rId12"/>
              </a:rPr>
              <a:t>https://doi.org/10.1016/j.solener.2023.04.009</a:t>
            </a:r>
            <a:r>
              <a:rPr lang="en-US" sz="1000" dirty="0">
                <a:highlight>
                  <a:srgbClr val="FFFFFF"/>
                </a:highlight>
              </a:rPr>
              <a:t>.</a:t>
            </a:r>
          </a:p>
          <a:p>
            <a:pPr>
              <a:spcAft>
                <a:spcPts val="600"/>
              </a:spcAft>
            </a:pPr>
            <a:r>
              <a:rPr lang="en-US" sz="1000" dirty="0">
                <a:highlight>
                  <a:srgbClr val="FFFFFF"/>
                </a:highlight>
              </a:rPr>
              <a:t>[14] Zhao, Andrew Z., Matthew C. Wingert, Renkun Chen, and Javier E. Garay. “Phonon Gas Model for Thermal Conductivity of Dense, Strongly Interacting Liquids.” </a:t>
            </a:r>
            <a:r>
              <a:rPr lang="en-US" sz="1000" i="1" dirty="0">
                <a:highlight>
                  <a:srgbClr val="FFFFFF"/>
                </a:highlight>
              </a:rPr>
              <a:t>Journal of Applied Physics</a:t>
            </a:r>
            <a:r>
              <a:rPr lang="en-US" sz="1000" dirty="0">
                <a:highlight>
                  <a:srgbClr val="FFFFFF"/>
                </a:highlight>
              </a:rPr>
              <a:t> 129, no. 23 (June 21, 2021). </a:t>
            </a:r>
            <a:r>
              <a:rPr lang="en-US" sz="1000" dirty="0">
                <a:highlight>
                  <a:srgbClr val="FFFFFF"/>
                </a:highlight>
                <a:hlinkClick r:id="rId13"/>
              </a:rPr>
              <a:t>https://doi.org/10.1063/5.0040734</a:t>
            </a:r>
            <a:r>
              <a:rPr lang="en-US" sz="1000" dirty="0">
                <a:highlight>
                  <a:srgbClr val="FFFFFF"/>
                </a:highlight>
              </a:rPr>
              <a:t>.</a:t>
            </a:r>
          </a:p>
          <a:p>
            <a:pPr>
              <a:spcAft>
                <a:spcPts val="600"/>
              </a:spcAft>
            </a:pPr>
            <a:r>
              <a:rPr lang="en-US" sz="1000" dirty="0">
                <a:highlight>
                  <a:srgbClr val="FFFFFF"/>
                </a:highlight>
              </a:rPr>
              <a:t>[15] Landau, Lev Davidovich, and </a:t>
            </a:r>
            <a:r>
              <a:rPr lang="en-US" sz="1000" dirty="0" err="1">
                <a:highlight>
                  <a:srgbClr val="FFFFFF"/>
                </a:highlight>
              </a:rPr>
              <a:t>Evgeny</a:t>
            </a:r>
            <a:r>
              <a:rPr lang="en-US" sz="1000" dirty="0">
                <a:highlight>
                  <a:srgbClr val="FFFFFF"/>
                </a:highlight>
              </a:rPr>
              <a:t> Mikhailovich </a:t>
            </a:r>
            <a:r>
              <a:rPr lang="en-US" sz="1000" dirty="0" err="1">
                <a:highlight>
                  <a:srgbClr val="FFFFFF"/>
                </a:highlight>
              </a:rPr>
              <a:t>Lifshitz</a:t>
            </a:r>
            <a:r>
              <a:rPr lang="en-US" sz="1000" dirty="0">
                <a:highlight>
                  <a:srgbClr val="FFFFFF"/>
                </a:highlight>
              </a:rPr>
              <a:t>. Course of Theoretical Physics. Vol. 5, Statistical Physics, Part 1. Pergamon Press, 1970. </a:t>
            </a:r>
          </a:p>
          <a:p>
            <a:pPr>
              <a:spcAft>
                <a:spcPts val="600"/>
              </a:spcAft>
            </a:pPr>
            <a:r>
              <a:rPr lang="en-US" sz="1000" dirty="0">
                <a:highlight>
                  <a:srgbClr val="FFFFFF"/>
                </a:highlight>
              </a:rPr>
              <a:t>[16] </a:t>
            </a:r>
            <a:r>
              <a:rPr lang="en-US" sz="1000" dirty="0" err="1">
                <a:highlight>
                  <a:srgbClr val="FFFFFF"/>
                </a:highlight>
              </a:rPr>
              <a:t>Trachenko</a:t>
            </a:r>
            <a:r>
              <a:rPr lang="en-US" sz="1000" dirty="0">
                <a:highlight>
                  <a:srgbClr val="FFFFFF"/>
                </a:highlight>
              </a:rPr>
              <a:t>, K., 2023. Theory of Liquids: From Excitations to Thermodynamics. Cambridge University Press, Cambridge. </a:t>
            </a:r>
            <a:r>
              <a:rPr lang="en-US" sz="1000" dirty="0">
                <a:highlight>
                  <a:srgbClr val="FFFFFF"/>
                </a:highlight>
                <a:hlinkClick r:id="rId14"/>
              </a:rPr>
              <a:t>https://doi.org/10.1017/9781009355483</a:t>
            </a:r>
            <a:endParaRPr lang="en-US" sz="1000" dirty="0">
              <a:highlight>
                <a:srgbClr val="FFFFFF"/>
              </a:highlight>
            </a:endParaRPr>
          </a:p>
          <a:p>
            <a:pPr>
              <a:spcAft>
                <a:spcPts val="600"/>
              </a:spcAft>
            </a:pPr>
            <a:r>
              <a:rPr lang="en-US" sz="1000" dirty="0">
                <a:highlight>
                  <a:srgbClr val="FFFFFF"/>
                </a:highlight>
              </a:rPr>
              <a:t>[17] Frenkel, J., 1946. Kinetic theory of liquids, International series of monographs on physics. Clarendon Press, Oxford.</a:t>
            </a:r>
          </a:p>
          <a:p>
            <a:pPr>
              <a:spcBef>
                <a:spcPts val="0"/>
              </a:spcBef>
              <a:spcAft>
                <a:spcPts val="600"/>
              </a:spcAft>
            </a:pPr>
            <a:r>
              <a:rPr lang="en-US" sz="1000" dirty="0">
                <a:highlight>
                  <a:srgbClr val="FFFFFF"/>
                </a:highlight>
              </a:rPr>
              <a:t>[18] K. </a:t>
            </a:r>
            <a:r>
              <a:rPr lang="en-US" sz="1000" dirty="0" err="1">
                <a:highlight>
                  <a:srgbClr val="FFFFFF"/>
                </a:highlight>
              </a:rPr>
              <a:t>Trachenko</a:t>
            </a:r>
            <a:r>
              <a:rPr lang="en-US" sz="1000" dirty="0">
                <a:highlight>
                  <a:srgbClr val="FFFFFF"/>
                </a:highlight>
              </a:rPr>
              <a:t>, “Heat capacity of liquids: An approach from the solid phase,” </a:t>
            </a:r>
            <a:r>
              <a:rPr lang="en-US" sz="1000" i="1" dirty="0">
                <a:highlight>
                  <a:srgbClr val="FFFFFF"/>
                </a:highlight>
              </a:rPr>
              <a:t>Phys. Rev. B</a:t>
            </a:r>
            <a:r>
              <a:rPr lang="en-US" sz="1000" dirty="0">
                <a:highlight>
                  <a:srgbClr val="FFFFFF"/>
                </a:highlight>
              </a:rPr>
              <a:t>, vol. 78, no. 10, p. 104201, Sep. 2008, </a:t>
            </a:r>
            <a:r>
              <a:rPr lang="en-US" sz="1000" dirty="0" err="1">
                <a:highlight>
                  <a:srgbClr val="FFFFFF"/>
                </a:highlight>
              </a:rPr>
              <a:t>doi</a:t>
            </a:r>
            <a:r>
              <a:rPr lang="en-US" sz="1000" dirty="0">
                <a:highlight>
                  <a:srgbClr val="FFFFFF"/>
                </a:highlight>
              </a:rPr>
              <a:t>: </a:t>
            </a:r>
            <a:r>
              <a:rPr lang="en-US" sz="1000" dirty="0">
                <a:highlight>
                  <a:srgbClr val="FFFFFF"/>
                </a:highlight>
                <a:hlinkClick r:id="rId15"/>
              </a:rPr>
              <a:t>10.1103/PhysRevB.78.104201</a:t>
            </a:r>
            <a:r>
              <a:rPr lang="en-US" sz="1000" dirty="0">
                <a:highlight>
                  <a:srgbClr val="FFFFFF"/>
                </a:highlight>
              </a:rPr>
              <a:t>.</a:t>
            </a:r>
          </a:p>
          <a:p>
            <a:pPr>
              <a:spcAft>
                <a:spcPts val="600"/>
              </a:spcAft>
            </a:pPr>
            <a:r>
              <a:rPr lang="en-US" sz="1000" dirty="0">
                <a:highlight>
                  <a:srgbClr val="FFFFFF"/>
                </a:highlight>
              </a:rPr>
              <a:t>[19] D. G. Cahill, S. K. Watson, and R. O. Pohl, “Lower limit to the thermal conductivity of disordered crystals,” </a:t>
            </a:r>
            <a:r>
              <a:rPr lang="en-US" sz="1000" i="1" dirty="0">
                <a:highlight>
                  <a:srgbClr val="FFFFFF"/>
                </a:highlight>
              </a:rPr>
              <a:t>Phys. Rev. B</a:t>
            </a:r>
            <a:r>
              <a:rPr lang="en-US" sz="1000" dirty="0">
                <a:highlight>
                  <a:srgbClr val="FFFFFF"/>
                </a:highlight>
              </a:rPr>
              <a:t>, vol. 46, no. 10, pp. 6131–6140, Sep. 1992, </a:t>
            </a:r>
            <a:r>
              <a:rPr lang="en-US" sz="1000" dirty="0" err="1">
                <a:highlight>
                  <a:srgbClr val="FFFFFF"/>
                </a:highlight>
              </a:rPr>
              <a:t>doi</a:t>
            </a:r>
            <a:r>
              <a:rPr lang="en-US" sz="1000" dirty="0">
                <a:highlight>
                  <a:srgbClr val="FFFFFF"/>
                </a:highlight>
              </a:rPr>
              <a:t>: </a:t>
            </a:r>
            <a:r>
              <a:rPr lang="en-US" sz="1000" dirty="0">
                <a:highlight>
                  <a:srgbClr val="FFFFFF"/>
                </a:highlight>
                <a:hlinkClick r:id="rId6"/>
              </a:rPr>
              <a:t>10.1103/PhysRevB.46.6131</a:t>
            </a:r>
            <a:r>
              <a:rPr lang="en-US" sz="1000" dirty="0">
                <a:highlight>
                  <a:srgbClr val="FFFFFF"/>
                </a:highlight>
              </a:rPr>
              <a:t>.</a:t>
            </a:r>
          </a:p>
          <a:p>
            <a:pPr>
              <a:spcAft>
                <a:spcPts val="600"/>
              </a:spcAft>
            </a:pPr>
            <a:r>
              <a:rPr lang="en-US" sz="1000" dirty="0">
                <a:highlight>
                  <a:srgbClr val="FFFFFF"/>
                </a:highlight>
              </a:rPr>
              <a:t>[20] Chen, G., 2005. Nanoscale Energy Transport and Conversion: A Parallel Treatment of Electrons, Molecules, Phonons, and Photons. Oxford University Press.</a:t>
            </a:r>
          </a:p>
          <a:p>
            <a:pPr>
              <a:spcAft>
                <a:spcPts val="600"/>
              </a:spcAft>
            </a:pPr>
            <a:r>
              <a:rPr lang="en-US" sz="1000" dirty="0">
                <a:highlight>
                  <a:srgbClr val="FFFFFF"/>
                </a:highlight>
              </a:rPr>
              <a:t>[21] A. Z. Zhao, M. C. Wingert, R. Chen, and J. E. Garay, “Phonon gas model for thermal conductivity of dense, strongly interacting liquids,” </a:t>
            </a:r>
            <a:r>
              <a:rPr lang="en-US" sz="1000" i="1" dirty="0">
                <a:highlight>
                  <a:srgbClr val="FFFFFF"/>
                </a:highlight>
              </a:rPr>
              <a:t>Journal of Applied Physics</a:t>
            </a:r>
            <a:r>
              <a:rPr lang="en-US" sz="1000" dirty="0">
                <a:highlight>
                  <a:srgbClr val="FFFFFF"/>
                </a:highlight>
              </a:rPr>
              <a:t>, vol. 129, no. 23, Jun. 2021, </a:t>
            </a:r>
            <a:r>
              <a:rPr lang="en-US" sz="1000" dirty="0" err="1">
                <a:highlight>
                  <a:srgbClr val="FFFFFF"/>
                </a:highlight>
              </a:rPr>
              <a:t>doi</a:t>
            </a:r>
            <a:r>
              <a:rPr lang="en-US" sz="1000" dirty="0">
                <a:highlight>
                  <a:srgbClr val="FFFFFF"/>
                </a:highlight>
              </a:rPr>
              <a:t>: </a:t>
            </a:r>
            <a:r>
              <a:rPr lang="en-US" sz="1000" dirty="0">
                <a:highlight>
                  <a:srgbClr val="FFFFFF"/>
                </a:highlight>
                <a:hlinkClick r:id="rId13"/>
              </a:rPr>
              <a:t>10.1063/5.0040734</a:t>
            </a:r>
            <a:r>
              <a:rPr lang="en-US" sz="1000" dirty="0">
                <a:highlight>
                  <a:srgbClr val="FFFFFF"/>
                </a:highlight>
              </a:rPr>
              <a:t>.</a:t>
            </a:r>
          </a:p>
          <a:p>
            <a:pPr>
              <a:spcAft>
                <a:spcPts val="600"/>
              </a:spcAft>
            </a:pPr>
            <a:r>
              <a:rPr lang="en-US" sz="1000" dirty="0">
                <a:highlight>
                  <a:srgbClr val="FFFFFF"/>
                </a:highlight>
              </a:rPr>
              <a:t>[22] K. </a:t>
            </a:r>
            <a:r>
              <a:rPr lang="en-US" sz="1000" dirty="0" err="1">
                <a:highlight>
                  <a:srgbClr val="FFFFFF"/>
                </a:highlight>
              </a:rPr>
              <a:t>Trachenko</a:t>
            </a:r>
            <a:r>
              <a:rPr lang="en-US" sz="1000" dirty="0">
                <a:highlight>
                  <a:srgbClr val="FFFFFF"/>
                </a:highlight>
              </a:rPr>
              <a:t>, </a:t>
            </a:r>
            <a:r>
              <a:rPr lang="en-US" sz="1000" i="1" dirty="0">
                <a:highlight>
                  <a:srgbClr val="FFFFFF"/>
                </a:highlight>
              </a:rPr>
              <a:t>Theory of Liquids: From Excitations to Thermodynamics</a:t>
            </a:r>
            <a:r>
              <a:rPr lang="en-US" sz="1000" dirty="0">
                <a:highlight>
                  <a:srgbClr val="FFFFFF"/>
                </a:highlight>
              </a:rPr>
              <a:t>. Cambridge: Cambridge University Press, 2023. </a:t>
            </a:r>
            <a:r>
              <a:rPr lang="en-US" sz="1000" dirty="0" err="1">
                <a:highlight>
                  <a:srgbClr val="FFFFFF"/>
                </a:highlight>
              </a:rPr>
              <a:t>doi</a:t>
            </a:r>
            <a:r>
              <a:rPr lang="en-US" sz="1000" dirty="0">
                <a:highlight>
                  <a:srgbClr val="FFFFFF"/>
                </a:highlight>
              </a:rPr>
              <a:t>: </a:t>
            </a:r>
            <a:r>
              <a:rPr lang="en-US" sz="1000" dirty="0">
                <a:highlight>
                  <a:srgbClr val="FFFFFF"/>
                </a:highlight>
                <a:hlinkClick r:id="rId14"/>
              </a:rPr>
              <a:t>10.1017/9781009355483</a:t>
            </a:r>
            <a:r>
              <a:rPr lang="en-US" sz="1000" dirty="0">
                <a:highlight>
                  <a:srgbClr val="FFFFFF"/>
                </a:highlight>
              </a:rPr>
              <a:t>.</a:t>
            </a:r>
          </a:p>
          <a:p>
            <a:pPr>
              <a:spcAft>
                <a:spcPts val="600"/>
              </a:spcAft>
            </a:pPr>
            <a:r>
              <a:rPr lang="en-US" sz="1000" dirty="0">
                <a:highlight>
                  <a:srgbClr val="FFFFFF"/>
                </a:highlight>
              </a:rPr>
              <a:t>[23] F. </a:t>
            </a:r>
            <a:r>
              <a:rPr lang="en-US" sz="1000" dirty="0" err="1">
                <a:highlight>
                  <a:srgbClr val="FFFFFF"/>
                </a:highlight>
              </a:rPr>
              <a:t>Demmel</a:t>
            </a:r>
            <a:r>
              <a:rPr lang="en-US" sz="1000" dirty="0">
                <a:highlight>
                  <a:srgbClr val="FFFFFF"/>
                </a:highlight>
              </a:rPr>
              <a:t>, S. Hosokawa, and W. C. Pilgrim, “Collective particle motions in molten </a:t>
            </a:r>
            <a:r>
              <a:rPr lang="en-US" sz="1000" dirty="0" err="1">
                <a:highlight>
                  <a:srgbClr val="FFFFFF"/>
                </a:highlight>
              </a:rPr>
              <a:t>KCl</a:t>
            </a:r>
            <a:r>
              <a:rPr lang="en-US" sz="1000" dirty="0">
                <a:highlight>
                  <a:srgbClr val="FFFFFF"/>
                </a:highlight>
              </a:rPr>
              <a:t>,” </a:t>
            </a:r>
            <a:r>
              <a:rPr lang="en-US" sz="1000" i="1" dirty="0">
                <a:highlight>
                  <a:srgbClr val="FFFFFF"/>
                </a:highlight>
              </a:rPr>
              <a:t>Journal of Alloys and Compounds</a:t>
            </a:r>
            <a:r>
              <a:rPr lang="en-US" sz="1000" dirty="0">
                <a:highlight>
                  <a:srgbClr val="FFFFFF"/>
                </a:highlight>
              </a:rPr>
              <a:t>, vol. 452, no. 1, pp. 143–148, Mar. 2008, </a:t>
            </a:r>
            <a:r>
              <a:rPr lang="en-US" sz="1000" dirty="0" err="1">
                <a:highlight>
                  <a:srgbClr val="FFFFFF"/>
                </a:highlight>
              </a:rPr>
              <a:t>doi</a:t>
            </a:r>
            <a:r>
              <a:rPr lang="en-US" sz="1000" dirty="0">
                <a:highlight>
                  <a:srgbClr val="FFFFFF"/>
                </a:highlight>
              </a:rPr>
              <a:t>: </a:t>
            </a:r>
            <a:r>
              <a:rPr lang="en-US" sz="1000" dirty="0">
                <a:highlight>
                  <a:srgbClr val="FFFFFF"/>
                </a:highlight>
                <a:hlinkClick r:id="rId16"/>
              </a:rPr>
              <a:t>10.1016/j.jallcom.2006.10.167</a:t>
            </a:r>
            <a:r>
              <a:rPr lang="en-US" sz="1000" dirty="0">
                <a:highlight>
                  <a:srgbClr val="FFFFFF"/>
                </a:highlight>
              </a:rPr>
              <a:t>.</a:t>
            </a:r>
          </a:p>
          <a:p>
            <a:pPr>
              <a:spcAft>
                <a:spcPts val="600"/>
              </a:spcAft>
            </a:pPr>
            <a:r>
              <a:rPr lang="en-US" sz="1000" dirty="0">
                <a:highlight>
                  <a:srgbClr val="FFFFFF"/>
                </a:highlight>
              </a:rPr>
              <a:t>[24] K. Cornwell, “The thermal conductivity of molten salts,” </a:t>
            </a:r>
            <a:r>
              <a:rPr lang="en-US" sz="1000" i="1" dirty="0">
                <a:highlight>
                  <a:srgbClr val="FFFFFF"/>
                </a:highlight>
              </a:rPr>
              <a:t>J. Phys. D: Appl. Phys.</a:t>
            </a:r>
            <a:r>
              <a:rPr lang="en-US" sz="1000" dirty="0">
                <a:highlight>
                  <a:srgbClr val="FFFFFF"/>
                </a:highlight>
              </a:rPr>
              <a:t>, vol. 4, no. 3, p. 441, Mar. 1971, </a:t>
            </a:r>
            <a:r>
              <a:rPr lang="en-US" sz="1000" dirty="0" err="1">
                <a:highlight>
                  <a:srgbClr val="FFFFFF"/>
                </a:highlight>
              </a:rPr>
              <a:t>doi</a:t>
            </a:r>
            <a:r>
              <a:rPr lang="en-US" sz="1000" dirty="0">
                <a:highlight>
                  <a:srgbClr val="FFFFFF"/>
                </a:highlight>
              </a:rPr>
              <a:t>: </a:t>
            </a:r>
            <a:r>
              <a:rPr lang="en-US" sz="1000" dirty="0">
                <a:highlight>
                  <a:srgbClr val="FFFFFF"/>
                </a:highlight>
                <a:hlinkClick r:id="rId17"/>
              </a:rPr>
              <a:t>10.1088/0022-3727/4/3/313</a:t>
            </a:r>
            <a:r>
              <a:rPr lang="en-US" sz="1000" dirty="0">
                <a:highlight>
                  <a:srgbClr val="FFFFFF"/>
                </a:highlight>
              </a:rPr>
              <a:t>.</a:t>
            </a:r>
          </a:p>
          <a:p>
            <a:pPr>
              <a:spcAft>
                <a:spcPts val="600"/>
              </a:spcAft>
            </a:pPr>
            <a:r>
              <a:rPr lang="en-US" sz="1000" dirty="0">
                <a:highlight>
                  <a:srgbClr val="FFFFFF"/>
                </a:highlight>
              </a:rPr>
              <a:t>[25] Frandsen, B.A., Nickerson, S.D., Clark, A.D., Solano, A., </a:t>
            </a:r>
            <a:r>
              <a:rPr lang="en-US" sz="1000" dirty="0" err="1">
                <a:highlight>
                  <a:srgbClr val="FFFFFF"/>
                </a:highlight>
              </a:rPr>
              <a:t>Baral</a:t>
            </a:r>
            <a:r>
              <a:rPr lang="en-US" sz="1000" dirty="0">
                <a:highlight>
                  <a:srgbClr val="FFFFFF"/>
                </a:highlight>
              </a:rPr>
              <a:t>, R., Williams, J., </a:t>
            </a:r>
            <a:r>
              <a:rPr lang="en-US" sz="1000" dirty="0" err="1">
                <a:highlight>
                  <a:srgbClr val="FFFFFF"/>
                </a:highlight>
              </a:rPr>
              <a:t>Neuefeind</a:t>
            </a:r>
            <a:r>
              <a:rPr lang="en-US" sz="1000" dirty="0">
                <a:highlight>
                  <a:srgbClr val="FFFFFF"/>
                </a:highlight>
              </a:rPr>
              <a:t>, J., Memmott, M., 2020. The structure of molten FLiNaK. Journal of Nuclear Materials 537, 152219. </a:t>
            </a:r>
            <a:r>
              <a:rPr lang="en-US" sz="1000" dirty="0">
                <a:highlight>
                  <a:srgbClr val="FFFFFF"/>
                </a:highlight>
                <a:hlinkClick r:id="rId18"/>
              </a:rPr>
              <a:t>https://doi.org/10.1016/j.jnucmat.2020.152219</a:t>
            </a:r>
            <a:endParaRPr lang="en-US" sz="1000" dirty="0">
              <a:highlight>
                <a:srgbClr val="FFFFFF"/>
              </a:highlight>
            </a:endParaRPr>
          </a:p>
          <a:p>
            <a:pPr>
              <a:spcAft>
                <a:spcPts val="600"/>
              </a:spcAft>
            </a:pPr>
            <a:r>
              <a:rPr lang="en-US" sz="1000" dirty="0"/>
              <a:t>[26] F. </a:t>
            </a:r>
            <a:r>
              <a:rPr lang="en-US" sz="1000" dirty="0" err="1"/>
              <a:t>Demmel</a:t>
            </a:r>
            <a:r>
              <a:rPr lang="en-US" sz="1000" dirty="0"/>
              <a:t>, S. Hosokawa, and W. C. Pilgrim, “Collective particle motions in molten </a:t>
            </a:r>
            <a:r>
              <a:rPr lang="en-US" sz="1000" dirty="0" err="1"/>
              <a:t>KCl</a:t>
            </a:r>
            <a:r>
              <a:rPr lang="en-US" sz="1000" dirty="0"/>
              <a:t>,” Journal of Alloys and Compounds, vol. 452, no. 1, pp. 143–148, Mar. 2008, </a:t>
            </a:r>
            <a:r>
              <a:rPr lang="en-US" sz="1000" dirty="0">
                <a:hlinkClick r:id="rId19"/>
              </a:rPr>
              <a:t>https://doi: 10.1016/j.jallcom.2006.10.167</a:t>
            </a:r>
            <a:r>
              <a:rPr lang="en-US" sz="1000" dirty="0"/>
              <a:t>.</a:t>
            </a:r>
          </a:p>
          <a:p>
            <a:pPr>
              <a:spcAft>
                <a:spcPts val="600"/>
              </a:spcAft>
            </a:pPr>
            <a:endParaRPr lang="en-US" sz="1000" dirty="0">
              <a:highlight>
                <a:srgbClr val="FFFFFF"/>
              </a:highlight>
            </a:endParaRPr>
          </a:p>
          <a:p>
            <a:pPr>
              <a:spcAft>
                <a:spcPts val="600"/>
              </a:spcAft>
            </a:pPr>
            <a:endParaRPr lang="en-US" sz="1000" dirty="0">
              <a:highlight>
                <a:srgbClr val="FFFFFF"/>
              </a:highlight>
            </a:endParaRPr>
          </a:p>
          <a:p>
            <a:pPr>
              <a:spcAft>
                <a:spcPts val="600"/>
              </a:spcAft>
            </a:pPr>
            <a:endParaRPr lang="en-US" sz="1000" dirty="0">
              <a:highlight>
                <a:srgbClr val="FFFFFF"/>
              </a:highlight>
            </a:endParaRPr>
          </a:p>
          <a:p>
            <a:pPr>
              <a:spcAft>
                <a:spcPts val="600"/>
              </a:spcAft>
            </a:pPr>
            <a:endParaRPr lang="en-US" sz="1000" dirty="0">
              <a:highlight>
                <a:srgbClr val="FFFFFF"/>
              </a:highlight>
            </a:endParaRPr>
          </a:p>
          <a:p>
            <a:pPr>
              <a:spcAft>
                <a:spcPts val="600"/>
              </a:spcAft>
            </a:pPr>
            <a:endParaRPr lang="en-US" sz="1000" dirty="0">
              <a:highlight>
                <a:srgbClr val="FFFFFF"/>
              </a:highlight>
            </a:endParaRPr>
          </a:p>
          <a:p>
            <a:pPr>
              <a:spcAft>
                <a:spcPts val="600"/>
              </a:spcAft>
            </a:pPr>
            <a:endParaRPr lang="en-US" sz="1000" dirty="0">
              <a:highlight>
                <a:srgbClr val="FFFFFF"/>
              </a:highlight>
            </a:endParaRPr>
          </a:p>
          <a:p>
            <a:pPr>
              <a:spcAft>
                <a:spcPts val="600"/>
              </a:spcAft>
            </a:pPr>
            <a:endParaRPr lang="en-US" sz="1000" dirty="0">
              <a:highlight>
                <a:srgbClr val="FFFFFF"/>
              </a:highlight>
            </a:endParaRPr>
          </a:p>
        </p:txBody>
      </p:sp>
    </p:spTree>
    <p:extLst>
      <p:ext uri="{BB962C8B-B14F-4D97-AF65-F5344CB8AC3E}">
        <p14:creationId xmlns:p14="http://schemas.microsoft.com/office/powerpoint/2010/main" val="1632501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24E6A-A112-0A5F-C4D4-D200D2821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6170D-E41B-9E89-AC8B-048EB3BB815A}"/>
              </a:ext>
            </a:extLst>
          </p:cNvPr>
          <p:cNvSpPr txBox="1">
            <a:spLocks/>
          </p:cNvSpPr>
          <p:nvPr/>
        </p:nvSpPr>
        <p:spPr>
          <a:xfrm>
            <a:off x="381000" y="0"/>
            <a:ext cx="11430000" cy="859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accent1">
                    <a:lumMod val="50000"/>
                  </a:schemeClr>
                </a:solidFill>
              </a:rPr>
              <a:t>References for Plot Data</a:t>
            </a:r>
          </a:p>
        </p:txBody>
      </p:sp>
      <p:sp>
        <p:nvSpPr>
          <p:cNvPr id="3" name="TextBox 2">
            <a:extLst>
              <a:ext uri="{FF2B5EF4-FFF2-40B4-BE49-F238E27FC236}">
                <a16:creationId xmlns:a16="http://schemas.microsoft.com/office/drawing/2014/main" id="{0495FFD2-6A67-2E78-C2D9-C0C7A5624809}"/>
              </a:ext>
            </a:extLst>
          </p:cNvPr>
          <p:cNvSpPr txBox="1"/>
          <p:nvPr/>
        </p:nvSpPr>
        <p:spPr>
          <a:xfrm>
            <a:off x="380999" y="810190"/>
            <a:ext cx="11553826" cy="5586145"/>
          </a:xfrm>
          <a:prstGeom prst="rect">
            <a:avLst/>
          </a:prstGeom>
          <a:noFill/>
        </p:spPr>
        <p:txBody>
          <a:bodyPr wrap="square" numCol="3">
            <a:spAutoFit/>
          </a:bodyPr>
          <a:lstStyle/>
          <a:p>
            <a:pPr marL="228600" indent="-228600">
              <a:buFont typeface="+mj-lt"/>
              <a:buAutoNum type="arabicPeriod"/>
            </a:pPr>
            <a:r>
              <a:rPr lang="en-US" sz="1050" dirty="0"/>
              <a:t>M.-M. Walz and D. van der </a:t>
            </a:r>
            <a:r>
              <a:rPr lang="en-US" sz="1050" dirty="0" err="1"/>
              <a:t>Spoel</a:t>
            </a:r>
            <a:r>
              <a:rPr lang="en-US" sz="1050" dirty="0"/>
              <a:t>. “Molten Alkali Halides: Temperature Dependence of Structure, Dynamics and Thermodynamics.” </a:t>
            </a:r>
            <a:r>
              <a:rPr lang="en-US" sz="1050" i="1" dirty="0"/>
              <a:t>Physical Chemistry Chemical Physics</a:t>
            </a:r>
            <a:r>
              <a:rPr lang="en-US" sz="1050" dirty="0"/>
              <a:t> 21, no. 31 (2019): 17252–17264.</a:t>
            </a:r>
          </a:p>
          <a:p>
            <a:pPr marL="228600" indent="-228600">
              <a:buFont typeface="+mj-lt"/>
              <a:buAutoNum type="arabicPeriod"/>
            </a:pPr>
            <a:r>
              <a:rPr lang="en-US" sz="1050" dirty="0"/>
              <a:t>R. L. McGreevy. “Experimental Studies of the Structure and Dynamics of Molten Alkali and Alkaline Earth Halides.” In </a:t>
            </a:r>
            <a:r>
              <a:rPr lang="en-US" sz="1050" i="1" dirty="0"/>
              <a:t>Solid State Physics</a:t>
            </a:r>
            <a:r>
              <a:rPr lang="en-US" sz="1050" dirty="0"/>
              <a:t>, edited by H. Ehrenreich and D. Turnbull, vol. 40, 247–325. New York: Academic Press, 1987.</a:t>
            </a:r>
          </a:p>
          <a:p>
            <a:pPr marL="228600" indent="-228600">
              <a:buFont typeface="+mj-lt"/>
              <a:buAutoNum type="arabicPeriod"/>
            </a:pPr>
            <a:r>
              <a:rPr lang="en-US" sz="1050" dirty="0"/>
              <a:t>S. </a:t>
            </a:r>
            <a:r>
              <a:rPr lang="en-US" sz="1050" dirty="0" err="1"/>
              <a:t>Tahara</a:t>
            </a:r>
            <a:r>
              <a:rPr lang="en-US" sz="1050" dirty="0"/>
              <a:t>, H. Toyama, H. </a:t>
            </a:r>
            <a:r>
              <a:rPr lang="en-US" sz="1050" dirty="0" err="1"/>
              <a:t>Shimakura</a:t>
            </a:r>
            <a:r>
              <a:rPr lang="en-US" sz="1050" dirty="0"/>
              <a:t>, and T. Fukami. “Structural Analysis of Molten </a:t>
            </a:r>
            <a:r>
              <a:rPr lang="en-US" sz="1050" dirty="0" err="1"/>
              <a:t>NaNO</a:t>
            </a:r>
            <a:r>
              <a:rPr lang="en-US" sz="1050" dirty="0"/>
              <a:t>₃ by Molecular Dynamics Simulation.” </a:t>
            </a:r>
            <a:r>
              <a:rPr lang="en-US" sz="1050" i="1" dirty="0"/>
              <a:t>EPJ Web of Conferences</a:t>
            </a:r>
            <a:r>
              <a:rPr lang="en-US" sz="1050" dirty="0"/>
              <a:t> 151 (2017): 01004.</a:t>
            </a:r>
          </a:p>
          <a:p>
            <a:pPr marL="228600" indent="-228600">
              <a:buFont typeface="+mj-lt"/>
              <a:buAutoNum type="arabicPeriod"/>
            </a:pPr>
            <a:r>
              <a:rPr lang="en-US" sz="1050" dirty="0"/>
              <a:t>J. Sun, H. Huang, H. Wu, Y. Lin, C. Yang, M. Ge, Y. Qian, X. Fu, and H. Liu. “HT-NMR Studies of the Be–F Coordination Structure in </a:t>
            </a:r>
            <a:r>
              <a:rPr lang="en-US" sz="1050" dirty="0" err="1"/>
              <a:t>FNaBe</a:t>
            </a:r>
            <a:r>
              <a:rPr lang="en-US" sz="1050" dirty="0"/>
              <a:t> and </a:t>
            </a:r>
            <a:r>
              <a:rPr lang="en-US" sz="1050" dirty="0" err="1"/>
              <a:t>FLiBe</a:t>
            </a:r>
            <a:r>
              <a:rPr lang="en-US" sz="1050" dirty="0"/>
              <a:t> Mixed Salts.” </a:t>
            </a:r>
            <a:r>
              <a:rPr lang="en-US" sz="1050" i="1" dirty="0"/>
              <a:t>JACS Au</a:t>
            </a:r>
            <a:r>
              <a:rPr lang="en-US" sz="1050" dirty="0"/>
              <a:t> 4, no. 6 (June 2024): 2211–2219.</a:t>
            </a:r>
          </a:p>
          <a:p>
            <a:pPr marL="228600" indent="-228600">
              <a:buFont typeface="+mj-lt"/>
              <a:buAutoNum type="arabicPeriod"/>
            </a:pPr>
            <a:r>
              <a:rPr lang="en-US" sz="1050" dirty="0"/>
              <a:t>S. </a:t>
            </a:r>
            <a:r>
              <a:rPr lang="en-US" sz="1050" dirty="0" err="1"/>
              <a:t>Fayfar</a:t>
            </a:r>
            <a:r>
              <a:rPr lang="en-US" sz="1050" dirty="0"/>
              <a:t>, R. Chahal, H. Williams, D. N. Gardner, G. Zheng, D. </a:t>
            </a:r>
            <a:r>
              <a:rPr lang="en-US" sz="1050" dirty="0" err="1"/>
              <a:t>Sprouster</a:t>
            </a:r>
            <a:r>
              <a:rPr lang="en-US" sz="1050" dirty="0"/>
              <a:t>, J. </a:t>
            </a:r>
            <a:r>
              <a:rPr lang="en-US" sz="1050" dirty="0" err="1"/>
              <a:t>Neuefeind</a:t>
            </a:r>
            <a:r>
              <a:rPr lang="en-US" sz="1050" dirty="0"/>
              <a:t>, D. Olds, A. Hwang, J. McFarlane, R. C. Gallagher, M. Asta, S. Lam, R. O. Scarlat, and B. </a:t>
            </a:r>
            <a:r>
              <a:rPr lang="en-US" sz="1050" dirty="0" err="1"/>
              <a:t>Khaykovich</a:t>
            </a:r>
            <a:r>
              <a:rPr lang="en-US" sz="1050" dirty="0"/>
              <a:t>. “Revealing the Complex Structure of Molten </a:t>
            </a:r>
            <a:r>
              <a:rPr lang="en-US" sz="1050" dirty="0" err="1"/>
              <a:t>FLiBe</a:t>
            </a:r>
            <a:r>
              <a:rPr lang="en-US" sz="1050" dirty="0"/>
              <a:t> (2LiF–</a:t>
            </a:r>
            <a:r>
              <a:rPr lang="en-US" sz="1050" dirty="0" err="1"/>
              <a:t>BeF</a:t>
            </a:r>
            <a:r>
              <a:rPr lang="en-US" sz="1050" dirty="0"/>
              <a:t>₂) by Experimental X-ray Scattering, Neutron Scattering, and Deep Neural Network-Based Molecular Dynamics.” (July 2023).</a:t>
            </a:r>
          </a:p>
          <a:p>
            <a:pPr marL="228600" indent="-228600">
              <a:buFont typeface="+mj-lt"/>
              <a:buAutoNum type="arabicPeriod"/>
            </a:pPr>
            <a:r>
              <a:rPr lang="en-US" sz="1050" dirty="0"/>
              <a:t>B. A. Frandsen, S. D. Nickerson, A. D. Clark, A. Solano, R. Baral, J. Williams, J. </a:t>
            </a:r>
            <a:r>
              <a:rPr lang="en-US" sz="1050" dirty="0" err="1"/>
              <a:t>Neuefeind</a:t>
            </a:r>
            <a:r>
              <a:rPr lang="en-US" sz="1050" dirty="0"/>
              <a:t>, and M. Memmott. “The Structure of Molten </a:t>
            </a:r>
            <a:r>
              <a:rPr lang="en-US" sz="1050" dirty="0" err="1"/>
              <a:t>FLiNaK</a:t>
            </a:r>
            <a:r>
              <a:rPr lang="en-US" sz="1050" dirty="0"/>
              <a:t>.” </a:t>
            </a:r>
            <a:r>
              <a:rPr lang="en-US" sz="1050" i="1" dirty="0"/>
              <a:t>Journal of Nuclear Materials</a:t>
            </a:r>
            <a:r>
              <a:rPr lang="en-US" sz="1050" dirty="0"/>
              <a:t> 537 (August 2020): 152219.</a:t>
            </a:r>
          </a:p>
          <a:p>
            <a:pPr marL="228600" indent="-228600">
              <a:buFont typeface="+mj-lt"/>
              <a:buAutoNum type="arabicPeriod"/>
            </a:pPr>
            <a:r>
              <a:rPr lang="en-US" sz="1050" dirty="0"/>
              <a:t>V. F. </a:t>
            </a:r>
            <a:r>
              <a:rPr lang="en-US" sz="1050" dirty="0" err="1"/>
              <a:t>Grizzi</a:t>
            </a:r>
            <a:r>
              <a:rPr lang="en-US" sz="1050" dirty="0"/>
              <a:t>, S.-C. Lee, and Y. Z. “First-Principles Investigation of the Effects of UF₄ and </a:t>
            </a:r>
            <a:r>
              <a:rPr lang="en-US" sz="1050" dirty="0" err="1"/>
              <a:t>ThF</a:t>
            </a:r>
            <a:r>
              <a:rPr lang="en-US" sz="1050" dirty="0"/>
              <a:t>₄ Fuels on the Structural, Dynamic, and Thermodynamic Properties of </a:t>
            </a:r>
            <a:r>
              <a:rPr lang="en-US" sz="1050" dirty="0" err="1"/>
              <a:t>LiF</a:t>
            </a:r>
            <a:r>
              <a:rPr lang="en-US" sz="1050" dirty="0"/>
              <a:t>–</a:t>
            </a:r>
            <a:r>
              <a:rPr lang="en-US" sz="1050" dirty="0" err="1"/>
              <a:t>NaF</a:t>
            </a:r>
            <a:r>
              <a:rPr lang="en-US" sz="1050" dirty="0"/>
              <a:t>.” </a:t>
            </a:r>
            <a:r>
              <a:rPr lang="en-US" sz="1050" i="1" dirty="0"/>
              <a:t>The Journal of Physical Chemistry B</a:t>
            </a:r>
            <a:r>
              <a:rPr lang="en-US" sz="1050" dirty="0"/>
              <a:t> 128, no. 23 (June 2024): 5676–5684.</a:t>
            </a:r>
          </a:p>
          <a:p>
            <a:pPr marL="228600" indent="-228600">
              <a:buFont typeface="+mj-lt"/>
              <a:buAutoNum type="arabicPeriod"/>
            </a:pPr>
            <a:r>
              <a:rPr lang="en-US" sz="1050" dirty="0"/>
              <a:t>A. R. Solano, A. Clark, K. P. Detrick, M. J. Memmott, and S. D. Nickerson. “Characterization of the Molten Salt </a:t>
            </a:r>
            <a:r>
              <a:rPr lang="en-US" sz="1050" dirty="0" err="1"/>
              <a:t>FMgNaK</a:t>
            </a:r>
            <a:r>
              <a:rPr lang="en-US" sz="1050" dirty="0"/>
              <a:t> through </a:t>
            </a:r>
            <a:r>
              <a:rPr lang="en-US" sz="1050" i="1" dirty="0"/>
              <a:t>Ab Initio</a:t>
            </a:r>
            <a:r>
              <a:rPr lang="en-US" sz="1050" dirty="0"/>
              <a:t> Molecular Dynamics and Experimental Density Measurements.” </a:t>
            </a:r>
            <a:r>
              <a:rPr lang="en-US" sz="1050" i="1" dirty="0"/>
              <a:t>Journal of Nuclear Materials</a:t>
            </a:r>
            <a:r>
              <a:rPr lang="en-US" sz="1050" dirty="0"/>
              <a:t> 557 (December 2021): 153248.</a:t>
            </a:r>
          </a:p>
          <a:p>
            <a:pPr marL="228600" indent="-228600">
              <a:buFont typeface="+mj-lt"/>
              <a:buAutoNum type="arabicPeriod"/>
            </a:pPr>
            <a:r>
              <a:rPr lang="en-US" sz="1050" dirty="0"/>
              <a:t> </a:t>
            </a:r>
            <a:r>
              <a:rPr lang="en-US" sz="1050" dirty="0" err="1"/>
              <a:t>Golyshev</a:t>
            </a:r>
            <a:r>
              <a:rPr lang="en-US" sz="1050" dirty="0"/>
              <a:t>, Vladimir D. “Experimental Investigation of the Thermal-Conductivity of Transparent Melts”, TVT, 21:5 (1983), 899–903; High Temperature, 21:5 (1983), 684–687,” 1983. </a:t>
            </a:r>
            <a:r>
              <a:rPr lang="en-US" sz="1050" dirty="0">
                <a:hlinkClick r:id="rId2"/>
              </a:rPr>
              <a:t>https://www.mathnet.ru/php/archive.phtml?wshow=paper&amp;jrnid=tvt&amp;paperid=6160&amp;option_lang=eng</a:t>
            </a:r>
            <a:r>
              <a:rPr lang="en-US" sz="1050" dirty="0"/>
              <a:t>.</a:t>
            </a:r>
          </a:p>
          <a:p>
            <a:pPr marL="228600" indent="-228600">
              <a:buFont typeface="+mj-lt"/>
              <a:buAutoNum type="arabicPeriod"/>
            </a:pPr>
            <a:r>
              <a:rPr lang="en-US" sz="1050" dirty="0" err="1"/>
              <a:t>Golyshev</a:t>
            </a:r>
            <a:r>
              <a:rPr lang="en-US" sz="1050" dirty="0"/>
              <a:t>, Vladimir D. “High-Temperature Thermophysical Properties of </a:t>
            </a:r>
            <a:r>
              <a:rPr lang="en-US" sz="1050" dirty="0" err="1"/>
              <a:t>Nonscattering</a:t>
            </a:r>
            <a:r>
              <a:rPr lang="en-US" sz="1050" dirty="0"/>
              <a:t> Semitransparent Materials I: Methods and Instrumentation for the Determination of Spectral Absorptivity and Thermal Conductivity of Melts,” no. 4 (1992): 367–77.</a:t>
            </a:r>
          </a:p>
          <a:p>
            <a:pPr marL="228600" indent="-228600">
              <a:buFont typeface="+mj-lt"/>
              <a:buAutoNum type="arabicPeriod"/>
            </a:pPr>
            <a:r>
              <a:rPr lang="en-US" sz="1050" dirty="0"/>
              <a:t>Khlebnikov, O. E., V. A. Sokolov, I. E. </a:t>
            </a:r>
            <a:r>
              <a:rPr lang="en-US" sz="1050" dirty="0" err="1"/>
              <a:t>Veneraki</a:t>
            </a:r>
            <a:r>
              <a:rPr lang="en-US" sz="1050" dirty="0"/>
              <a:t>, and A. N. </a:t>
            </a:r>
            <a:r>
              <a:rPr lang="en-US" sz="1050" dirty="0" err="1"/>
              <a:t>Alabovsky</a:t>
            </a:r>
            <a:r>
              <a:rPr lang="en-US" sz="1050" dirty="0"/>
              <a:t>. “Determination of Thermal Conductivity Coefficients of Lithium, Magnesium, Calcium, and Barium Fluorides in the Liquid State.” </a:t>
            </a:r>
            <a:r>
              <a:rPr lang="en-US" sz="1050" i="1" dirty="0"/>
              <a:t>Thermophysical Properties of Substances</a:t>
            </a:r>
            <a:r>
              <a:rPr lang="en-US" sz="1050" dirty="0"/>
              <a:t> 5 (1981): 97–101.</a:t>
            </a:r>
          </a:p>
          <a:p>
            <a:pPr marL="228600" indent="-228600">
              <a:buFont typeface="+mj-lt"/>
              <a:buAutoNum type="arabicPeriod"/>
            </a:pPr>
            <a:r>
              <a:rPr lang="en-US" sz="1050" dirty="0"/>
              <a:t>Harada, Makoto, Akihisa </a:t>
            </a:r>
            <a:r>
              <a:rPr lang="en-US" sz="1050" dirty="0" err="1"/>
              <a:t>Shioi</a:t>
            </a:r>
            <a:r>
              <a:rPr lang="en-US" sz="1050" dirty="0"/>
              <a:t>, </a:t>
            </a:r>
            <a:r>
              <a:rPr lang="en-US" sz="1050" dirty="0" err="1"/>
              <a:t>Tsunetoshi</a:t>
            </a:r>
            <a:r>
              <a:rPr lang="en-US" sz="1050" dirty="0"/>
              <a:t> Miura, and Shinsuke </a:t>
            </a:r>
            <a:r>
              <a:rPr lang="en-US" sz="1050" dirty="0" err="1"/>
              <a:t>Okumi</a:t>
            </a:r>
            <a:r>
              <a:rPr lang="en-US" sz="1050" dirty="0"/>
              <a:t>. “Thermal Conductivities of Molten Alkali Metal Halides.” </a:t>
            </a:r>
            <a:r>
              <a:rPr lang="en-US" sz="1050" i="1" dirty="0"/>
              <a:t>Industrial &amp; Engineering Chemistry Research</a:t>
            </a:r>
            <a:r>
              <a:rPr lang="en-US" sz="1050" dirty="0"/>
              <a:t> 31, no. 10 (October 1, 1992): 2400–2407. </a:t>
            </a:r>
            <a:r>
              <a:rPr lang="en-US" sz="1050" dirty="0">
                <a:hlinkClick r:id="rId3"/>
              </a:rPr>
              <a:t>https://doi.org/10.1021/ie00010a021</a:t>
            </a:r>
            <a:r>
              <a:rPr lang="en-US" sz="1050" dirty="0"/>
              <a:t>.</a:t>
            </a:r>
          </a:p>
          <a:p>
            <a:pPr marL="228600" indent="-228600">
              <a:buFont typeface="+mj-lt"/>
              <a:buAutoNum type="arabicPeriod"/>
            </a:pPr>
            <a:r>
              <a:rPr lang="en-US" sz="1050" dirty="0"/>
              <a:t>Nagasaka, Y., and A. Nagashima. “Measurement of the Thermal Diffusivity of Molten </a:t>
            </a:r>
            <a:r>
              <a:rPr lang="en-US" sz="1050" dirty="0" err="1"/>
              <a:t>KCl</a:t>
            </a:r>
            <a:r>
              <a:rPr lang="en-US" sz="1050" dirty="0"/>
              <a:t> up to 1000°C by the Forced Rayleigh Scattering Method.” </a:t>
            </a:r>
            <a:r>
              <a:rPr lang="en-US" sz="1050" i="1" dirty="0"/>
              <a:t>International Journal of </a:t>
            </a:r>
            <a:r>
              <a:rPr lang="en-US" sz="1050" i="1" dirty="0" err="1"/>
              <a:t>Thermophysics</a:t>
            </a:r>
            <a:r>
              <a:rPr lang="en-US" sz="1050" dirty="0"/>
              <a:t> 9, no. 6 (November 1, 1988): 923–31. </a:t>
            </a:r>
            <a:r>
              <a:rPr lang="en-US" sz="1050" dirty="0">
                <a:hlinkClick r:id="rId4"/>
              </a:rPr>
              <a:t>https://doi.org/10.1007/BF01133260</a:t>
            </a:r>
            <a:r>
              <a:rPr lang="en-US" sz="1050" dirty="0"/>
              <a:t>.</a:t>
            </a:r>
          </a:p>
          <a:p>
            <a:pPr marL="228600" indent="-228600">
              <a:buFont typeface="+mj-lt"/>
              <a:buAutoNum type="arabicPeriod"/>
            </a:pPr>
            <a:r>
              <a:rPr lang="en-US" sz="1050" dirty="0" err="1"/>
              <a:t>Gheribi</a:t>
            </a:r>
            <a:r>
              <a:rPr lang="en-US" sz="1050" dirty="0"/>
              <a:t>, </a:t>
            </a:r>
            <a:r>
              <a:rPr lang="en-US" sz="1050" dirty="0" err="1"/>
              <a:t>Aïmen</a:t>
            </a:r>
            <a:r>
              <a:rPr lang="en-US" sz="1050" dirty="0"/>
              <a:t> E., Jesus A. Torres, and Patrice Chartrand. “Recommended Values for the Thermal Conductivity of Molten Salts between the Melting and Boiling Points.” </a:t>
            </a:r>
            <a:r>
              <a:rPr lang="en-US" sz="1050" i="1" dirty="0"/>
              <a:t>Solar Energy Materials and Solar Cells</a:t>
            </a:r>
            <a:r>
              <a:rPr lang="en-US" sz="1050" dirty="0"/>
              <a:t> 126 (July 1, 2014): 11–25. </a:t>
            </a:r>
            <a:r>
              <a:rPr lang="en-US" sz="1050" dirty="0">
                <a:hlinkClick r:id="rId5"/>
              </a:rPr>
              <a:t>https://doi.org/10.1016/j.solmat.2014.03.028</a:t>
            </a:r>
            <a:r>
              <a:rPr lang="en-US" sz="1050" dirty="0"/>
              <a:t>.</a:t>
            </a:r>
          </a:p>
          <a:p>
            <a:pPr marL="228600" indent="-228600">
              <a:buFont typeface="+mj-lt"/>
              <a:buAutoNum type="arabicPeriod"/>
            </a:pPr>
            <a:r>
              <a:rPr lang="en-US" sz="1050" dirty="0"/>
              <a:t>Khokhlov, V., I. Korzun, V. </a:t>
            </a:r>
            <a:r>
              <a:rPr lang="en-US" sz="1050" dirty="0" err="1"/>
              <a:t>Dokutovich</a:t>
            </a:r>
            <a:r>
              <a:rPr lang="en-US" sz="1050" dirty="0"/>
              <a:t>, and E. Filatov. “Heat Capacity and Thermal Conductivity of Molten Ternary Lithium, Sodium, Potassium, and Zirconium Fluorides Mixtures.” </a:t>
            </a:r>
            <a:r>
              <a:rPr lang="en-US" sz="1050" i="1" dirty="0"/>
              <a:t>Journal of Nuclear Materials</a:t>
            </a:r>
            <a:r>
              <a:rPr lang="en-US" sz="1050" dirty="0"/>
              <a:t> 410, no. 1 (March 1, 2011): 32–38. </a:t>
            </a:r>
            <a:r>
              <a:rPr lang="en-US" sz="1050" dirty="0">
                <a:hlinkClick r:id="rId6"/>
              </a:rPr>
              <a:t>https://doi.org/10.1016/j.jnucmat.2010.12.306</a:t>
            </a:r>
            <a:r>
              <a:rPr lang="en-US" sz="1050" dirty="0"/>
              <a:t>.</a:t>
            </a:r>
          </a:p>
          <a:p>
            <a:pPr marL="228600" indent="-228600">
              <a:buFont typeface="+mj-lt"/>
              <a:buAutoNum type="arabicPeriod"/>
            </a:pPr>
            <a:r>
              <a:rPr lang="en-US" sz="1050" dirty="0"/>
              <a:t>Merritt, Brian, Michael Seneca, Ben Wright, Noah Cahill, Noah Petersen, Austin Fleming, and Troy Munro. “Thermal Conductivity Characterization of Fluoride and Chloride Molten Salts Using a Modified Transient Hot-Wire Needle Probe.” </a:t>
            </a:r>
            <a:r>
              <a:rPr lang="en-US" sz="1050" i="1" dirty="0"/>
              <a:t>International Journal of </a:t>
            </a:r>
            <a:r>
              <a:rPr lang="en-US" sz="1050" i="1" dirty="0" err="1"/>
              <a:t>Thermophysics</a:t>
            </a:r>
            <a:r>
              <a:rPr lang="en-US" sz="1050" dirty="0"/>
              <a:t> 43, no. 10 (August 10, 2022): 149. </a:t>
            </a:r>
            <a:r>
              <a:rPr lang="en-US" sz="1050" dirty="0">
                <a:hlinkClick r:id="rId7"/>
              </a:rPr>
              <a:t>https://doi.org/10.1007/s10765-022-03073-2</a:t>
            </a:r>
            <a:r>
              <a:rPr lang="en-US" sz="1050" dirty="0"/>
              <a:t>.</a:t>
            </a:r>
          </a:p>
          <a:p>
            <a:pPr marL="228600" indent="-228600">
              <a:buFont typeface="+mj-lt"/>
              <a:buAutoNum type="arabicPeriod"/>
            </a:pPr>
            <a:r>
              <a:rPr lang="en-US" sz="1050" dirty="0"/>
              <a:t>Nagasaka, Y., N. Nakazawa, and A. Nagashima. “Experimental Determination of the Thermal Diffusivity of Molten Alkali Halides by the Forced Rayleigh Scattering Method. I. Molten LiCl, NaCl, </a:t>
            </a:r>
            <a:r>
              <a:rPr lang="en-US" sz="1050" dirty="0" err="1"/>
              <a:t>KCl</a:t>
            </a:r>
            <a:r>
              <a:rPr lang="en-US" sz="1050" dirty="0"/>
              <a:t>, </a:t>
            </a:r>
            <a:r>
              <a:rPr lang="en-US" sz="1050" dirty="0" err="1"/>
              <a:t>RbCl</a:t>
            </a:r>
            <a:r>
              <a:rPr lang="en-US" sz="1050" dirty="0"/>
              <a:t>, and </a:t>
            </a:r>
            <a:r>
              <a:rPr lang="en-US" sz="1050" dirty="0" err="1"/>
              <a:t>CsCl</a:t>
            </a:r>
            <a:r>
              <a:rPr lang="en-US" sz="1050" dirty="0"/>
              <a:t>.” </a:t>
            </a:r>
            <a:r>
              <a:rPr lang="en-US" sz="1050" i="1" dirty="0"/>
              <a:t>International Journal of </a:t>
            </a:r>
            <a:r>
              <a:rPr lang="en-US" sz="1050" i="1" dirty="0" err="1"/>
              <a:t>Thermophysics</a:t>
            </a:r>
            <a:r>
              <a:rPr lang="en-US" sz="1050" dirty="0"/>
              <a:t> 13, no. 4 (July 1, 1992): 555–74. </a:t>
            </a:r>
            <a:r>
              <a:rPr lang="en-US" sz="1050" dirty="0">
                <a:hlinkClick r:id="rId8"/>
              </a:rPr>
              <a:t>https://doi.org/10.1007/BF00501941</a:t>
            </a:r>
            <a:r>
              <a:rPr lang="en-US" sz="1050" dirty="0"/>
              <a:t>.</a:t>
            </a:r>
          </a:p>
          <a:p>
            <a:pPr marL="228600" indent="-228600">
              <a:buFont typeface="+mj-lt"/>
              <a:buAutoNum type="arabicPeriod"/>
            </a:pPr>
            <a:r>
              <a:rPr lang="en-US" sz="1050" dirty="0"/>
              <a:t>Robertson, Sean G., Ralph Wiser, </a:t>
            </a:r>
            <a:r>
              <a:rPr lang="en-US" sz="1050" dirty="0" err="1"/>
              <a:t>Wonseok</a:t>
            </a:r>
            <a:r>
              <a:rPr lang="en-US" sz="1050" dirty="0"/>
              <a:t> Yang, </a:t>
            </a:r>
            <a:r>
              <a:rPr lang="en-US" sz="1050" dirty="0" err="1"/>
              <a:t>Dokyu</a:t>
            </a:r>
            <a:r>
              <a:rPr lang="en-US" sz="1050" dirty="0"/>
              <a:t> Kang, </a:t>
            </a:r>
            <a:r>
              <a:rPr lang="en-US" sz="1050" dirty="0" err="1"/>
              <a:t>Sungyeol</a:t>
            </a:r>
            <a:r>
              <a:rPr lang="en-US" sz="1050" dirty="0"/>
              <a:t> Choi, Emilio Baglietto, and Michael P. Short. “The Curious Temperature Dependence of Fluoride Molten Salt Thermal Conductivity.” </a:t>
            </a:r>
            <a:r>
              <a:rPr lang="en-US" sz="1050" i="1" dirty="0"/>
              <a:t>Journal of Applied Physics</a:t>
            </a:r>
            <a:r>
              <a:rPr lang="en-US" sz="1050" dirty="0"/>
              <a:t> 131, no. 22 (June 8, 2022): 225102. </a:t>
            </a:r>
            <a:r>
              <a:rPr lang="en-US" sz="1050" dirty="0">
                <a:hlinkClick r:id="rId9"/>
              </a:rPr>
              <a:t>https://doi.org/10.1063/5.0088059</a:t>
            </a:r>
            <a:r>
              <a:rPr lang="en-US" sz="1050" dirty="0"/>
              <a:t>.</a:t>
            </a:r>
          </a:p>
          <a:p>
            <a:pPr marL="228600" indent="-228600">
              <a:buFont typeface="+mj-lt"/>
              <a:buAutoNum type="arabicPeriod"/>
            </a:pPr>
            <a:r>
              <a:rPr lang="en-US" sz="1050" dirty="0"/>
              <a:t>Rudenko, Alexey, Alexander Redkin, Evgeniya </a:t>
            </a:r>
            <a:r>
              <a:rPr lang="en-US" sz="1050" dirty="0" err="1"/>
              <a:t>Il’ina</a:t>
            </a:r>
            <a:r>
              <a:rPr lang="en-US" sz="1050" dirty="0"/>
              <a:t>, Svetlana </a:t>
            </a:r>
            <a:r>
              <a:rPr lang="en-US" sz="1050" dirty="0" err="1"/>
              <a:t>Pershina</a:t>
            </a:r>
            <a:r>
              <a:rPr lang="en-US" sz="1050" dirty="0"/>
              <a:t>, Peter </a:t>
            </a:r>
            <a:r>
              <a:rPr lang="en-US" sz="1050" dirty="0" err="1"/>
              <a:t>Mushnikov</a:t>
            </a:r>
            <a:r>
              <a:rPr lang="en-US" sz="1050" dirty="0"/>
              <a:t>, Yuriy Zaikov, Sergey </a:t>
            </a:r>
            <a:r>
              <a:rPr lang="en-US" sz="1050" dirty="0" err="1"/>
              <a:t>Kumkov</a:t>
            </a:r>
            <a:r>
              <a:rPr lang="en-US" sz="1050" dirty="0"/>
              <a:t>, Yalan Liu, and </a:t>
            </a:r>
            <a:r>
              <a:rPr lang="en-US" sz="1050" dirty="0" err="1"/>
              <a:t>Weiqun</a:t>
            </a:r>
            <a:r>
              <a:rPr lang="en-US" sz="1050" dirty="0"/>
              <a:t> Shi. “Thermal Conductivity of </a:t>
            </a:r>
            <a:r>
              <a:rPr lang="en-US" sz="1050" dirty="0" err="1"/>
              <a:t>FLiNaK</a:t>
            </a:r>
            <a:r>
              <a:rPr lang="en-US" sz="1050" dirty="0"/>
              <a:t> in a Molten State.” </a:t>
            </a:r>
            <a:r>
              <a:rPr lang="en-US" sz="1050" i="1" dirty="0"/>
              <a:t>Materials</a:t>
            </a:r>
            <a:r>
              <a:rPr lang="en-US" sz="1050" dirty="0"/>
              <a:t> 15, no. 16 (January 2022): 5603. </a:t>
            </a:r>
            <a:r>
              <a:rPr lang="en-US" sz="1050" dirty="0">
                <a:hlinkClick r:id="rId10"/>
              </a:rPr>
              <a:t>https://doi.org/10.3390/ma15165603</a:t>
            </a:r>
            <a:r>
              <a:rPr lang="en-US" sz="1050" dirty="0"/>
              <a:t>.</a:t>
            </a:r>
          </a:p>
          <a:p>
            <a:pPr marL="228600" indent="-228600">
              <a:buFont typeface="+mj-lt"/>
              <a:buAutoNum type="arabicPeriod"/>
            </a:pPr>
            <a:r>
              <a:rPr lang="en-US" sz="1050" dirty="0"/>
              <a:t>Smirnov, M. V., V. A. Khokhlov, and E. S. Filatov. “Thermal Conductivity of Molten Alkali Halides and Their Mixtures.” </a:t>
            </a:r>
            <a:r>
              <a:rPr lang="en-US" sz="1050" i="1" dirty="0" err="1"/>
              <a:t>Electrochimica</a:t>
            </a:r>
            <a:r>
              <a:rPr lang="en-US" sz="1050" i="1" dirty="0"/>
              <a:t> Acta</a:t>
            </a:r>
            <a:r>
              <a:rPr lang="en-US" sz="1050" dirty="0"/>
              <a:t> 32, no. 7 (July 1, 1987): 1019–26. </a:t>
            </a:r>
            <a:r>
              <a:rPr lang="en-US" sz="1050" dirty="0">
                <a:hlinkClick r:id="rId11"/>
              </a:rPr>
              <a:t>https://doi.org/10.1016/0013-4686(87)90027-2</a:t>
            </a:r>
            <a:r>
              <a:rPr lang="en-US" sz="1050" dirty="0"/>
              <a:t>.</a:t>
            </a:r>
          </a:p>
          <a:p>
            <a:pPr marL="228600" indent="-228600">
              <a:buFont typeface="+mj-lt"/>
              <a:buAutoNum type="arabicPeriod"/>
            </a:pPr>
            <a:r>
              <a:rPr lang="en-US" sz="1050" dirty="0"/>
              <a:t>V. I. Fedorov, V. I. </a:t>
            </a:r>
            <a:r>
              <a:rPr lang="en-US" sz="1050" dirty="0" err="1"/>
              <a:t>Machuev</a:t>
            </a:r>
            <a:r>
              <a:rPr lang="en-US" sz="1050" dirty="0"/>
              <a:t>, “Thermal Conductivity of Fused Salts”, TVT, 8:4 (1970), 912–914; High Temperature, 8:4 (1970), 858–860. Accessed March 23, 2024. </a:t>
            </a:r>
            <a:r>
              <a:rPr lang="en-US" sz="1050" dirty="0">
                <a:hlinkClick r:id="rId12"/>
              </a:rPr>
              <a:t>https://www.mathnet.ru/php/archive.phtml?wshow=paper&amp;jrnid=tvt&amp;paperid=7779&amp;option_lang=eng</a:t>
            </a:r>
            <a:r>
              <a:rPr lang="en-US" sz="1050" dirty="0"/>
              <a:t>.</a:t>
            </a:r>
          </a:p>
          <a:p>
            <a:pPr marL="228600" indent="-228600">
              <a:buFont typeface="+mj-lt"/>
              <a:buAutoNum type="arabicPeriod"/>
            </a:pPr>
            <a:endParaRPr lang="en-US" sz="1050" dirty="0"/>
          </a:p>
          <a:p>
            <a:pPr marL="228600" indent="-228600">
              <a:buFont typeface="+mj-lt"/>
              <a:buAutoNum type="arabicPeriod"/>
            </a:pPr>
            <a:endParaRPr lang="en-US" sz="1050" dirty="0"/>
          </a:p>
        </p:txBody>
      </p:sp>
    </p:spTree>
    <p:extLst>
      <p:ext uri="{BB962C8B-B14F-4D97-AF65-F5344CB8AC3E}">
        <p14:creationId xmlns:p14="http://schemas.microsoft.com/office/powerpoint/2010/main" val="76633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CCE9F9-12B5-4F61-BEE5-BDB440130DB8}"/>
              </a:ext>
            </a:extLst>
          </p:cNvPr>
          <p:cNvSpPr>
            <a:spLocks noGrp="1"/>
          </p:cNvSpPr>
          <p:nvPr>
            <p:ph type="title"/>
          </p:nvPr>
        </p:nvSpPr>
        <p:spPr/>
        <p:txBody>
          <a:bodyPr/>
          <a:lstStyle/>
          <a:p>
            <a:r>
              <a:rPr lang="en-US" dirty="0"/>
              <a:t>Extra Slides</a:t>
            </a:r>
          </a:p>
        </p:txBody>
      </p:sp>
      <p:sp>
        <p:nvSpPr>
          <p:cNvPr id="7" name="Text Placeholder 6">
            <a:extLst>
              <a:ext uri="{FF2B5EF4-FFF2-40B4-BE49-F238E27FC236}">
                <a16:creationId xmlns:a16="http://schemas.microsoft.com/office/drawing/2014/main" id="{E0F485FC-C1B4-47E3-900C-2A3B02E37C9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A1A180CD-1CC3-4D33-B64C-01A77C493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14336-6E8D-4391-966A-30AA50DEA624}"/>
              </a:ext>
            </a:extLst>
          </p:cNvPr>
          <p:cNvSpPr>
            <a:spLocks noGrp="1"/>
          </p:cNvSpPr>
          <p:nvPr>
            <p:ph type="sldNum" sz="quarter" idx="12"/>
          </p:nvPr>
        </p:nvSpPr>
        <p:spPr/>
        <p:txBody>
          <a:bodyPr/>
          <a:lstStyle/>
          <a:p>
            <a:fld id="{7F4E4E9A-E196-CC45-B153-4EBB5460C57C}" type="slidenum">
              <a:rPr lang="en-US" smtClean="0"/>
              <a:t>39</a:t>
            </a:fld>
            <a:endParaRPr lang="en-US"/>
          </a:p>
        </p:txBody>
      </p:sp>
    </p:spTree>
    <p:extLst>
      <p:ext uri="{BB962C8B-B14F-4D97-AF65-F5344CB8AC3E}">
        <p14:creationId xmlns:p14="http://schemas.microsoft.com/office/powerpoint/2010/main" val="339803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A61B2A-C5ED-CC9A-CA18-7CB4BA7C9967}"/>
              </a:ext>
            </a:extLst>
          </p:cNvPr>
          <p:cNvGrpSpPr>
            <a:grpSpLocks noChangeAspect="1"/>
          </p:cNvGrpSpPr>
          <p:nvPr/>
        </p:nvGrpSpPr>
        <p:grpSpPr>
          <a:xfrm>
            <a:off x="790279" y="2215576"/>
            <a:ext cx="2979144" cy="3054775"/>
            <a:chOff x="-1394805" y="2420068"/>
            <a:chExt cx="4039521" cy="3727894"/>
          </a:xfrm>
        </p:grpSpPr>
        <p:grpSp>
          <p:nvGrpSpPr>
            <p:cNvPr id="11" name="Group 10">
              <a:extLst>
                <a:ext uri="{FF2B5EF4-FFF2-40B4-BE49-F238E27FC236}">
                  <a16:creationId xmlns:a16="http://schemas.microsoft.com/office/drawing/2014/main" id="{45824CCD-A127-A634-E1EB-C199F3DEB28C}"/>
                </a:ext>
              </a:extLst>
            </p:cNvPr>
            <p:cNvGrpSpPr/>
            <p:nvPr/>
          </p:nvGrpSpPr>
          <p:grpSpPr>
            <a:xfrm>
              <a:off x="-587311" y="2420068"/>
              <a:ext cx="3232027" cy="3727894"/>
              <a:chOff x="4768730" y="3029384"/>
              <a:chExt cx="3232027" cy="3727894"/>
            </a:xfrm>
          </p:grpSpPr>
          <p:graphicFrame>
            <p:nvGraphicFramePr>
              <p:cNvPr id="13" name="Chart 12">
                <a:extLst>
                  <a:ext uri="{FF2B5EF4-FFF2-40B4-BE49-F238E27FC236}">
                    <a16:creationId xmlns:a16="http://schemas.microsoft.com/office/drawing/2014/main" id="{3346E079-E756-9C97-6CD9-BA6232BC49CE}"/>
                  </a:ext>
                </a:extLst>
              </p:cNvPr>
              <p:cNvGraphicFramePr/>
              <p:nvPr>
                <p:extLst>
                  <p:ext uri="{D42A27DB-BD31-4B8C-83A1-F6EECF244321}">
                    <p14:modId xmlns:p14="http://schemas.microsoft.com/office/powerpoint/2010/main" val="1772468333"/>
                  </p:ext>
                </p:extLst>
              </p:nvPr>
            </p:nvGraphicFramePr>
            <p:xfrm>
              <a:off x="6514443" y="3717685"/>
              <a:ext cx="1430938" cy="1272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1BF58D8-21EC-E64A-ABA2-771EB261BEE7}"/>
                  </a:ext>
                </a:extLst>
              </p:cNvPr>
              <p:cNvGraphicFramePr/>
              <p:nvPr>
                <p:extLst>
                  <p:ext uri="{D42A27DB-BD31-4B8C-83A1-F6EECF244321}">
                    <p14:modId xmlns:p14="http://schemas.microsoft.com/office/powerpoint/2010/main" val="3774941770"/>
                  </p:ext>
                </p:extLst>
              </p:nvPr>
            </p:nvGraphicFramePr>
            <p:xfrm>
              <a:off x="5163024" y="4769508"/>
              <a:ext cx="2426286" cy="198777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A9F01A9C-BF6D-934D-4B58-F0E8C302EEFB}"/>
                  </a:ext>
                </a:extLst>
              </p:cNvPr>
              <p:cNvSpPr txBox="1"/>
              <p:nvPr/>
            </p:nvSpPr>
            <p:spPr>
              <a:xfrm>
                <a:off x="4768730" y="3850479"/>
                <a:ext cx="1910000" cy="901428"/>
              </a:xfrm>
              <a:prstGeom prst="rect">
                <a:avLst/>
              </a:prstGeom>
              <a:noFill/>
            </p:spPr>
            <p:txBody>
              <a:bodyPr wrap="square" rtlCol="0">
                <a:spAutoFit/>
              </a:bodyPr>
              <a:lstStyle/>
              <a:p>
                <a:pPr algn="ctr"/>
                <a:r>
                  <a:rPr lang="en-US" sz="1400" dirty="0">
                    <a:latin typeface="+mn-lt"/>
                  </a:rPr>
                  <a:t>26 thermal conductivity measurements</a:t>
                </a:r>
              </a:p>
            </p:txBody>
          </p:sp>
          <p:cxnSp>
            <p:nvCxnSpPr>
              <p:cNvPr id="16" name="Straight Connector 15">
                <a:extLst>
                  <a:ext uri="{FF2B5EF4-FFF2-40B4-BE49-F238E27FC236}">
                    <a16:creationId xmlns:a16="http://schemas.microsoft.com/office/drawing/2014/main" id="{C3871714-5191-CEE9-9FDD-83177EBD416C}"/>
                  </a:ext>
                </a:extLst>
              </p:cNvPr>
              <p:cNvCxnSpPr>
                <a:cxnSpLocks/>
              </p:cNvCxnSpPr>
              <p:nvPr/>
            </p:nvCxnSpPr>
            <p:spPr>
              <a:xfrm flipH="1">
                <a:off x="6514443" y="4769508"/>
                <a:ext cx="919857" cy="202705"/>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0CCDE9-8DD4-4D22-426A-351B78B827C0}"/>
                  </a:ext>
                </a:extLst>
              </p:cNvPr>
              <p:cNvSpPr txBox="1"/>
              <p:nvPr/>
            </p:nvSpPr>
            <p:spPr>
              <a:xfrm>
                <a:off x="6449764" y="3029384"/>
                <a:ext cx="1550993" cy="638511"/>
              </a:xfrm>
              <a:prstGeom prst="rect">
                <a:avLst/>
              </a:prstGeom>
              <a:noFill/>
            </p:spPr>
            <p:txBody>
              <a:bodyPr wrap="square" rtlCol="0">
                <a:spAutoFit/>
              </a:bodyPr>
              <a:lstStyle/>
              <a:p>
                <a:pPr algn="ctr"/>
                <a:r>
                  <a:rPr lang="en-US" sz="1400" dirty="0">
                    <a:solidFill>
                      <a:srgbClr val="C00000"/>
                    </a:solidFill>
                    <a:latin typeface="+mn-lt"/>
                  </a:rPr>
                  <a:t>5 actinide-bearing salts</a:t>
                </a:r>
              </a:p>
            </p:txBody>
          </p:sp>
          <p:cxnSp>
            <p:nvCxnSpPr>
              <p:cNvPr id="18" name="Straight Connector 17">
                <a:extLst>
                  <a:ext uri="{FF2B5EF4-FFF2-40B4-BE49-F238E27FC236}">
                    <a16:creationId xmlns:a16="http://schemas.microsoft.com/office/drawing/2014/main" id="{D4CF8C66-4D2F-D376-498F-7E3637F96CEF}"/>
                  </a:ext>
                </a:extLst>
              </p:cNvPr>
              <p:cNvCxnSpPr>
                <a:cxnSpLocks/>
                <a:stCxn id="17" idx="2"/>
              </p:cNvCxnSpPr>
              <p:nvPr/>
            </p:nvCxnSpPr>
            <p:spPr>
              <a:xfrm>
                <a:off x="7225261" y="3667895"/>
                <a:ext cx="110020" cy="2794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699367-8490-8DE2-3D82-7481FB0FB680}"/>
                  </a:ext>
                </a:extLst>
              </p:cNvPr>
              <p:cNvCxnSpPr>
                <a:cxnSpLocks/>
              </p:cNvCxnSpPr>
              <p:nvPr/>
            </p:nvCxnSpPr>
            <p:spPr>
              <a:xfrm flipH="1">
                <a:off x="6396064" y="4200403"/>
                <a:ext cx="359491" cy="789411"/>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B8F9F592-5D8F-11EA-3F4A-2EA570C19385}"/>
                </a:ext>
              </a:extLst>
            </p:cNvPr>
            <p:cNvSpPr txBox="1"/>
            <p:nvPr/>
          </p:nvSpPr>
          <p:spPr>
            <a:xfrm>
              <a:off x="-1394805" y="5246534"/>
              <a:ext cx="1798923" cy="901428"/>
            </a:xfrm>
            <a:prstGeom prst="rect">
              <a:avLst/>
            </a:prstGeom>
            <a:noFill/>
          </p:spPr>
          <p:txBody>
            <a:bodyPr wrap="square" rtlCol="0">
              <a:spAutoFit/>
            </a:bodyPr>
            <a:lstStyle/>
            <a:p>
              <a:pPr algn="ctr"/>
              <a:r>
                <a:rPr lang="en-US" sz="1400" dirty="0">
                  <a:latin typeface="+mn-lt"/>
                </a:rPr>
                <a:t>820 salt compositions   in MSTDB-TP</a:t>
              </a:r>
              <a:r>
                <a:rPr lang="en-US" sz="1400" baseline="30000" dirty="0"/>
                <a:t>[4]</a:t>
              </a:r>
              <a:endParaRPr lang="en-US" sz="1400" dirty="0"/>
            </a:p>
          </p:txBody>
        </p:sp>
      </p:grpSp>
      <p:sp>
        <p:nvSpPr>
          <p:cNvPr id="27" name="Rectangle 2">
            <a:extLst>
              <a:ext uri="{FF2B5EF4-FFF2-40B4-BE49-F238E27FC236}">
                <a16:creationId xmlns:a16="http://schemas.microsoft.com/office/drawing/2014/main" id="{02E4A1AC-9118-47F4-986A-37B95A1DEBDE}"/>
              </a:ext>
            </a:extLst>
          </p:cNvPr>
          <p:cNvSpPr>
            <a:spLocks noGrp="1" noChangeArrowheads="1"/>
          </p:cNvSpPr>
          <p:nvPr>
            <p:ph type="title"/>
          </p:nvPr>
        </p:nvSpPr>
        <p:spPr>
          <a:xfrm>
            <a:off x="609600" y="455613"/>
            <a:ext cx="10972800" cy="1535376"/>
          </a:xfrm>
        </p:spPr>
        <p:txBody>
          <a:bodyPr>
            <a:normAutofit/>
          </a:bodyPr>
          <a:lstStyle/>
          <a:p>
            <a:pPr fontAlgn="base"/>
            <a:r>
              <a:rPr lang="en-US" sz="3600" dirty="0">
                <a:solidFill>
                  <a:srgbClr val="002E5D"/>
                </a:solidFill>
              </a:rPr>
              <a:t>Foundational Challenges</a:t>
            </a:r>
            <a:br>
              <a:rPr lang="en-US" sz="3600" dirty="0">
                <a:solidFill>
                  <a:srgbClr val="002E5D"/>
                </a:solidFill>
              </a:rPr>
            </a:br>
            <a:r>
              <a:rPr lang="en-US" sz="2400" dirty="0">
                <a:solidFill>
                  <a:srgbClr val="002E5D"/>
                </a:solidFill>
              </a:rPr>
              <a:t>(Molten Salt Thermal Properties Database -</a:t>
            </a:r>
            <a:br>
              <a:rPr lang="en-US" sz="2400" dirty="0">
                <a:solidFill>
                  <a:srgbClr val="002E5D"/>
                </a:solidFill>
              </a:rPr>
            </a:br>
            <a:r>
              <a:rPr lang="en-US" sz="2400" dirty="0">
                <a:solidFill>
                  <a:srgbClr val="002E5D"/>
                </a:solidFill>
              </a:rPr>
              <a:t>Thermophysical Properties, MSTDB-TP)</a:t>
            </a:r>
            <a:endParaRPr lang="en-US" sz="3600" dirty="0"/>
          </a:p>
        </p:txBody>
      </p:sp>
      <p:grpSp>
        <p:nvGrpSpPr>
          <p:cNvPr id="7" name="Group 6">
            <a:extLst>
              <a:ext uri="{FF2B5EF4-FFF2-40B4-BE49-F238E27FC236}">
                <a16:creationId xmlns:a16="http://schemas.microsoft.com/office/drawing/2014/main" id="{AEAEBF70-08A8-4E1E-B9B2-5DFE8A5A9F39}"/>
              </a:ext>
            </a:extLst>
          </p:cNvPr>
          <p:cNvGrpSpPr/>
          <p:nvPr/>
        </p:nvGrpSpPr>
        <p:grpSpPr>
          <a:xfrm>
            <a:off x="4060515" y="2224468"/>
            <a:ext cx="3050613" cy="3045883"/>
            <a:chOff x="4419600" y="2895600"/>
            <a:chExt cx="3050613" cy="3045883"/>
          </a:xfrm>
        </p:grpSpPr>
        <p:grpSp>
          <p:nvGrpSpPr>
            <p:cNvPr id="21" name="Group 20">
              <a:extLst>
                <a:ext uri="{FF2B5EF4-FFF2-40B4-BE49-F238E27FC236}">
                  <a16:creationId xmlns:a16="http://schemas.microsoft.com/office/drawing/2014/main" id="{2C6B9527-78EB-E306-A57D-87A1F0004207}"/>
                </a:ext>
              </a:extLst>
            </p:cNvPr>
            <p:cNvGrpSpPr/>
            <p:nvPr/>
          </p:nvGrpSpPr>
          <p:grpSpPr>
            <a:xfrm>
              <a:off x="4419600" y="2895600"/>
              <a:ext cx="3050613" cy="2913430"/>
              <a:chOff x="3344908" y="2869910"/>
              <a:chExt cx="4001835" cy="3603946"/>
            </a:xfrm>
          </p:grpSpPr>
          <mc:AlternateContent xmlns:mc="http://schemas.openxmlformats.org/markup-compatibility/2006" xmlns:a14="http://schemas.microsoft.com/office/drawing/2010/main">
            <mc:Choice Requires="a14">
              <p:graphicFrame>
                <p:nvGraphicFramePr>
                  <p:cNvPr id="22" name="Chart 21">
                    <a:extLst>
                      <a:ext uri="{FF2B5EF4-FFF2-40B4-BE49-F238E27FC236}">
                        <a16:creationId xmlns:a16="http://schemas.microsoft.com/office/drawing/2014/main" id="{36A55E8D-7DAB-F94D-CBF4-E668A3820C63}"/>
                      </a:ext>
                    </a:extLst>
                  </p:cNvPr>
                  <p:cNvGraphicFramePr/>
                  <p:nvPr>
                    <p:extLst>
                      <p:ext uri="{D42A27DB-BD31-4B8C-83A1-F6EECF244321}">
                        <p14:modId xmlns:p14="http://schemas.microsoft.com/office/powerpoint/2010/main" val="2357849855"/>
                      </p:ext>
                    </p:extLst>
                  </p:nvPr>
                </p:nvGraphicFramePr>
                <p:xfrm>
                  <a:off x="3344908" y="2869910"/>
                  <a:ext cx="4001835" cy="3603946"/>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22" name="Chart 21">
                    <a:extLst>
                      <a:ext uri="{FF2B5EF4-FFF2-40B4-BE49-F238E27FC236}">
                        <a16:creationId xmlns:a16="http://schemas.microsoft.com/office/drawing/2014/main" id="{36A55E8D-7DAB-F94D-CBF4-E668A3820C63}"/>
                      </a:ext>
                    </a:extLst>
                  </p:cNvPr>
                  <p:cNvGraphicFramePr/>
                  <p:nvPr>
                    <p:extLst>
                      <p:ext uri="{D42A27DB-BD31-4B8C-83A1-F6EECF244321}">
                        <p14:modId xmlns:p14="http://schemas.microsoft.com/office/powerpoint/2010/main" val="2357849855"/>
                      </p:ext>
                    </p:extLst>
                  </p:nvPr>
                </p:nvGraphicFramePr>
                <p:xfrm>
                  <a:off x="3344908" y="2869910"/>
                  <a:ext cx="4001835" cy="3603946"/>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sp>
            <p:nvSpPr>
              <p:cNvPr id="23" name="TextBox 22">
                <a:extLst>
                  <a:ext uri="{FF2B5EF4-FFF2-40B4-BE49-F238E27FC236}">
                    <a16:creationId xmlns:a16="http://schemas.microsoft.com/office/drawing/2014/main" id="{209FED24-DE8C-5335-93B4-52469851B804}"/>
                  </a:ext>
                </a:extLst>
              </p:cNvPr>
              <p:cNvSpPr txBox="1"/>
              <p:nvPr/>
            </p:nvSpPr>
            <p:spPr>
              <a:xfrm>
                <a:off x="5454780" y="4024974"/>
                <a:ext cx="738319" cy="380724"/>
              </a:xfrm>
              <a:prstGeom prst="rect">
                <a:avLst/>
              </a:prstGeom>
              <a:noFill/>
            </p:spPr>
            <p:txBody>
              <a:bodyPr wrap="square" rtlCol="0">
                <a:spAutoFit/>
              </a:bodyPr>
              <a:lstStyle/>
              <a:p>
                <a:pPr algn="ctr"/>
                <a:r>
                  <a:rPr lang="en-US" sz="1400" dirty="0">
                    <a:solidFill>
                      <a:schemeClr val="bg1"/>
                    </a:solidFill>
                  </a:rPr>
                  <a:t>18%</a:t>
                </a:r>
              </a:p>
            </p:txBody>
          </p:sp>
          <p:sp>
            <p:nvSpPr>
              <p:cNvPr id="24" name="TextBox 23">
                <a:extLst>
                  <a:ext uri="{FF2B5EF4-FFF2-40B4-BE49-F238E27FC236}">
                    <a16:creationId xmlns:a16="http://schemas.microsoft.com/office/drawing/2014/main" id="{AB6166F9-B5D7-10E4-894B-973B8ABE9E0F}"/>
                  </a:ext>
                </a:extLst>
              </p:cNvPr>
              <p:cNvSpPr txBox="1"/>
              <p:nvPr/>
            </p:nvSpPr>
            <p:spPr>
              <a:xfrm>
                <a:off x="4527391" y="4668734"/>
                <a:ext cx="762455" cy="380724"/>
              </a:xfrm>
              <a:prstGeom prst="rect">
                <a:avLst/>
              </a:prstGeom>
              <a:noFill/>
            </p:spPr>
            <p:txBody>
              <a:bodyPr wrap="square" rtlCol="0">
                <a:spAutoFit/>
              </a:bodyPr>
              <a:lstStyle/>
              <a:p>
                <a:pPr algn="ctr"/>
                <a:r>
                  <a:rPr lang="en-US" sz="1400" dirty="0">
                    <a:solidFill>
                      <a:schemeClr val="bg1"/>
                    </a:solidFill>
                  </a:rPr>
                  <a:t>12%</a:t>
                </a:r>
              </a:p>
            </p:txBody>
          </p:sp>
          <p:sp>
            <p:nvSpPr>
              <p:cNvPr id="25" name="TextBox 24">
                <a:extLst>
                  <a:ext uri="{FF2B5EF4-FFF2-40B4-BE49-F238E27FC236}">
                    <a16:creationId xmlns:a16="http://schemas.microsoft.com/office/drawing/2014/main" id="{480CFC32-D295-B726-110A-E2E5F5C10BDA}"/>
                  </a:ext>
                </a:extLst>
              </p:cNvPr>
              <p:cNvSpPr txBox="1"/>
              <p:nvPr/>
            </p:nvSpPr>
            <p:spPr>
              <a:xfrm>
                <a:off x="6364992" y="4986942"/>
                <a:ext cx="762455" cy="380724"/>
              </a:xfrm>
              <a:prstGeom prst="rect">
                <a:avLst/>
              </a:prstGeom>
              <a:noFill/>
            </p:spPr>
            <p:txBody>
              <a:bodyPr wrap="square" rtlCol="0">
                <a:spAutoFit/>
              </a:bodyPr>
              <a:lstStyle/>
              <a:p>
                <a:pPr algn="ctr"/>
                <a:r>
                  <a:rPr lang="en-US" sz="1400" dirty="0">
                    <a:solidFill>
                      <a:schemeClr val="bg1"/>
                    </a:solidFill>
                  </a:rPr>
                  <a:t>9%</a:t>
                </a:r>
              </a:p>
            </p:txBody>
          </p:sp>
          <p:sp>
            <p:nvSpPr>
              <p:cNvPr id="26" name="TextBox 25">
                <a:extLst>
                  <a:ext uri="{FF2B5EF4-FFF2-40B4-BE49-F238E27FC236}">
                    <a16:creationId xmlns:a16="http://schemas.microsoft.com/office/drawing/2014/main" id="{CACB9F3F-EE1B-5B1B-DE8F-222ECA25B6A2}"/>
                  </a:ext>
                </a:extLst>
              </p:cNvPr>
              <p:cNvSpPr txBox="1"/>
              <p:nvPr/>
            </p:nvSpPr>
            <p:spPr>
              <a:xfrm>
                <a:off x="3613683" y="5533614"/>
                <a:ext cx="728543" cy="380724"/>
              </a:xfrm>
              <a:prstGeom prst="rect">
                <a:avLst/>
              </a:prstGeom>
              <a:noFill/>
            </p:spPr>
            <p:txBody>
              <a:bodyPr wrap="square" rtlCol="0">
                <a:spAutoFit/>
              </a:bodyPr>
              <a:lstStyle/>
              <a:p>
                <a:pPr algn="ctr"/>
                <a:r>
                  <a:rPr lang="en-US" sz="1400" dirty="0">
                    <a:solidFill>
                      <a:schemeClr val="bg1"/>
                    </a:solidFill>
                  </a:rPr>
                  <a:t>4%</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2E609F-6255-45F5-8462-2F9431070861}"/>
                    </a:ext>
                  </a:extLst>
                </p:cNvPr>
                <p:cNvSpPr txBox="1"/>
                <p:nvPr/>
              </p:nvSpPr>
              <p:spPr>
                <a:xfrm>
                  <a:off x="4679997" y="5447568"/>
                  <a:ext cx="4443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4472C4"/>
                            </a:solidFill>
                            <a:latin typeface="Cambria Math" panose="02040503050406030204" pitchFamily="18" charset="0"/>
                          </a:rPr>
                          <m:t>𝝆</m:t>
                        </m:r>
                      </m:oMath>
                    </m:oMathPara>
                  </a14:m>
                  <a:endParaRPr lang="en-US" sz="2400" b="1" dirty="0">
                    <a:solidFill>
                      <a:srgbClr val="4472C4"/>
                    </a:solidFill>
                  </a:endParaRPr>
                </a:p>
              </p:txBody>
            </p:sp>
          </mc:Choice>
          <mc:Fallback xmlns="">
            <p:sp>
              <p:nvSpPr>
                <p:cNvPr id="6" name="TextBox 5">
                  <a:extLst>
                    <a:ext uri="{FF2B5EF4-FFF2-40B4-BE49-F238E27FC236}">
                      <a16:creationId xmlns:a16="http://schemas.microsoft.com/office/drawing/2014/main" id="{482E609F-6255-45F5-8462-2F9431070861}"/>
                    </a:ext>
                  </a:extLst>
                </p:cNvPr>
                <p:cNvSpPr txBox="1">
                  <a:spLocks noRot="1" noChangeAspect="1" noMove="1" noResize="1" noEditPoints="1" noAdjustHandles="1" noChangeArrowheads="1" noChangeShapeType="1" noTextEdit="1"/>
                </p:cNvSpPr>
                <p:nvPr/>
              </p:nvSpPr>
              <p:spPr>
                <a:xfrm>
                  <a:off x="4679997" y="5447568"/>
                  <a:ext cx="444352" cy="461665"/>
                </a:xfrm>
                <a:prstGeom prst="rect">
                  <a:avLst/>
                </a:prstGeom>
                <a:blipFill>
                  <a:blip r:embed="rId7"/>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3DA37B-A7E0-413E-B2D2-33AD0B4B1713}"/>
                    </a:ext>
                  </a:extLst>
                </p:cNvPr>
                <p:cNvSpPr txBox="1"/>
                <p:nvPr/>
              </p:nvSpPr>
              <p:spPr>
                <a:xfrm>
                  <a:off x="5389446" y="5457932"/>
                  <a:ext cx="4283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solidFill>
                            <a:latin typeface="Cambria Math" panose="02040503050406030204" pitchFamily="18" charset="0"/>
                          </a:rPr>
                          <m:t>𝝂</m:t>
                        </m:r>
                      </m:oMath>
                    </m:oMathPara>
                  </a14:m>
                  <a:endParaRPr lang="en-US" sz="2400" b="1" dirty="0">
                    <a:solidFill>
                      <a:schemeClr val="accent2"/>
                    </a:solidFill>
                  </a:endParaRPr>
                </a:p>
              </p:txBody>
            </p:sp>
          </mc:Choice>
          <mc:Fallback xmlns="">
            <p:sp>
              <p:nvSpPr>
                <p:cNvPr id="28" name="TextBox 27">
                  <a:extLst>
                    <a:ext uri="{FF2B5EF4-FFF2-40B4-BE49-F238E27FC236}">
                      <a16:creationId xmlns:a16="http://schemas.microsoft.com/office/drawing/2014/main" id="{943DA37B-A7E0-413E-B2D2-33AD0B4B1713}"/>
                    </a:ext>
                  </a:extLst>
                </p:cNvPr>
                <p:cNvSpPr txBox="1">
                  <a:spLocks noRot="1" noChangeAspect="1" noMove="1" noResize="1" noEditPoints="1" noAdjustHandles="1" noChangeArrowheads="1" noChangeShapeType="1" noTextEdit="1"/>
                </p:cNvSpPr>
                <p:nvPr/>
              </p:nvSpPr>
              <p:spPr>
                <a:xfrm>
                  <a:off x="5389446" y="5457932"/>
                  <a:ext cx="42832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E84FAC6-DD2D-4FDF-B30A-E7D700B37638}"/>
                    </a:ext>
                  </a:extLst>
                </p:cNvPr>
                <p:cNvSpPr txBox="1"/>
                <p:nvPr/>
              </p:nvSpPr>
              <p:spPr>
                <a:xfrm>
                  <a:off x="6098508" y="5447568"/>
                  <a:ext cx="4411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𝒌</m:t>
                        </m:r>
                      </m:oMath>
                    </m:oMathPara>
                  </a14:m>
                  <a:endParaRPr lang="en-US" sz="2400" b="1" dirty="0">
                    <a:solidFill>
                      <a:srgbClr val="C00000"/>
                    </a:solidFill>
                  </a:endParaRPr>
                </a:p>
              </p:txBody>
            </p:sp>
          </mc:Choice>
          <mc:Fallback xmlns="">
            <p:sp>
              <p:nvSpPr>
                <p:cNvPr id="29" name="TextBox 28">
                  <a:extLst>
                    <a:ext uri="{FF2B5EF4-FFF2-40B4-BE49-F238E27FC236}">
                      <a16:creationId xmlns:a16="http://schemas.microsoft.com/office/drawing/2014/main" id="{5E84FAC6-DD2D-4FDF-B30A-E7D700B37638}"/>
                    </a:ext>
                  </a:extLst>
                </p:cNvPr>
                <p:cNvSpPr txBox="1">
                  <a:spLocks noRot="1" noChangeAspect="1" noMove="1" noResize="1" noEditPoints="1" noAdjustHandles="1" noChangeArrowheads="1" noChangeShapeType="1" noTextEdit="1"/>
                </p:cNvSpPr>
                <p:nvPr/>
              </p:nvSpPr>
              <p:spPr>
                <a:xfrm>
                  <a:off x="6098508" y="5447568"/>
                  <a:ext cx="441146"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C10F86-9A5F-4C72-82E0-6B5805736CC9}"/>
                    </a:ext>
                  </a:extLst>
                </p:cNvPr>
                <p:cNvSpPr txBox="1"/>
                <p:nvPr/>
              </p:nvSpPr>
              <p:spPr>
                <a:xfrm>
                  <a:off x="6770138" y="5446732"/>
                  <a:ext cx="561308" cy="494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6">
                                    <a:lumMod val="75000"/>
                                  </a:schemeClr>
                                </a:solidFill>
                                <a:latin typeface="Cambria Math" panose="02040503050406030204" pitchFamily="18" charset="0"/>
                              </a:rPr>
                            </m:ctrlPr>
                          </m:sSubPr>
                          <m:e>
                            <m:r>
                              <a:rPr lang="en-US" sz="2400" b="1" i="1" smtClean="0">
                                <a:solidFill>
                                  <a:schemeClr val="accent6">
                                    <a:lumMod val="75000"/>
                                  </a:schemeClr>
                                </a:solidFill>
                                <a:latin typeface="Cambria Math" panose="02040503050406030204" pitchFamily="18" charset="0"/>
                              </a:rPr>
                              <m:t>𝒄</m:t>
                            </m:r>
                          </m:e>
                          <m:sub>
                            <m:r>
                              <a:rPr lang="en-US" sz="2400" b="1" i="1" smtClean="0">
                                <a:solidFill>
                                  <a:schemeClr val="accent6">
                                    <a:lumMod val="75000"/>
                                  </a:schemeClr>
                                </a:solidFill>
                                <a:latin typeface="Cambria Math" panose="02040503050406030204" pitchFamily="18" charset="0"/>
                              </a:rPr>
                              <m:t>𝒑</m:t>
                            </m:r>
                          </m:sub>
                        </m:sSub>
                      </m:oMath>
                    </m:oMathPara>
                  </a14:m>
                  <a:endParaRPr lang="en-US" sz="2400" b="1" dirty="0">
                    <a:solidFill>
                      <a:schemeClr val="accent6">
                        <a:lumMod val="75000"/>
                      </a:schemeClr>
                    </a:solidFill>
                  </a:endParaRPr>
                </a:p>
              </p:txBody>
            </p:sp>
          </mc:Choice>
          <mc:Fallback xmlns="">
            <p:sp>
              <p:nvSpPr>
                <p:cNvPr id="30" name="TextBox 29">
                  <a:extLst>
                    <a:ext uri="{FF2B5EF4-FFF2-40B4-BE49-F238E27FC236}">
                      <a16:creationId xmlns:a16="http://schemas.microsoft.com/office/drawing/2014/main" id="{A0C10F86-9A5F-4C72-82E0-6B5805736CC9}"/>
                    </a:ext>
                  </a:extLst>
                </p:cNvPr>
                <p:cNvSpPr txBox="1">
                  <a:spLocks noRot="1" noChangeAspect="1" noMove="1" noResize="1" noEditPoints="1" noAdjustHandles="1" noChangeArrowheads="1" noChangeShapeType="1" noTextEdit="1"/>
                </p:cNvSpPr>
                <p:nvPr/>
              </p:nvSpPr>
              <p:spPr>
                <a:xfrm>
                  <a:off x="6770138" y="5446732"/>
                  <a:ext cx="561308" cy="494751"/>
                </a:xfrm>
                <a:prstGeom prst="rect">
                  <a:avLst/>
                </a:prstGeom>
                <a:blipFill>
                  <a:blip r:embed="rId10"/>
                  <a:stretch>
                    <a:fillRect b="-6098"/>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7B56B8F5-932C-4F24-BB49-D65E2DA1A621}"/>
              </a:ext>
            </a:extLst>
          </p:cNvPr>
          <p:cNvGrpSpPr/>
          <p:nvPr/>
        </p:nvGrpSpPr>
        <p:grpSpPr>
          <a:xfrm>
            <a:off x="7474525" y="399518"/>
            <a:ext cx="4439807" cy="5517407"/>
            <a:chOff x="7666821" y="209110"/>
            <a:chExt cx="4439807" cy="5517407"/>
          </a:xfrm>
        </p:grpSpPr>
        <p:pic>
          <p:nvPicPr>
            <p:cNvPr id="20" name="Picture 19">
              <a:extLst>
                <a:ext uri="{FF2B5EF4-FFF2-40B4-BE49-F238E27FC236}">
                  <a16:creationId xmlns:a16="http://schemas.microsoft.com/office/drawing/2014/main" id="{F99B1CAB-F097-1414-DF69-A5B68BA79292}"/>
                </a:ext>
              </a:extLst>
            </p:cNvPr>
            <p:cNvPicPr>
              <a:picLocks noChangeAspect="1"/>
            </p:cNvPicPr>
            <p:nvPr/>
          </p:nvPicPr>
          <p:blipFill rotWithShape="1">
            <a:blip r:embed="rId11"/>
            <a:srcRect t="2364" r="1489" b="4400"/>
            <a:stretch/>
          </p:blipFill>
          <p:spPr>
            <a:xfrm>
              <a:off x="7666821" y="209110"/>
              <a:ext cx="4439807" cy="5517407"/>
            </a:xfrm>
            <a:prstGeom prst="rect">
              <a:avLst/>
            </a:prstGeom>
          </p:spPr>
        </p:pic>
        <p:cxnSp>
          <p:nvCxnSpPr>
            <p:cNvPr id="31" name="Straight Connector 30">
              <a:extLst>
                <a:ext uri="{FF2B5EF4-FFF2-40B4-BE49-F238E27FC236}">
                  <a16:creationId xmlns:a16="http://schemas.microsoft.com/office/drawing/2014/main" id="{E4AE586A-DCEE-4276-A499-6E650A52FEB5}"/>
                </a:ext>
              </a:extLst>
            </p:cNvPr>
            <p:cNvCxnSpPr/>
            <p:nvPr/>
          </p:nvCxnSpPr>
          <p:spPr>
            <a:xfrm>
              <a:off x="8382000" y="3188285"/>
              <a:ext cx="35814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3B6F901-160D-4047-96A2-D62443F8FF31}"/>
                </a:ext>
              </a:extLst>
            </p:cNvPr>
            <p:cNvSpPr txBox="1"/>
            <p:nvPr/>
          </p:nvSpPr>
          <p:spPr>
            <a:xfrm>
              <a:off x="10439400" y="1223301"/>
              <a:ext cx="444352" cy="369332"/>
            </a:xfrm>
            <a:prstGeom prst="rect">
              <a:avLst/>
            </a:prstGeom>
            <a:noFill/>
          </p:spPr>
          <p:txBody>
            <a:bodyPr wrap="none" rtlCol="0">
              <a:spAutoFit/>
            </a:bodyPr>
            <a:lstStyle/>
            <a:p>
              <a:r>
                <a:rPr lang="en-US" b="1" u="sng" dirty="0" err="1"/>
                <a:t>LiF</a:t>
              </a:r>
              <a:endParaRPr lang="en-US" b="1" u="sng" dirty="0"/>
            </a:p>
          </p:txBody>
        </p:sp>
        <p:sp>
          <p:nvSpPr>
            <p:cNvPr id="35" name="TextBox 34">
              <a:extLst>
                <a:ext uri="{FF2B5EF4-FFF2-40B4-BE49-F238E27FC236}">
                  <a16:creationId xmlns:a16="http://schemas.microsoft.com/office/drawing/2014/main" id="{F7689056-C0C3-4C47-B01C-72E750B8D192}"/>
                </a:ext>
              </a:extLst>
            </p:cNvPr>
            <p:cNvSpPr txBox="1"/>
            <p:nvPr/>
          </p:nvSpPr>
          <p:spPr>
            <a:xfrm>
              <a:off x="9390711" y="3905099"/>
              <a:ext cx="480773" cy="369332"/>
            </a:xfrm>
            <a:prstGeom prst="rect">
              <a:avLst/>
            </a:prstGeom>
            <a:noFill/>
          </p:spPr>
          <p:txBody>
            <a:bodyPr wrap="none" rtlCol="0">
              <a:spAutoFit/>
            </a:bodyPr>
            <a:lstStyle/>
            <a:p>
              <a:r>
                <a:rPr lang="en-US" b="1" u="sng" dirty="0" err="1"/>
                <a:t>KCl</a:t>
              </a:r>
              <a:endParaRPr lang="en-US" b="1" u="sng" dirty="0"/>
            </a:p>
          </p:txBody>
        </p:sp>
      </p:grpSp>
    </p:spTree>
    <p:extLst>
      <p:ext uri="{BB962C8B-B14F-4D97-AF65-F5344CB8AC3E}">
        <p14:creationId xmlns:p14="http://schemas.microsoft.com/office/powerpoint/2010/main" val="80508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a:extLst>
              <a:ext uri="{FF2B5EF4-FFF2-40B4-BE49-F238E27FC236}">
                <a16:creationId xmlns:a16="http://schemas.microsoft.com/office/drawing/2014/main" id="{E350DBF8-19B6-4E82-82CF-71B556EDA6DD}"/>
              </a:ext>
            </a:extLst>
          </p:cNvPr>
          <p:cNvSpPr>
            <a:spLocks noGrp="1" noChangeArrowheads="1"/>
          </p:cNvSpPr>
          <p:nvPr>
            <p:ph type="title"/>
          </p:nvPr>
        </p:nvSpPr>
        <p:spPr>
          <a:xfrm>
            <a:off x="609600" y="242689"/>
            <a:ext cx="10972800" cy="534987"/>
          </a:xfrm>
        </p:spPr>
        <p:txBody>
          <a:bodyPr>
            <a:normAutofit fontScale="90000"/>
          </a:bodyPr>
          <a:lstStyle/>
          <a:p>
            <a:r>
              <a:rPr lang="en-US" sz="3600" dirty="0">
                <a:solidFill>
                  <a:schemeClr val="accent1">
                    <a:lumMod val="50000"/>
                  </a:schemeClr>
                </a:solidFill>
              </a:rPr>
              <a:t>Previous Estimation Approaches</a:t>
            </a:r>
            <a:endParaRPr lang="en-US" altLang="en-US" sz="3600" dirty="0"/>
          </a:p>
        </p:txBody>
      </p:sp>
      <p:graphicFrame>
        <p:nvGraphicFramePr>
          <p:cNvPr id="2" name="Table 1">
            <a:extLst>
              <a:ext uri="{FF2B5EF4-FFF2-40B4-BE49-F238E27FC236}">
                <a16:creationId xmlns:a16="http://schemas.microsoft.com/office/drawing/2014/main" id="{55940B72-81BE-7966-604B-636D2D8EA153}"/>
              </a:ext>
            </a:extLst>
          </p:cNvPr>
          <p:cNvGraphicFramePr>
            <a:graphicFrameLocks noGrp="1"/>
          </p:cNvGraphicFramePr>
          <p:nvPr>
            <p:extLst/>
          </p:nvPr>
        </p:nvGraphicFramePr>
        <p:xfrm>
          <a:off x="276900" y="1264920"/>
          <a:ext cx="9241084" cy="4145280"/>
        </p:xfrm>
        <a:graphic>
          <a:graphicData uri="http://schemas.openxmlformats.org/drawingml/2006/table">
            <a:tbl>
              <a:tblPr firstRow="1" bandRow="1">
                <a:tableStyleId>{5C22544A-7EE6-4342-B048-85BDC9FD1C3A}</a:tableStyleId>
              </a:tblPr>
              <a:tblGrid>
                <a:gridCol w="571757">
                  <a:extLst>
                    <a:ext uri="{9D8B030D-6E8A-4147-A177-3AD203B41FA5}">
                      <a16:colId xmlns:a16="http://schemas.microsoft.com/office/drawing/2014/main" val="3237522963"/>
                    </a:ext>
                  </a:extLst>
                </a:gridCol>
                <a:gridCol w="1473430">
                  <a:extLst>
                    <a:ext uri="{9D8B030D-6E8A-4147-A177-3AD203B41FA5}">
                      <a16:colId xmlns:a16="http://schemas.microsoft.com/office/drawing/2014/main" val="676776197"/>
                    </a:ext>
                  </a:extLst>
                </a:gridCol>
                <a:gridCol w="1415872">
                  <a:extLst>
                    <a:ext uri="{9D8B030D-6E8A-4147-A177-3AD203B41FA5}">
                      <a16:colId xmlns:a16="http://schemas.microsoft.com/office/drawing/2014/main" val="2085086049"/>
                    </a:ext>
                  </a:extLst>
                </a:gridCol>
                <a:gridCol w="1536858">
                  <a:extLst>
                    <a:ext uri="{9D8B030D-6E8A-4147-A177-3AD203B41FA5}">
                      <a16:colId xmlns:a16="http://schemas.microsoft.com/office/drawing/2014/main" val="502032029"/>
                    </a:ext>
                  </a:extLst>
                </a:gridCol>
                <a:gridCol w="1466957">
                  <a:extLst>
                    <a:ext uri="{9D8B030D-6E8A-4147-A177-3AD203B41FA5}">
                      <a16:colId xmlns:a16="http://schemas.microsoft.com/office/drawing/2014/main" val="3836611367"/>
                    </a:ext>
                  </a:extLst>
                </a:gridCol>
                <a:gridCol w="1457732">
                  <a:extLst>
                    <a:ext uri="{9D8B030D-6E8A-4147-A177-3AD203B41FA5}">
                      <a16:colId xmlns:a16="http://schemas.microsoft.com/office/drawing/2014/main" val="2940754365"/>
                    </a:ext>
                  </a:extLst>
                </a:gridCol>
                <a:gridCol w="1318478">
                  <a:extLst>
                    <a:ext uri="{9D8B030D-6E8A-4147-A177-3AD203B41FA5}">
                      <a16:colId xmlns:a16="http://schemas.microsoft.com/office/drawing/2014/main" val="3950975683"/>
                    </a:ext>
                  </a:extLst>
                </a:gridCol>
              </a:tblGrid>
              <a:tr h="260853">
                <a:tc>
                  <a:txBody>
                    <a:bodyPr/>
                    <a:lstStyle/>
                    <a:p>
                      <a:pPr algn="ctr"/>
                      <a:endParaRPr lang="en-US" sz="1200" dirty="0">
                        <a:latin typeface="+mn-lt"/>
                      </a:endParaRPr>
                    </a:p>
                  </a:txBody>
                  <a:tcPr>
                    <a:noFill/>
                  </a:tcPr>
                </a:tc>
                <a:tc gridSpan="5">
                  <a:txBody>
                    <a:bodyPr/>
                    <a:lstStyle/>
                    <a:p>
                      <a:pPr algn="ctr"/>
                      <a:r>
                        <a:rPr lang="en-US" sz="1100" b="0" dirty="0">
                          <a:latin typeface="+mn-lt"/>
                        </a:rPr>
                        <a:t>Liquid Theory</a:t>
                      </a:r>
                    </a:p>
                  </a:txBody>
                  <a:tcPr anchor="ctr">
                    <a:gradFill flip="none" rotWithShape="1">
                      <a:gsLst>
                        <a:gs pos="0">
                          <a:schemeClr val="accent4"/>
                        </a:gs>
                        <a:gs pos="54000">
                          <a:schemeClr val="accent6"/>
                        </a:gs>
                        <a:gs pos="100000">
                          <a:schemeClr val="accent5"/>
                        </a:gs>
                      </a:gsLst>
                      <a:lin ang="0" scaled="1"/>
                      <a:tileRect/>
                    </a:gradFill>
                  </a:tcPr>
                </a:tc>
                <a:tc hMerge="1">
                  <a:txBody>
                    <a:bodyPr/>
                    <a:lstStyle/>
                    <a:p>
                      <a:endParaRPr lang="en-US" sz="1400" dirty="0"/>
                    </a:p>
                  </a:txBody>
                  <a:tcPr/>
                </a:tc>
                <a:tc hMerge="1">
                  <a:txBody>
                    <a:bodyPr/>
                    <a:lstStyle/>
                    <a:p>
                      <a:endParaRPr lang="en-US"/>
                    </a:p>
                  </a:txBody>
                  <a:tcPr/>
                </a:tc>
                <a:tc hMerge="1">
                  <a:txBody>
                    <a:bodyPr/>
                    <a:lstStyle/>
                    <a:p>
                      <a:pPr algn="ctr"/>
                      <a:endParaRPr lang="en-US" sz="1100" b="0" dirty="0"/>
                    </a:p>
                  </a:txBody>
                  <a:tcPr anchor="ctr"/>
                </a:tc>
                <a:tc hMerge="1">
                  <a:txBody>
                    <a:bodyPr/>
                    <a:lstStyle/>
                    <a:p>
                      <a:pPr algn="ctr"/>
                      <a:endParaRPr lang="en-US" sz="1100" b="0" dirty="0">
                        <a:latin typeface="+mn-lt"/>
                      </a:endParaRPr>
                    </a:p>
                  </a:txBody>
                  <a:tcPr anchor="ctr"/>
                </a:tc>
                <a:tc>
                  <a:txBody>
                    <a:bodyPr/>
                    <a:lstStyle/>
                    <a:p>
                      <a:pPr algn="ctr"/>
                      <a:r>
                        <a:rPr lang="en-US" sz="1100" b="0" dirty="0">
                          <a:latin typeface="+mn-lt"/>
                        </a:rPr>
                        <a:t>Fitting Methods</a:t>
                      </a:r>
                    </a:p>
                  </a:txBody>
                  <a:tcPr anchor="ctr"/>
                </a:tc>
                <a:extLst>
                  <a:ext uri="{0D108BD9-81ED-4DB2-BD59-A6C34878D82A}">
                    <a16:rowId xmlns:a16="http://schemas.microsoft.com/office/drawing/2014/main" val="3395403744"/>
                  </a:ext>
                </a:extLst>
              </a:tr>
              <a:tr h="260853">
                <a:tc rowSpan="2">
                  <a:txBody>
                    <a:bodyPr/>
                    <a:lstStyle/>
                    <a:p>
                      <a:pPr algn="ctr"/>
                      <a:endParaRPr lang="en-US" sz="1300" dirty="0">
                        <a:latin typeface="+mn-lt"/>
                      </a:endParaRPr>
                    </a:p>
                  </a:txBody>
                  <a:tcPr anchor="ctr">
                    <a:noFill/>
                  </a:tcPr>
                </a:tc>
                <a:tc rowSpan="2">
                  <a:txBody>
                    <a:bodyPr/>
                    <a:lstStyle/>
                    <a:p>
                      <a:pPr algn="ctr"/>
                      <a:r>
                        <a:rPr lang="en-US" sz="1200" b="1" dirty="0">
                          <a:solidFill>
                            <a:schemeClr val="bg1"/>
                          </a:solidFill>
                          <a:latin typeface="+mn-lt"/>
                        </a:rPr>
                        <a:t>Phonon Gas Model</a:t>
                      </a:r>
                    </a:p>
                    <a:p>
                      <a:pPr algn="ctr"/>
                      <a:r>
                        <a:rPr lang="en-US" sz="1200" b="1" dirty="0">
                          <a:solidFill>
                            <a:schemeClr val="bg1"/>
                          </a:solidFill>
                          <a:latin typeface="+mn-lt"/>
                        </a:rPr>
                        <a:t>(Zhao, 2021)</a:t>
                      </a:r>
                    </a:p>
                    <a:p>
                      <a:pPr algn="ctr"/>
                      <a:r>
                        <a:rPr lang="en-US" sz="1200" b="0" dirty="0">
                          <a:solidFill>
                            <a:schemeClr val="bg1"/>
                          </a:solidFill>
                          <a:latin typeface="+mn-lt"/>
                        </a:rPr>
                        <a:t>(</a:t>
                      </a:r>
                      <a:r>
                        <a:rPr lang="en-US" sz="1200" b="0" i="1" dirty="0">
                          <a:solidFill>
                            <a:schemeClr val="bg1"/>
                          </a:solidFill>
                          <a:latin typeface="+mn-lt"/>
                        </a:rPr>
                        <a:t>PGM</a:t>
                      </a:r>
                      <a:r>
                        <a:rPr lang="en-US" sz="1200" b="0" dirty="0">
                          <a:solidFill>
                            <a:schemeClr val="bg1"/>
                          </a:solidFill>
                          <a:latin typeface="+mn-lt"/>
                        </a:rPr>
                        <a:t>)</a:t>
                      </a:r>
                    </a:p>
                  </a:txBody>
                  <a:tcPr anchor="ctr">
                    <a:solidFill>
                      <a:schemeClr val="accent1">
                        <a:lumMod val="75000"/>
                      </a:schemeClr>
                    </a:solidFill>
                  </a:tcPr>
                </a:tc>
                <a:tc gridSpan="2">
                  <a:txBody>
                    <a:bodyPr/>
                    <a:lstStyle/>
                    <a:p>
                      <a:pPr algn="ctr"/>
                      <a:r>
                        <a:rPr lang="en-US" sz="1200" b="1" dirty="0">
                          <a:solidFill>
                            <a:schemeClr val="bg1"/>
                          </a:solidFill>
                          <a:latin typeface="+mn-lt"/>
                        </a:rPr>
                        <a:t>Kinetic Theory (</a:t>
                      </a:r>
                      <a:r>
                        <a:rPr lang="en-US" sz="1200" b="1" dirty="0" err="1">
                          <a:solidFill>
                            <a:schemeClr val="bg1"/>
                          </a:solidFill>
                          <a:latin typeface="+mn-lt"/>
                        </a:rPr>
                        <a:t>Gheribi</a:t>
                      </a:r>
                      <a:r>
                        <a:rPr lang="en-US" sz="1200" b="1" dirty="0">
                          <a:solidFill>
                            <a:schemeClr val="bg1"/>
                          </a:solidFill>
                          <a:latin typeface="+mn-lt"/>
                        </a:rPr>
                        <a:t>)</a:t>
                      </a:r>
                    </a:p>
                  </a:txBody>
                  <a:tcPr anchor="ctr">
                    <a:solidFill>
                      <a:schemeClr val="accent1">
                        <a:lumMod val="75000"/>
                      </a:schemeClr>
                    </a:solidFill>
                  </a:tcPr>
                </a:tc>
                <a:tc hMerge="1">
                  <a:txBody>
                    <a:bodyPr/>
                    <a:lstStyle/>
                    <a:p>
                      <a:endParaRPr lang="en-US"/>
                    </a:p>
                  </a:txBody>
                  <a:tcPr/>
                </a:tc>
                <a:tc rowSpan="2">
                  <a:txBody>
                    <a:bodyPr/>
                    <a:lstStyle/>
                    <a:p>
                      <a:pPr algn="ctr"/>
                      <a:r>
                        <a:rPr lang="en-US" sz="1200" b="1" dirty="0">
                          <a:solidFill>
                            <a:schemeClr val="bg1"/>
                          </a:solidFill>
                          <a:latin typeface="+mn-lt"/>
                        </a:rPr>
                        <a:t>Bridgman-type</a:t>
                      </a:r>
                    </a:p>
                  </a:txBody>
                  <a:tcPr anchor="ctr">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Chapman-</a:t>
                      </a:r>
                      <a:r>
                        <a:rPr lang="en-US" sz="1200" b="1" dirty="0" err="1">
                          <a:solidFill>
                            <a:schemeClr val="bg1"/>
                          </a:solidFill>
                          <a:latin typeface="+mn-lt"/>
                        </a:rPr>
                        <a:t>Enskog</a:t>
                      </a:r>
                      <a:endParaRPr lang="en-US" sz="1200" b="1" dirty="0">
                        <a:solidFill>
                          <a:schemeClr val="bg1"/>
                        </a:solidFill>
                        <a:latin typeface="+mn-lt"/>
                      </a:endParaRPr>
                    </a:p>
                  </a:txBody>
                  <a:tcPr anchor="ctr">
                    <a:solidFill>
                      <a:schemeClr val="accent1">
                        <a:lumMod val="75000"/>
                      </a:schemeClr>
                    </a:solidFill>
                  </a:tcPr>
                </a:tc>
                <a:tc rowSpan="2">
                  <a:txBody>
                    <a:bodyPr/>
                    <a:lstStyle/>
                    <a:p>
                      <a:pPr algn="ctr"/>
                      <a:r>
                        <a:rPr lang="en-US" sz="1200" b="1" dirty="0">
                          <a:solidFill>
                            <a:schemeClr val="bg1"/>
                          </a:solidFill>
                          <a:latin typeface="+mn-lt"/>
                        </a:rPr>
                        <a:t>Corresponding states, semi-empirical models</a:t>
                      </a:r>
                    </a:p>
                  </a:txBody>
                  <a:tcPr anchor="ctr">
                    <a:solidFill>
                      <a:schemeClr val="accent1">
                        <a:lumMod val="75000"/>
                      </a:schemeClr>
                    </a:solidFill>
                  </a:tcPr>
                </a:tc>
                <a:extLst>
                  <a:ext uri="{0D108BD9-81ED-4DB2-BD59-A6C34878D82A}">
                    <a16:rowId xmlns:a16="http://schemas.microsoft.com/office/drawing/2014/main" val="4103169876"/>
                  </a:ext>
                </a:extLst>
              </a:tr>
              <a:tr h="450507">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2014 Empirical Fit (</a:t>
                      </a:r>
                      <a:r>
                        <a:rPr lang="en-US" sz="1200" i="1" dirty="0" err="1">
                          <a:solidFill>
                            <a:schemeClr val="bg1"/>
                          </a:solidFill>
                        </a:rPr>
                        <a:t>KT</a:t>
                      </a:r>
                      <a:r>
                        <a:rPr lang="en-US" sz="1200" i="1" baseline="-25000" dirty="0" err="1">
                          <a:solidFill>
                            <a:schemeClr val="bg1"/>
                          </a:solidFill>
                        </a:rPr>
                        <a:t>emp</a:t>
                      </a:r>
                      <a:r>
                        <a:rPr lang="en-US" sz="1200" b="1" dirty="0">
                          <a:solidFill>
                            <a:schemeClr val="bg1"/>
                          </a:solidFill>
                          <a:latin typeface="+mn-lt"/>
                        </a:rPr>
                        <a:t>)</a:t>
                      </a:r>
                    </a:p>
                  </a:txBody>
                  <a:tcPr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2024 Kinetic Theory (</a:t>
                      </a:r>
                      <a:r>
                        <a:rPr lang="en-US" sz="1200" i="1" dirty="0">
                          <a:solidFill>
                            <a:schemeClr val="bg1"/>
                          </a:solidFill>
                        </a:rPr>
                        <a:t>KT</a:t>
                      </a:r>
                      <a:r>
                        <a:rPr lang="en-US" sz="1200" i="1" baseline="-25000" dirty="0">
                          <a:solidFill>
                            <a:schemeClr val="bg1"/>
                          </a:solidFill>
                        </a:rPr>
                        <a:t>24</a:t>
                      </a:r>
                      <a:r>
                        <a:rPr lang="en-US" sz="1200" b="1" dirty="0">
                          <a:solidFill>
                            <a:schemeClr val="bg1"/>
                          </a:solidFill>
                          <a:latin typeface="+mn-lt"/>
                        </a:rPr>
                        <a:t>)</a:t>
                      </a:r>
                    </a:p>
                  </a:txBody>
                  <a:tcPr anchor="ctr">
                    <a:solidFill>
                      <a:schemeClr val="accent1">
                        <a:lumMod val="75000"/>
                      </a:schemeClr>
                    </a:solidFill>
                  </a:tcPr>
                </a:tc>
                <a:tc vMerge="1">
                  <a:txBody>
                    <a:bodyPr/>
                    <a:lstStyle/>
                    <a:p>
                      <a:endParaRPr lang="en-US" dirty="0"/>
                    </a:p>
                  </a:txBody>
                  <a:tcPr>
                    <a:solidFill>
                      <a:schemeClr val="accent1">
                        <a:lumMod val="75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97854753"/>
                  </a:ext>
                </a:extLst>
              </a:tr>
              <a:tr h="1130363">
                <a:tc>
                  <a:txBody>
                    <a:bodyPr/>
                    <a:lstStyle/>
                    <a:p>
                      <a:pPr algn="ctr"/>
                      <a:r>
                        <a:rPr lang="en-US" sz="1100" dirty="0">
                          <a:solidFill>
                            <a:schemeClr val="bg1"/>
                          </a:solidFill>
                          <a:latin typeface="+mn-lt"/>
                        </a:rPr>
                        <a:t>Energy Carriers</a:t>
                      </a:r>
                    </a:p>
                  </a:txBody>
                  <a:tcPr vert="vert270" anchor="ctr">
                    <a:solidFill>
                      <a:schemeClr val="accent1"/>
                    </a:solidFill>
                  </a:tcPr>
                </a:tc>
                <a:tc>
                  <a:txBody>
                    <a:bodyPr/>
                    <a:lstStyle/>
                    <a:p>
                      <a:r>
                        <a:rPr lang="en-US" sz="1200" dirty="0">
                          <a:latin typeface="+mn-lt"/>
                        </a:rPr>
                        <a:t>Phonon modes, approximated by macro-properties</a:t>
                      </a:r>
                    </a:p>
                  </a:txBody>
                  <a:tcPr/>
                </a:tc>
                <a:tc>
                  <a:txBody>
                    <a:bodyPr/>
                    <a:lstStyle/>
                    <a:p>
                      <a:r>
                        <a:rPr lang="en-US" sz="1200" dirty="0">
                          <a:latin typeface="+mn-lt"/>
                        </a:rPr>
                        <a:t>Relates thermal conductivity to ionic radius proportionality by fitting to </a:t>
                      </a:r>
                      <a:r>
                        <a:rPr lang="en-US" sz="1200" dirty="0" err="1">
                          <a:latin typeface="+mn-lt"/>
                        </a:rPr>
                        <a:t>KCl</a:t>
                      </a:r>
                      <a:r>
                        <a:rPr lang="en-US" sz="1200" dirty="0">
                          <a:latin typeface="+mn-lt"/>
                        </a:rPr>
                        <a:t> data (</a:t>
                      </a:r>
                      <a:r>
                        <a:rPr lang="en-US" sz="1200" dirty="0" err="1">
                          <a:latin typeface="+mn-lt"/>
                        </a:rPr>
                        <a:t>Nagasaka</a:t>
                      </a:r>
                      <a:r>
                        <a:rPr lang="en-US" sz="1200" dirty="0">
                          <a:latin typeface="+mn-lt"/>
                        </a:rPr>
                        <a:t>, 1992)</a:t>
                      </a:r>
                    </a:p>
                  </a:txBody>
                  <a:tcPr/>
                </a:tc>
                <a:tc>
                  <a:txBody>
                    <a:bodyPr/>
                    <a:lstStyle/>
                    <a:p>
                      <a:r>
                        <a:rPr lang="en-US" sz="1200" dirty="0">
                          <a:latin typeface="+mn-lt"/>
                        </a:rPr>
                        <a:t>Scales the Cahill-Poll minimum thermal conductivity according to anion complexity</a:t>
                      </a:r>
                    </a:p>
                  </a:txBody>
                  <a:tcPr/>
                </a:tc>
                <a:tc>
                  <a:txBody>
                    <a:bodyPr/>
                    <a:lstStyle/>
                    <a:p>
                      <a:r>
                        <a:rPr lang="en-US" sz="1200" dirty="0">
                          <a:latin typeface="+mn-lt"/>
                        </a:rPr>
                        <a:t>Dilute gas interactions in a cubic lattice, relates </a:t>
                      </a:r>
                      <a:r>
                        <a:rPr lang="el-GR" sz="1200" kern="1200" dirty="0">
                          <a:solidFill>
                            <a:schemeClr val="dk1"/>
                          </a:solidFill>
                          <a:effectLst/>
                          <a:latin typeface="+mn-lt"/>
                          <a:ea typeface="+mn-ea"/>
                          <a:cs typeface="+mn-cs"/>
                        </a:rPr>
                        <a:t>λ</a:t>
                      </a:r>
                      <a:r>
                        <a:rPr lang="en-US" sz="1200" kern="1200" dirty="0">
                          <a:solidFill>
                            <a:schemeClr val="dk1"/>
                          </a:solidFill>
                          <a:effectLst/>
                          <a:latin typeface="+mn-lt"/>
                          <a:ea typeface="+mn-ea"/>
                          <a:cs typeface="+mn-cs"/>
                        </a:rPr>
                        <a:t> </a:t>
                      </a:r>
                      <a:r>
                        <a:rPr lang="en-US" sz="1200" dirty="0">
                          <a:latin typeface="+mn-lt"/>
                        </a:rPr>
                        <a:t>to variation in free volumes/angles</a:t>
                      </a:r>
                    </a:p>
                  </a:txBody>
                  <a:tcPr/>
                </a:tc>
                <a:tc>
                  <a:txBody>
                    <a:bodyPr/>
                    <a:lstStyle/>
                    <a:p>
                      <a:r>
                        <a:rPr lang="en-US" sz="1200" dirty="0">
                          <a:latin typeface="+mn-lt"/>
                        </a:rPr>
                        <a:t>Energy transfer occurs via collisions, modified with density and viscosity</a:t>
                      </a:r>
                    </a:p>
                  </a:txBody>
                  <a:tcPr/>
                </a:tc>
                <a:tc>
                  <a:txBody>
                    <a:bodyPr/>
                    <a:lstStyle/>
                    <a:p>
                      <a:r>
                        <a:rPr lang="en-US" sz="1200" dirty="0">
                          <a:latin typeface="+mn-lt"/>
                        </a:rPr>
                        <a:t>Underlying thermal behavior follows across states of matter and certain materials</a:t>
                      </a:r>
                    </a:p>
                  </a:txBody>
                  <a:tcPr/>
                </a:tc>
                <a:extLst>
                  <a:ext uri="{0D108BD9-81ED-4DB2-BD59-A6C34878D82A}">
                    <a16:rowId xmlns:a16="http://schemas.microsoft.com/office/drawing/2014/main" val="2582484130"/>
                  </a:ext>
                </a:extLst>
              </a:tr>
              <a:tr h="926043">
                <a:tc>
                  <a:txBody>
                    <a:bodyPr/>
                    <a:lstStyle/>
                    <a:p>
                      <a:pPr algn="ctr"/>
                      <a:r>
                        <a:rPr lang="en-US" sz="1100" dirty="0">
                          <a:solidFill>
                            <a:schemeClr val="bg1"/>
                          </a:solidFill>
                          <a:latin typeface="+mn-lt"/>
                        </a:rPr>
                        <a:t>Temperature Dependence</a:t>
                      </a:r>
                    </a:p>
                  </a:txBody>
                  <a:tcPr vert="vert270" anchor="ctr">
                    <a:solidFill>
                      <a:schemeClr val="accent1"/>
                    </a:solidFill>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gridSpan="2">
                  <a:txBody>
                    <a:bodyPr/>
                    <a:lstStyle/>
                    <a:p>
                      <a:pPr algn="ctr"/>
                      <a:r>
                        <a:rPr lang="en-US" sz="1200" b="1" dirty="0">
                          <a:latin typeface="+mn-lt"/>
                        </a:rPr>
                        <a:t>Negative</a:t>
                      </a:r>
                    </a:p>
                    <a:p>
                      <a:endParaRPr lang="en-US" sz="800" dirty="0">
                        <a:latin typeface="+mn-lt"/>
                      </a:endParaRPr>
                    </a:p>
                    <a:p>
                      <a:r>
                        <a:rPr lang="en-US" sz="1200" dirty="0">
                          <a:latin typeface="+mn-lt"/>
                        </a:rPr>
                        <a:t>Based on thermal expansivity at melting point scaled with temperature change and composition</a:t>
                      </a:r>
                    </a:p>
                  </a:txBody>
                  <a:tcPr/>
                </a:tc>
                <a:tc hMerge="1">
                  <a:txBody>
                    <a:bodyPr/>
                    <a:lstStyle/>
                    <a:p>
                      <a:endParaRPr lang="en-US"/>
                    </a:p>
                  </a:txBody>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a:txBody>
                    <a:bodyPr/>
                    <a:lstStyle/>
                    <a:p>
                      <a:pPr algn="ctr"/>
                      <a:r>
                        <a:rPr lang="en-US" sz="1200" b="1" dirty="0">
                          <a:latin typeface="+mn-lt"/>
                        </a:rPr>
                        <a:t>Negative</a:t>
                      </a:r>
                    </a:p>
                    <a:p>
                      <a:endParaRPr lang="en-US" sz="600" dirty="0">
                        <a:latin typeface="+mn-lt"/>
                      </a:endParaRPr>
                    </a:p>
                    <a:p>
                      <a:r>
                        <a:rPr lang="en-US" sz="1200" dirty="0">
                          <a:latin typeface="+mn-lt"/>
                        </a:rPr>
                        <a:t>Based on temp-dependent viscosity estimation</a:t>
                      </a:r>
                    </a:p>
                  </a:txBody>
                  <a:tcPr/>
                </a:tc>
                <a:tc>
                  <a:txBody>
                    <a:bodyPr/>
                    <a:lstStyle/>
                    <a:p>
                      <a:r>
                        <a:rPr lang="en-US" sz="1200" dirty="0">
                          <a:latin typeface="+mn-lt"/>
                        </a:rPr>
                        <a:t>Matches temp-dependent behavior of fitted data</a:t>
                      </a:r>
                    </a:p>
                  </a:txBody>
                  <a:tcPr/>
                </a:tc>
                <a:extLst>
                  <a:ext uri="{0D108BD9-81ED-4DB2-BD59-A6C34878D82A}">
                    <a16:rowId xmlns:a16="http://schemas.microsoft.com/office/drawing/2014/main" val="1833796279"/>
                  </a:ext>
                </a:extLst>
              </a:tr>
              <a:tr h="976099">
                <a:tc>
                  <a:txBody>
                    <a:bodyPr/>
                    <a:lstStyle/>
                    <a:p>
                      <a:pPr algn="ctr"/>
                      <a:r>
                        <a:rPr lang="en-US" sz="1100" dirty="0">
                          <a:solidFill>
                            <a:schemeClr val="bg1"/>
                          </a:solidFill>
                          <a:latin typeface="+mn-lt"/>
                        </a:rPr>
                        <a:t>Limitations</a:t>
                      </a:r>
                    </a:p>
                  </a:txBody>
                  <a:tcPr vert="vert270" anchor="ctr">
                    <a:solidFill>
                      <a:schemeClr val="accent1"/>
                    </a:solidFill>
                  </a:tcPr>
                </a:tc>
                <a:tc>
                  <a:txBody>
                    <a:bodyPr/>
                    <a:lstStyle/>
                    <a:p>
                      <a:r>
                        <a:rPr lang="en-US" sz="1200" dirty="0">
                          <a:latin typeface="+mn-lt"/>
                        </a:rPr>
                        <a:t>Unknown phonon freq. distribution requires use of thermodynamic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Requires fitting to empirical data to scale the phonon mean free path relationship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Increased deviation with highly disparate ion mass (particularly actinides)</a:t>
                      </a:r>
                    </a:p>
                  </a:txBody>
                  <a:tcPr/>
                </a:tc>
                <a:tc>
                  <a:txBody>
                    <a:bodyPr/>
                    <a:lstStyle/>
                    <a:p>
                      <a:r>
                        <a:rPr lang="en-US" sz="1200" dirty="0">
                          <a:latin typeface="+mn-lt"/>
                        </a:rPr>
                        <a:t>Does not consider dissociated interatomic behavior (prevalent in molten salt ions)</a:t>
                      </a:r>
                    </a:p>
                  </a:txBody>
                  <a:tcPr/>
                </a:tc>
                <a:tc>
                  <a:txBody>
                    <a:bodyPr/>
                    <a:lstStyle/>
                    <a:p>
                      <a:r>
                        <a:rPr lang="en-US" sz="1200" dirty="0">
                          <a:latin typeface="+mn-lt"/>
                        </a:rPr>
                        <a:t>Does not capture the temperature dependence of salts.</a:t>
                      </a:r>
                    </a:p>
                  </a:txBody>
                  <a:tcPr/>
                </a:tc>
                <a:tc>
                  <a:txBody>
                    <a:bodyPr/>
                    <a:lstStyle/>
                    <a:p>
                      <a:r>
                        <a:rPr lang="en-US" sz="1200" dirty="0">
                          <a:latin typeface="+mn-lt"/>
                        </a:rPr>
                        <a:t>May not be able to extrapolate for salt and compositional variation.</a:t>
                      </a:r>
                    </a:p>
                  </a:txBody>
                  <a:tcPr/>
                </a:tc>
                <a:extLst>
                  <a:ext uri="{0D108BD9-81ED-4DB2-BD59-A6C34878D82A}">
                    <a16:rowId xmlns:a16="http://schemas.microsoft.com/office/drawing/2014/main" val="3303573180"/>
                  </a:ext>
                </a:extLst>
              </a:tr>
            </a:tbl>
          </a:graphicData>
        </a:graphic>
      </p:graphicFrame>
      <p:grpSp>
        <p:nvGrpSpPr>
          <p:cNvPr id="7" name="Group 6">
            <a:extLst>
              <a:ext uri="{FF2B5EF4-FFF2-40B4-BE49-F238E27FC236}">
                <a16:creationId xmlns:a16="http://schemas.microsoft.com/office/drawing/2014/main" id="{65508169-96B3-CFC2-98F7-BFC178E0CE1D}"/>
              </a:ext>
            </a:extLst>
          </p:cNvPr>
          <p:cNvGrpSpPr/>
          <p:nvPr/>
        </p:nvGrpSpPr>
        <p:grpSpPr>
          <a:xfrm>
            <a:off x="9704186" y="228600"/>
            <a:ext cx="2227146" cy="5616181"/>
            <a:chOff x="9552562" y="1250185"/>
            <a:chExt cx="2382110" cy="5333495"/>
          </a:xfrm>
        </p:grpSpPr>
        <p:sp>
          <p:nvSpPr>
            <p:cNvPr id="8" name="Rectangle 7">
              <a:extLst>
                <a:ext uri="{FF2B5EF4-FFF2-40B4-BE49-F238E27FC236}">
                  <a16:creationId xmlns:a16="http://schemas.microsoft.com/office/drawing/2014/main" id="{7108A1E3-2A99-75A3-FC84-3AA129E03A5B}"/>
                </a:ext>
              </a:extLst>
            </p:cNvPr>
            <p:cNvSpPr/>
            <p:nvPr/>
          </p:nvSpPr>
          <p:spPr>
            <a:xfrm>
              <a:off x="9552562" y="1250185"/>
              <a:ext cx="2382110" cy="533349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 name="TextBox 8">
              <a:extLst>
                <a:ext uri="{FF2B5EF4-FFF2-40B4-BE49-F238E27FC236}">
                  <a16:creationId xmlns:a16="http://schemas.microsoft.com/office/drawing/2014/main" id="{703EB6C8-8F53-C580-8AA1-2AC57E8772D6}"/>
                </a:ext>
              </a:extLst>
            </p:cNvPr>
            <p:cNvSpPr txBox="1"/>
            <p:nvPr/>
          </p:nvSpPr>
          <p:spPr>
            <a:xfrm>
              <a:off x="9552562" y="5627597"/>
              <a:ext cx="2382110" cy="771632"/>
            </a:xfrm>
            <a:prstGeom prst="rect">
              <a:avLst/>
            </a:prstGeom>
            <a:noFill/>
          </p:spPr>
          <p:txBody>
            <a:bodyPr wrap="square" rtlCol="0">
              <a:spAutoFit/>
            </a:bodyPr>
            <a:lstStyle/>
            <a:p>
              <a:pPr algn="ctr">
                <a:lnSpc>
                  <a:spcPct val="90000"/>
                </a:lnSpc>
              </a:pPr>
              <a:r>
                <a:rPr lang="en-US" sz="1600" dirty="0">
                  <a:latin typeface="+mn-lt"/>
                </a:rPr>
                <a:t>Molecular Interactions</a:t>
              </a:r>
            </a:p>
            <a:p>
              <a:pPr algn="ctr">
                <a:lnSpc>
                  <a:spcPct val="90000"/>
                </a:lnSpc>
              </a:pPr>
              <a:endParaRPr lang="en-US" dirty="0">
                <a:latin typeface="+mn-lt"/>
              </a:endParaRPr>
            </a:p>
            <a:p>
              <a:pPr algn="ctr">
                <a:lnSpc>
                  <a:spcPct val="90000"/>
                </a:lnSpc>
              </a:pPr>
              <a:r>
                <a:rPr lang="en-US" b="1" dirty="0">
                  <a:latin typeface="+mn-lt"/>
                </a:rPr>
                <a:t>Microscopic</a:t>
              </a:r>
              <a:endParaRPr lang="en-US" dirty="0">
                <a:latin typeface="+mn-lt"/>
              </a:endParaRPr>
            </a:p>
          </p:txBody>
        </p:sp>
        <p:sp>
          <p:nvSpPr>
            <p:cNvPr id="10" name="TextBox 9">
              <a:extLst>
                <a:ext uri="{FF2B5EF4-FFF2-40B4-BE49-F238E27FC236}">
                  <a16:creationId xmlns:a16="http://schemas.microsoft.com/office/drawing/2014/main" id="{6F0D2A13-129C-5F22-4281-80940AC81601}"/>
                </a:ext>
              </a:extLst>
            </p:cNvPr>
            <p:cNvSpPr txBox="1"/>
            <p:nvPr/>
          </p:nvSpPr>
          <p:spPr>
            <a:xfrm>
              <a:off x="9552562" y="1349985"/>
              <a:ext cx="2382110" cy="771632"/>
            </a:xfrm>
            <a:prstGeom prst="rect">
              <a:avLst/>
            </a:prstGeom>
            <a:noFill/>
          </p:spPr>
          <p:txBody>
            <a:bodyPr wrap="square" rtlCol="0">
              <a:spAutoFit/>
            </a:bodyPr>
            <a:lstStyle/>
            <a:p>
              <a:pPr algn="ctr">
                <a:lnSpc>
                  <a:spcPct val="90000"/>
                </a:lnSpc>
              </a:pPr>
              <a:r>
                <a:rPr lang="en-US" b="1" dirty="0">
                  <a:latin typeface="+mn-lt"/>
                </a:rPr>
                <a:t>Macroscopic</a:t>
              </a:r>
            </a:p>
            <a:p>
              <a:pPr algn="ctr">
                <a:lnSpc>
                  <a:spcPct val="90000"/>
                </a:lnSpc>
              </a:pPr>
              <a:endParaRPr lang="en-US" b="1" dirty="0">
                <a:latin typeface="+mn-lt"/>
              </a:endParaRPr>
            </a:p>
            <a:p>
              <a:pPr algn="ctr">
                <a:lnSpc>
                  <a:spcPct val="90000"/>
                </a:lnSpc>
              </a:pPr>
              <a:r>
                <a:rPr lang="en-US" sz="1600" dirty="0">
                  <a:latin typeface="+mn-lt"/>
                </a:rPr>
                <a:t>Thermodynamics</a:t>
              </a:r>
            </a:p>
          </p:txBody>
        </p:sp>
      </p:grpSp>
      <p:pic>
        <p:nvPicPr>
          <p:cNvPr id="11" name="Picture 2" descr="Wavy Path Icons - Free SVG &amp; PNG Wavy Path Images - Noun Project">
            <a:extLst>
              <a:ext uri="{FF2B5EF4-FFF2-40B4-BE49-F238E27FC236}">
                <a16:creationId xmlns:a16="http://schemas.microsoft.com/office/drawing/2014/main" id="{35EB1E1B-5A85-BC88-B627-D39FE20FDE01}"/>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34956"/>
          <a:stretch/>
        </p:blipFill>
        <p:spPr bwMode="auto">
          <a:xfrm rot="3852711">
            <a:off x="9710108" y="4309690"/>
            <a:ext cx="571950" cy="37202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D13DF1F-3FA5-07C1-A89C-AAED81AB2282}"/>
              </a:ext>
            </a:extLst>
          </p:cNvPr>
          <p:cNvGrpSpPr/>
          <p:nvPr/>
        </p:nvGrpSpPr>
        <p:grpSpPr>
          <a:xfrm>
            <a:off x="9921589" y="1299058"/>
            <a:ext cx="1792340" cy="3449715"/>
            <a:chOff x="9923594" y="1340070"/>
            <a:chExt cx="1792340" cy="3449715"/>
          </a:xfrm>
        </p:grpSpPr>
        <p:grpSp>
          <p:nvGrpSpPr>
            <p:cNvPr id="13" name="Group 12">
              <a:extLst>
                <a:ext uri="{FF2B5EF4-FFF2-40B4-BE49-F238E27FC236}">
                  <a16:creationId xmlns:a16="http://schemas.microsoft.com/office/drawing/2014/main" id="{8FDF2CCA-CDB0-0F72-3278-5C5FAAEFB7A8}"/>
                </a:ext>
              </a:extLst>
            </p:cNvPr>
            <p:cNvGrpSpPr/>
            <p:nvPr/>
          </p:nvGrpSpPr>
          <p:grpSpPr>
            <a:xfrm rot="10800000">
              <a:off x="9923594" y="3274439"/>
              <a:ext cx="1767192" cy="1515346"/>
              <a:chOff x="9860021" y="3766185"/>
              <a:chExt cx="1767192" cy="1515346"/>
            </a:xfrm>
          </p:grpSpPr>
          <p:grpSp>
            <p:nvGrpSpPr>
              <p:cNvPr id="21" name="Group 20">
                <a:extLst>
                  <a:ext uri="{FF2B5EF4-FFF2-40B4-BE49-F238E27FC236}">
                    <a16:creationId xmlns:a16="http://schemas.microsoft.com/office/drawing/2014/main" id="{72DBEEFB-4C21-399E-0D9E-9BBA6860CF20}"/>
                  </a:ext>
                </a:extLst>
              </p:cNvPr>
              <p:cNvGrpSpPr/>
              <p:nvPr/>
            </p:nvGrpSpPr>
            <p:grpSpPr>
              <a:xfrm rot="5400000">
                <a:off x="10052539" y="3609096"/>
                <a:ext cx="1382156" cy="1767192"/>
                <a:chOff x="5865273" y="1041526"/>
                <a:chExt cx="2141096" cy="2736714"/>
              </a:xfrm>
            </p:grpSpPr>
            <p:sp>
              <p:nvSpPr>
                <p:cNvPr id="27" name="Oval 26">
                  <a:extLst>
                    <a:ext uri="{FF2B5EF4-FFF2-40B4-BE49-F238E27FC236}">
                      <a16:creationId xmlns:a16="http://schemas.microsoft.com/office/drawing/2014/main" id="{5EEF7C6D-DE7B-D172-ACCE-36B5A00262FC}"/>
                    </a:ext>
                  </a:extLst>
                </p:cNvPr>
                <p:cNvSpPr/>
                <p:nvPr/>
              </p:nvSpPr>
              <p:spPr>
                <a:xfrm>
                  <a:off x="6737008" y="175275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8" name="Oval 27">
                  <a:extLst>
                    <a:ext uri="{FF2B5EF4-FFF2-40B4-BE49-F238E27FC236}">
                      <a16:creationId xmlns:a16="http://schemas.microsoft.com/office/drawing/2014/main" id="{ABF65387-3158-8443-9600-2EAADA319DF9}"/>
                    </a:ext>
                  </a:extLst>
                </p:cNvPr>
                <p:cNvSpPr/>
                <p:nvPr/>
              </p:nvSpPr>
              <p:spPr>
                <a:xfrm>
                  <a:off x="6403628" y="2514384"/>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9" name="Oval 28">
                  <a:extLst>
                    <a:ext uri="{FF2B5EF4-FFF2-40B4-BE49-F238E27FC236}">
                      <a16:creationId xmlns:a16="http://schemas.microsoft.com/office/drawing/2014/main" id="{730A4B7A-52FF-847E-3467-AC881BB14296}"/>
                    </a:ext>
                  </a:extLst>
                </p:cNvPr>
                <p:cNvSpPr/>
                <p:nvPr/>
              </p:nvSpPr>
              <p:spPr>
                <a:xfrm>
                  <a:off x="7289049" y="268253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0" name="Oval 29">
                  <a:extLst>
                    <a:ext uri="{FF2B5EF4-FFF2-40B4-BE49-F238E27FC236}">
                      <a16:creationId xmlns:a16="http://schemas.microsoft.com/office/drawing/2014/main" id="{6D840C17-389F-04D8-E26F-312D9EBAD472}"/>
                    </a:ext>
                  </a:extLst>
                </p:cNvPr>
                <p:cNvSpPr/>
                <p:nvPr/>
              </p:nvSpPr>
              <p:spPr>
                <a:xfrm>
                  <a:off x="7293103" y="118515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1" name="Oval 30">
                  <a:extLst>
                    <a:ext uri="{FF2B5EF4-FFF2-40B4-BE49-F238E27FC236}">
                      <a16:creationId xmlns:a16="http://schemas.microsoft.com/office/drawing/2014/main" id="{2D36EF30-A70D-20A2-1D13-DA966ACAA731}"/>
                    </a:ext>
                  </a:extLst>
                </p:cNvPr>
                <p:cNvSpPr/>
                <p:nvPr/>
              </p:nvSpPr>
              <p:spPr>
                <a:xfrm>
                  <a:off x="7513601" y="208146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2" name="Oval 31">
                  <a:extLst>
                    <a:ext uri="{FF2B5EF4-FFF2-40B4-BE49-F238E27FC236}">
                      <a16:creationId xmlns:a16="http://schemas.microsoft.com/office/drawing/2014/main" id="{74C89E15-98C8-BB09-2026-C25F74AE0AB7}"/>
                    </a:ext>
                  </a:extLst>
                </p:cNvPr>
                <p:cNvSpPr/>
                <p:nvPr/>
              </p:nvSpPr>
              <p:spPr>
                <a:xfrm>
                  <a:off x="6788376" y="311060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3" name="Oval 32">
                  <a:extLst>
                    <a:ext uri="{FF2B5EF4-FFF2-40B4-BE49-F238E27FC236}">
                      <a16:creationId xmlns:a16="http://schemas.microsoft.com/office/drawing/2014/main" id="{7D550D43-E75D-5934-4E64-B727C7F7837B}"/>
                    </a:ext>
                  </a:extLst>
                </p:cNvPr>
                <p:cNvSpPr/>
                <p:nvPr/>
              </p:nvSpPr>
              <p:spPr>
                <a:xfrm>
                  <a:off x="7656878" y="3472558"/>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4" name="Oval 33">
                  <a:extLst>
                    <a:ext uri="{FF2B5EF4-FFF2-40B4-BE49-F238E27FC236}">
                      <a16:creationId xmlns:a16="http://schemas.microsoft.com/office/drawing/2014/main" id="{0FA3BFB2-06DF-1F6A-F43B-2D3D1025D9C7}"/>
                    </a:ext>
                  </a:extLst>
                </p:cNvPr>
                <p:cNvSpPr/>
                <p:nvPr/>
              </p:nvSpPr>
              <p:spPr>
                <a:xfrm>
                  <a:off x="6380320" y="121655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5" name="Oval 34">
                  <a:extLst>
                    <a:ext uri="{FF2B5EF4-FFF2-40B4-BE49-F238E27FC236}">
                      <a16:creationId xmlns:a16="http://schemas.microsoft.com/office/drawing/2014/main" id="{DE080A94-8AA6-152E-8F1B-57EF4A971442}"/>
                    </a:ext>
                  </a:extLst>
                </p:cNvPr>
                <p:cNvSpPr/>
                <p:nvPr/>
              </p:nvSpPr>
              <p:spPr>
                <a:xfrm>
                  <a:off x="6948579" y="105475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E5983084-A9D9-FE41-534F-0C011367ACFB}"/>
                    </a:ext>
                  </a:extLst>
                </p:cNvPr>
                <p:cNvSpPr/>
                <p:nvPr/>
              </p:nvSpPr>
              <p:spPr>
                <a:xfrm>
                  <a:off x="7561414" y="1657827"/>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7" name="Oval 36">
                  <a:extLst>
                    <a:ext uri="{FF2B5EF4-FFF2-40B4-BE49-F238E27FC236}">
                      <a16:creationId xmlns:a16="http://schemas.microsoft.com/office/drawing/2014/main" id="{1E41D1C0-9ABB-BD60-7089-9D6C0F58C0C5}"/>
                    </a:ext>
                  </a:extLst>
                </p:cNvPr>
                <p:cNvSpPr/>
                <p:nvPr/>
              </p:nvSpPr>
              <p:spPr>
                <a:xfrm>
                  <a:off x="6178877" y="172806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8" name="Oval 37">
                  <a:extLst>
                    <a:ext uri="{FF2B5EF4-FFF2-40B4-BE49-F238E27FC236}">
                      <a16:creationId xmlns:a16="http://schemas.microsoft.com/office/drawing/2014/main" id="{2F21FF8D-9C0B-E74F-9E37-B1046DD5E4F7}"/>
                    </a:ext>
                  </a:extLst>
                </p:cNvPr>
                <p:cNvSpPr/>
                <p:nvPr/>
              </p:nvSpPr>
              <p:spPr>
                <a:xfrm>
                  <a:off x="6082510" y="318675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9" name="Oval 38">
                  <a:extLst>
                    <a:ext uri="{FF2B5EF4-FFF2-40B4-BE49-F238E27FC236}">
                      <a16:creationId xmlns:a16="http://schemas.microsoft.com/office/drawing/2014/main" id="{B78407B1-D94F-E4A8-6DE6-9825E05D1D9D}"/>
                    </a:ext>
                  </a:extLst>
                </p:cNvPr>
                <p:cNvSpPr/>
                <p:nvPr/>
              </p:nvSpPr>
              <p:spPr>
                <a:xfrm>
                  <a:off x="7289048" y="317216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0" name="Oval 39">
                  <a:extLst>
                    <a:ext uri="{FF2B5EF4-FFF2-40B4-BE49-F238E27FC236}">
                      <a16:creationId xmlns:a16="http://schemas.microsoft.com/office/drawing/2014/main" id="{E8851D9D-451B-4572-9090-58FC2A7BD2D6}"/>
                    </a:ext>
                  </a:extLst>
                </p:cNvPr>
                <p:cNvSpPr/>
                <p:nvPr/>
              </p:nvSpPr>
              <p:spPr>
                <a:xfrm>
                  <a:off x="7344161" y="235059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1" name="Oval 40">
                  <a:extLst>
                    <a:ext uri="{FF2B5EF4-FFF2-40B4-BE49-F238E27FC236}">
                      <a16:creationId xmlns:a16="http://schemas.microsoft.com/office/drawing/2014/main" id="{1B098D3E-5F14-446E-20AD-3B62272AD015}"/>
                    </a:ext>
                  </a:extLst>
                </p:cNvPr>
                <p:cNvSpPr/>
                <p:nvPr/>
              </p:nvSpPr>
              <p:spPr>
                <a:xfrm>
                  <a:off x="6845634" y="218782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2" name="Oval 41">
                  <a:extLst>
                    <a:ext uri="{FF2B5EF4-FFF2-40B4-BE49-F238E27FC236}">
                      <a16:creationId xmlns:a16="http://schemas.microsoft.com/office/drawing/2014/main" id="{5B0A9D00-E96B-244B-07BB-44463A7BFE95}"/>
                    </a:ext>
                  </a:extLst>
                </p:cNvPr>
                <p:cNvSpPr/>
                <p:nvPr/>
              </p:nvSpPr>
              <p:spPr>
                <a:xfrm>
                  <a:off x="7138664" y="163228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nvGrpSpPr>
                <p:cNvPr id="43" name="Group 42">
                  <a:extLst>
                    <a:ext uri="{FF2B5EF4-FFF2-40B4-BE49-F238E27FC236}">
                      <a16:creationId xmlns:a16="http://schemas.microsoft.com/office/drawing/2014/main" id="{F3C9CA5E-5B4D-DB9B-B16C-A910BCDED70F}"/>
                    </a:ext>
                  </a:extLst>
                </p:cNvPr>
                <p:cNvGrpSpPr/>
                <p:nvPr/>
              </p:nvGrpSpPr>
              <p:grpSpPr>
                <a:xfrm>
                  <a:off x="5865273" y="1041526"/>
                  <a:ext cx="2141096" cy="2722601"/>
                  <a:chOff x="5884151" y="1024653"/>
                  <a:chExt cx="2141096" cy="2722601"/>
                </a:xfrm>
              </p:grpSpPr>
              <p:sp>
                <p:nvSpPr>
                  <p:cNvPr id="10257" name="Oval 10256">
                    <a:extLst>
                      <a:ext uri="{FF2B5EF4-FFF2-40B4-BE49-F238E27FC236}">
                        <a16:creationId xmlns:a16="http://schemas.microsoft.com/office/drawing/2014/main" id="{8991A300-F7CC-CC6D-29CB-7F8F2ED11E3E}"/>
                      </a:ext>
                    </a:extLst>
                  </p:cNvPr>
                  <p:cNvSpPr/>
                  <p:nvPr/>
                </p:nvSpPr>
                <p:spPr>
                  <a:xfrm>
                    <a:off x="6315413" y="18190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8" name="Oval 10257">
                    <a:extLst>
                      <a:ext uri="{FF2B5EF4-FFF2-40B4-BE49-F238E27FC236}">
                        <a16:creationId xmlns:a16="http://schemas.microsoft.com/office/drawing/2014/main" id="{51486BDE-4136-4CDC-A3B4-F7043482BDE5}"/>
                      </a:ext>
                    </a:extLst>
                  </p:cNvPr>
                  <p:cNvSpPr/>
                  <p:nvPr/>
                </p:nvSpPr>
                <p:spPr>
                  <a:xfrm>
                    <a:off x="6098160" y="231525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9" name="Oval 10258">
                    <a:extLst>
                      <a:ext uri="{FF2B5EF4-FFF2-40B4-BE49-F238E27FC236}">
                        <a16:creationId xmlns:a16="http://schemas.microsoft.com/office/drawing/2014/main" id="{CE64F7E3-4660-90E1-840A-069DA18FAB66}"/>
                      </a:ext>
                    </a:extLst>
                  </p:cNvPr>
                  <p:cNvSpPr/>
                  <p:nvPr/>
                </p:nvSpPr>
                <p:spPr>
                  <a:xfrm>
                    <a:off x="6954196" y="26524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0" name="Oval 10259">
                    <a:extLst>
                      <a:ext uri="{FF2B5EF4-FFF2-40B4-BE49-F238E27FC236}">
                        <a16:creationId xmlns:a16="http://schemas.microsoft.com/office/drawing/2014/main" id="{3412B69F-4850-1ACE-FF8E-D48524404B47}"/>
                      </a:ext>
                    </a:extLst>
                  </p:cNvPr>
                  <p:cNvSpPr/>
                  <p:nvPr/>
                </p:nvSpPr>
                <p:spPr>
                  <a:xfrm>
                    <a:off x="7085115" y="130028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1" name="Oval 10260">
                    <a:extLst>
                      <a:ext uri="{FF2B5EF4-FFF2-40B4-BE49-F238E27FC236}">
                        <a16:creationId xmlns:a16="http://schemas.microsoft.com/office/drawing/2014/main" id="{E649B84B-B2AC-E51A-3A21-597E899F9651}"/>
                      </a:ext>
                    </a:extLst>
                  </p:cNvPr>
                  <p:cNvSpPr/>
                  <p:nvPr/>
                </p:nvSpPr>
                <p:spPr>
                  <a:xfrm>
                    <a:off x="7193741" y="19666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2" name="Oval 10261">
                    <a:extLst>
                      <a:ext uri="{FF2B5EF4-FFF2-40B4-BE49-F238E27FC236}">
                        <a16:creationId xmlns:a16="http://schemas.microsoft.com/office/drawing/2014/main" id="{DEAACD41-0405-DC5F-EE52-6A6B5684DA13}"/>
                      </a:ext>
                    </a:extLst>
                  </p:cNvPr>
                  <p:cNvSpPr/>
                  <p:nvPr/>
                </p:nvSpPr>
                <p:spPr>
                  <a:xfrm>
                    <a:off x="6209014"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3" name="Oval 10262">
                    <a:extLst>
                      <a:ext uri="{FF2B5EF4-FFF2-40B4-BE49-F238E27FC236}">
                        <a16:creationId xmlns:a16="http://schemas.microsoft.com/office/drawing/2014/main" id="{2F51350A-BAAC-11B0-F6B9-70082EA23FEC}"/>
                      </a:ext>
                    </a:extLst>
                  </p:cNvPr>
                  <p:cNvSpPr/>
                  <p:nvPr/>
                </p:nvSpPr>
                <p:spPr>
                  <a:xfrm>
                    <a:off x="7432678"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4" name="Oval 10263">
                    <a:extLst>
                      <a:ext uri="{FF2B5EF4-FFF2-40B4-BE49-F238E27FC236}">
                        <a16:creationId xmlns:a16="http://schemas.microsoft.com/office/drawing/2014/main" id="{346279FA-7C66-E5C7-FE76-33464EE7192A}"/>
                      </a:ext>
                    </a:extLst>
                  </p:cNvPr>
                  <p:cNvSpPr/>
                  <p:nvPr/>
                </p:nvSpPr>
                <p:spPr>
                  <a:xfrm>
                    <a:off x="6039925" y="117716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5" name="Oval 10264">
                    <a:extLst>
                      <a:ext uri="{FF2B5EF4-FFF2-40B4-BE49-F238E27FC236}">
                        <a16:creationId xmlns:a16="http://schemas.microsoft.com/office/drawing/2014/main" id="{2368E6C6-CC2E-EAF2-93EC-61591BFB5C9C}"/>
                      </a:ext>
                    </a:extLst>
                  </p:cNvPr>
                  <p:cNvSpPr/>
                  <p:nvPr/>
                </p:nvSpPr>
                <p:spPr>
                  <a:xfrm>
                    <a:off x="6613726" y="102465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6" name="Oval 10265">
                    <a:extLst>
                      <a:ext uri="{FF2B5EF4-FFF2-40B4-BE49-F238E27FC236}">
                        <a16:creationId xmlns:a16="http://schemas.microsoft.com/office/drawing/2014/main" id="{6B519605-B71C-D12F-6DC4-E6659F0A02D9}"/>
                      </a:ext>
                    </a:extLst>
                  </p:cNvPr>
                  <p:cNvSpPr/>
                  <p:nvPr/>
                </p:nvSpPr>
                <p:spPr>
                  <a:xfrm>
                    <a:off x="7558121" y="134568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7" name="Oval 10266">
                    <a:extLst>
                      <a:ext uri="{FF2B5EF4-FFF2-40B4-BE49-F238E27FC236}">
                        <a16:creationId xmlns:a16="http://schemas.microsoft.com/office/drawing/2014/main" id="{A1E8ED79-F89F-B4CB-9A4E-36729D91FB0B}"/>
                      </a:ext>
                    </a:extLst>
                  </p:cNvPr>
                  <p:cNvSpPr/>
                  <p:nvPr/>
                </p:nvSpPr>
                <p:spPr>
                  <a:xfrm>
                    <a:off x="5925094" y="188440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8" name="Oval 10267">
                    <a:extLst>
                      <a:ext uri="{FF2B5EF4-FFF2-40B4-BE49-F238E27FC236}">
                        <a16:creationId xmlns:a16="http://schemas.microsoft.com/office/drawing/2014/main" id="{6DA2B57D-A6CF-AA11-8106-EBF477BF8F53}"/>
                      </a:ext>
                    </a:extLst>
                  </p:cNvPr>
                  <p:cNvSpPr/>
                  <p:nvPr/>
                </p:nvSpPr>
                <p:spPr>
                  <a:xfrm>
                    <a:off x="5884151" y="288429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69" name="Oval 10268">
                    <a:extLst>
                      <a:ext uri="{FF2B5EF4-FFF2-40B4-BE49-F238E27FC236}">
                        <a16:creationId xmlns:a16="http://schemas.microsoft.com/office/drawing/2014/main" id="{AC89483D-7B59-197E-7EAB-AA5FCCE16483}"/>
                      </a:ext>
                    </a:extLst>
                  </p:cNvPr>
                  <p:cNvSpPr/>
                  <p:nvPr/>
                </p:nvSpPr>
                <p:spPr>
                  <a:xfrm>
                    <a:off x="6769371" y="3285188"/>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70" name="Oval 10269">
                    <a:extLst>
                      <a:ext uri="{FF2B5EF4-FFF2-40B4-BE49-F238E27FC236}">
                        <a16:creationId xmlns:a16="http://schemas.microsoft.com/office/drawing/2014/main" id="{DCE206E0-97BC-1C71-8EB4-8A02422FDA9B}"/>
                      </a:ext>
                    </a:extLst>
                  </p:cNvPr>
                  <p:cNvSpPr/>
                  <p:nvPr/>
                </p:nvSpPr>
                <p:spPr>
                  <a:xfrm>
                    <a:off x="7453962" y="24286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71" name="Oval 10270">
                    <a:extLst>
                      <a:ext uri="{FF2B5EF4-FFF2-40B4-BE49-F238E27FC236}">
                        <a16:creationId xmlns:a16="http://schemas.microsoft.com/office/drawing/2014/main" id="{59BF36B7-F05C-4C0F-7639-5FEF8425127A}"/>
                      </a:ext>
                    </a:extLst>
                  </p:cNvPr>
                  <p:cNvSpPr/>
                  <p:nvPr/>
                </p:nvSpPr>
                <p:spPr>
                  <a:xfrm>
                    <a:off x="6645752" y="235086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72" name="Oval 10271">
                    <a:extLst>
                      <a:ext uri="{FF2B5EF4-FFF2-40B4-BE49-F238E27FC236}">
                        <a16:creationId xmlns:a16="http://schemas.microsoft.com/office/drawing/2014/main" id="{EE915B71-A519-4B83-7FF1-73CE13AD81D6}"/>
                      </a:ext>
                    </a:extLst>
                  </p:cNvPr>
                  <p:cNvSpPr/>
                  <p:nvPr/>
                </p:nvSpPr>
                <p:spPr>
                  <a:xfrm>
                    <a:off x="6830979" y="152404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73" name="Oval 10272">
                    <a:extLst>
                      <a:ext uri="{FF2B5EF4-FFF2-40B4-BE49-F238E27FC236}">
                        <a16:creationId xmlns:a16="http://schemas.microsoft.com/office/drawing/2014/main" id="{0833D131-80AF-30CF-86F1-EEA013ABE2BE}"/>
                      </a:ext>
                    </a:extLst>
                  </p:cNvPr>
                  <p:cNvSpPr/>
                  <p:nvPr/>
                </p:nvSpPr>
                <p:spPr>
                  <a:xfrm>
                    <a:off x="6431743" y="270593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44" name="Rectangle 43">
                  <a:extLst>
                    <a:ext uri="{FF2B5EF4-FFF2-40B4-BE49-F238E27FC236}">
                      <a16:creationId xmlns:a16="http://schemas.microsoft.com/office/drawing/2014/main" id="{56E679BE-E280-DA08-F14D-80BFFB0870C0}"/>
                    </a:ext>
                  </a:extLst>
                </p:cNvPr>
                <p:cNvSpPr/>
                <p:nvPr/>
              </p:nvSpPr>
              <p:spPr>
                <a:xfrm>
                  <a:off x="5965487" y="1086237"/>
                  <a:ext cx="1971702" cy="2692003"/>
                </a:xfrm>
                <a:prstGeom prst="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5" name="Oval 44">
                  <a:extLst>
                    <a:ext uri="{FF2B5EF4-FFF2-40B4-BE49-F238E27FC236}">
                      <a16:creationId xmlns:a16="http://schemas.microsoft.com/office/drawing/2014/main" id="{B7C9472A-8C4D-79BA-12DE-0A3C15B117BF}"/>
                    </a:ext>
                  </a:extLst>
                </p:cNvPr>
                <p:cNvSpPr/>
                <p:nvPr/>
              </p:nvSpPr>
              <p:spPr>
                <a:xfrm>
                  <a:off x="6420255" y="19260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6" name="Oval 45">
                  <a:extLst>
                    <a:ext uri="{FF2B5EF4-FFF2-40B4-BE49-F238E27FC236}">
                      <a16:creationId xmlns:a16="http://schemas.microsoft.com/office/drawing/2014/main" id="{4942BE96-BCFC-E599-EE08-DF48307A20DE}"/>
                    </a:ext>
                  </a:extLst>
                </p:cNvPr>
                <p:cNvSpPr/>
                <p:nvPr/>
              </p:nvSpPr>
              <p:spPr>
                <a:xfrm>
                  <a:off x="6203002" y="242223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7" name="Oval 46">
                  <a:extLst>
                    <a:ext uri="{FF2B5EF4-FFF2-40B4-BE49-F238E27FC236}">
                      <a16:creationId xmlns:a16="http://schemas.microsoft.com/office/drawing/2014/main" id="{A0942708-986E-5169-ED95-F2CD6B38D0CE}"/>
                    </a:ext>
                  </a:extLst>
                </p:cNvPr>
                <p:cNvSpPr/>
                <p:nvPr/>
              </p:nvSpPr>
              <p:spPr>
                <a:xfrm>
                  <a:off x="7059038" y="27594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8" name="Oval 47">
                  <a:extLst>
                    <a:ext uri="{FF2B5EF4-FFF2-40B4-BE49-F238E27FC236}">
                      <a16:creationId xmlns:a16="http://schemas.microsoft.com/office/drawing/2014/main" id="{9336B841-91FD-DF2E-CB4A-AB464A02AC93}"/>
                    </a:ext>
                  </a:extLst>
                </p:cNvPr>
                <p:cNvSpPr/>
                <p:nvPr/>
              </p:nvSpPr>
              <p:spPr>
                <a:xfrm>
                  <a:off x="7189957" y="140726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9" name="Oval 48">
                  <a:extLst>
                    <a:ext uri="{FF2B5EF4-FFF2-40B4-BE49-F238E27FC236}">
                      <a16:creationId xmlns:a16="http://schemas.microsoft.com/office/drawing/2014/main" id="{22A8B285-ED6F-03AD-9D94-E4D62145D73D}"/>
                    </a:ext>
                  </a:extLst>
                </p:cNvPr>
                <p:cNvSpPr/>
                <p:nvPr/>
              </p:nvSpPr>
              <p:spPr>
                <a:xfrm>
                  <a:off x="7298583" y="20736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0" name="Oval 49">
                  <a:extLst>
                    <a:ext uri="{FF2B5EF4-FFF2-40B4-BE49-F238E27FC236}">
                      <a16:creationId xmlns:a16="http://schemas.microsoft.com/office/drawing/2014/main" id="{F58F06E4-5A24-CF72-6E9B-8436DFB25703}"/>
                    </a:ext>
                  </a:extLst>
                </p:cNvPr>
                <p:cNvSpPr/>
                <p:nvPr/>
              </p:nvSpPr>
              <p:spPr>
                <a:xfrm>
                  <a:off x="6313856"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1" name="Oval 50">
                  <a:extLst>
                    <a:ext uri="{FF2B5EF4-FFF2-40B4-BE49-F238E27FC236}">
                      <a16:creationId xmlns:a16="http://schemas.microsoft.com/office/drawing/2014/main" id="{DC45EC18-8E31-EC1B-8E98-539B2C7B2218}"/>
                    </a:ext>
                  </a:extLst>
                </p:cNvPr>
                <p:cNvSpPr/>
                <p:nvPr/>
              </p:nvSpPr>
              <p:spPr>
                <a:xfrm>
                  <a:off x="7537520"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2" name="Oval 51">
                  <a:extLst>
                    <a:ext uri="{FF2B5EF4-FFF2-40B4-BE49-F238E27FC236}">
                      <a16:creationId xmlns:a16="http://schemas.microsoft.com/office/drawing/2014/main" id="{F6190AEB-927B-26F9-2547-C7DD97F5DDFB}"/>
                    </a:ext>
                  </a:extLst>
                </p:cNvPr>
                <p:cNvSpPr/>
                <p:nvPr/>
              </p:nvSpPr>
              <p:spPr>
                <a:xfrm>
                  <a:off x="6144767" y="128414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3" name="Oval 52">
                  <a:extLst>
                    <a:ext uri="{FF2B5EF4-FFF2-40B4-BE49-F238E27FC236}">
                      <a16:creationId xmlns:a16="http://schemas.microsoft.com/office/drawing/2014/main" id="{164028BE-1490-9B26-8053-A695E1EBA393}"/>
                    </a:ext>
                  </a:extLst>
                </p:cNvPr>
                <p:cNvSpPr/>
                <p:nvPr/>
              </p:nvSpPr>
              <p:spPr>
                <a:xfrm>
                  <a:off x="6718568" y="113163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4" name="Oval 53">
                  <a:extLst>
                    <a:ext uri="{FF2B5EF4-FFF2-40B4-BE49-F238E27FC236}">
                      <a16:creationId xmlns:a16="http://schemas.microsoft.com/office/drawing/2014/main" id="{F515F28E-065B-01AE-1F48-65D997659160}"/>
                    </a:ext>
                  </a:extLst>
                </p:cNvPr>
                <p:cNvSpPr/>
                <p:nvPr/>
              </p:nvSpPr>
              <p:spPr>
                <a:xfrm>
                  <a:off x="7662963" y="145266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5" name="Oval 54">
                  <a:extLst>
                    <a:ext uri="{FF2B5EF4-FFF2-40B4-BE49-F238E27FC236}">
                      <a16:creationId xmlns:a16="http://schemas.microsoft.com/office/drawing/2014/main" id="{DFE0E4A8-975B-AF7C-4606-CE4E064B240F}"/>
                    </a:ext>
                  </a:extLst>
                </p:cNvPr>
                <p:cNvSpPr/>
                <p:nvPr/>
              </p:nvSpPr>
              <p:spPr>
                <a:xfrm>
                  <a:off x="6029936" y="199138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6" name="Oval 55">
                  <a:extLst>
                    <a:ext uri="{FF2B5EF4-FFF2-40B4-BE49-F238E27FC236}">
                      <a16:creationId xmlns:a16="http://schemas.microsoft.com/office/drawing/2014/main" id="{17B69A7B-AA1C-E459-4E0C-F772E1DA6F6D}"/>
                    </a:ext>
                  </a:extLst>
                </p:cNvPr>
                <p:cNvSpPr/>
                <p:nvPr/>
              </p:nvSpPr>
              <p:spPr>
                <a:xfrm>
                  <a:off x="5988993" y="299127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7" name="Oval 56">
                  <a:extLst>
                    <a:ext uri="{FF2B5EF4-FFF2-40B4-BE49-F238E27FC236}">
                      <a16:creationId xmlns:a16="http://schemas.microsoft.com/office/drawing/2014/main" id="{5C74F4D0-83F0-C07F-1B91-D60415D730EF}"/>
                    </a:ext>
                  </a:extLst>
                </p:cNvPr>
                <p:cNvSpPr/>
                <p:nvPr/>
              </p:nvSpPr>
              <p:spPr>
                <a:xfrm>
                  <a:off x="6874213" y="3392168"/>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8" name="Oval 57">
                  <a:extLst>
                    <a:ext uri="{FF2B5EF4-FFF2-40B4-BE49-F238E27FC236}">
                      <a16:creationId xmlns:a16="http://schemas.microsoft.com/office/drawing/2014/main" id="{79EDE19F-7330-A91D-2D87-4AC83C22A760}"/>
                    </a:ext>
                  </a:extLst>
                </p:cNvPr>
                <p:cNvSpPr/>
                <p:nvPr/>
              </p:nvSpPr>
              <p:spPr>
                <a:xfrm>
                  <a:off x="7558804" y="25356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9" name="Oval 58">
                  <a:extLst>
                    <a:ext uri="{FF2B5EF4-FFF2-40B4-BE49-F238E27FC236}">
                      <a16:creationId xmlns:a16="http://schemas.microsoft.com/office/drawing/2014/main" id="{BAAB972C-A217-4A10-F3B7-63BC4F8C5824}"/>
                    </a:ext>
                  </a:extLst>
                </p:cNvPr>
                <p:cNvSpPr/>
                <p:nvPr/>
              </p:nvSpPr>
              <p:spPr>
                <a:xfrm>
                  <a:off x="6750594" y="245784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0" name="Oval 59">
                  <a:extLst>
                    <a:ext uri="{FF2B5EF4-FFF2-40B4-BE49-F238E27FC236}">
                      <a16:creationId xmlns:a16="http://schemas.microsoft.com/office/drawing/2014/main" id="{0BFE34D9-7499-6568-CB06-BB3FF8AB523E}"/>
                    </a:ext>
                  </a:extLst>
                </p:cNvPr>
                <p:cNvSpPr/>
                <p:nvPr/>
              </p:nvSpPr>
              <p:spPr>
                <a:xfrm>
                  <a:off x="6935821" y="163102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1" name="Oval 60">
                  <a:extLst>
                    <a:ext uri="{FF2B5EF4-FFF2-40B4-BE49-F238E27FC236}">
                      <a16:creationId xmlns:a16="http://schemas.microsoft.com/office/drawing/2014/main" id="{ECD1723E-B13F-6A60-B281-7D078841746E}"/>
                    </a:ext>
                  </a:extLst>
                </p:cNvPr>
                <p:cNvSpPr/>
                <p:nvPr/>
              </p:nvSpPr>
              <p:spPr>
                <a:xfrm>
                  <a:off x="6799265" y="180498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2" name="Oval 61">
                  <a:extLst>
                    <a:ext uri="{FF2B5EF4-FFF2-40B4-BE49-F238E27FC236}">
                      <a16:creationId xmlns:a16="http://schemas.microsoft.com/office/drawing/2014/main" id="{3D5F7A95-EB2D-6919-0A5F-127BBA91435B}"/>
                    </a:ext>
                  </a:extLst>
                </p:cNvPr>
                <p:cNvSpPr/>
                <p:nvPr/>
              </p:nvSpPr>
              <p:spPr>
                <a:xfrm>
                  <a:off x="6465885" y="2566619"/>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3" name="Oval 62">
                  <a:extLst>
                    <a:ext uri="{FF2B5EF4-FFF2-40B4-BE49-F238E27FC236}">
                      <a16:creationId xmlns:a16="http://schemas.microsoft.com/office/drawing/2014/main" id="{2BB89E74-23CA-2AB7-0977-25EE5E4588D7}"/>
                    </a:ext>
                  </a:extLst>
                </p:cNvPr>
                <p:cNvSpPr/>
                <p:nvPr/>
              </p:nvSpPr>
              <p:spPr>
                <a:xfrm>
                  <a:off x="7351306" y="273477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0" name="Oval 10239">
                  <a:extLst>
                    <a:ext uri="{FF2B5EF4-FFF2-40B4-BE49-F238E27FC236}">
                      <a16:creationId xmlns:a16="http://schemas.microsoft.com/office/drawing/2014/main" id="{5708FE3D-EF27-992C-5096-15009E38B95C}"/>
                    </a:ext>
                  </a:extLst>
                </p:cNvPr>
                <p:cNvSpPr/>
                <p:nvPr/>
              </p:nvSpPr>
              <p:spPr>
                <a:xfrm>
                  <a:off x="7355360" y="123739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1" name="Oval 10240">
                  <a:extLst>
                    <a:ext uri="{FF2B5EF4-FFF2-40B4-BE49-F238E27FC236}">
                      <a16:creationId xmlns:a16="http://schemas.microsoft.com/office/drawing/2014/main" id="{AE8983DB-8BC5-FB34-6B9D-1BA18DF24A2C}"/>
                    </a:ext>
                  </a:extLst>
                </p:cNvPr>
                <p:cNvSpPr/>
                <p:nvPr/>
              </p:nvSpPr>
              <p:spPr>
                <a:xfrm>
                  <a:off x="7575858" y="213369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5" name="Oval 10244">
                  <a:extLst>
                    <a:ext uri="{FF2B5EF4-FFF2-40B4-BE49-F238E27FC236}">
                      <a16:creationId xmlns:a16="http://schemas.microsoft.com/office/drawing/2014/main" id="{95E3C8B9-31EC-838E-BC0A-3D7FA3FD2CF9}"/>
                    </a:ext>
                  </a:extLst>
                </p:cNvPr>
                <p:cNvSpPr/>
                <p:nvPr/>
              </p:nvSpPr>
              <p:spPr>
                <a:xfrm>
                  <a:off x="6850633" y="316283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6" name="Oval 10245">
                  <a:extLst>
                    <a:ext uri="{FF2B5EF4-FFF2-40B4-BE49-F238E27FC236}">
                      <a16:creationId xmlns:a16="http://schemas.microsoft.com/office/drawing/2014/main" id="{FE51835A-9414-1792-E726-5D53CD6D5F39}"/>
                    </a:ext>
                  </a:extLst>
                </p:cNvPr>
                <p:cNvSpPr/>
                <p:nvPr/>
              </p:nvSpPr>
              <p:spPr>
                <a:xfrm>
                  <a:off x="7719135" y="3524793"/>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7" name="Oval 10246">
                  <a:extLst>
                    <a:ext uri="{FF2B5EF4-FFF2-40B4-BE49-F238E27FC236}">
                      <a16:creationId xmlns:a16="http://schemas.microsoft.com/office/drawing/2014/main" id="{B38BD150-DF05-2709-9162-74E440B98350}"/>
                    </a:ext>
                  </a:extLst>
                </p:cNvPr>
                <p:cNvSpPr/>
                <p:nvPr/>
              </p:nvSpPr>
              <p:spPr>
                <a:xfrm>
                  <a:off x="6442577" y="126878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8" name="Oval 10247">
                  <a:extLst>
                    <a:ext uri="{FF2B5EF4-FFF2-40B4-BE49-F238E27FC236}">
                      <a16:creationId xmlns:a16="http://schemas.microsoft.com/office/drawing/2014/main" id="{35D261B8-F1BF-F4FC-090E-916ECE5452B2}"/>
                    </a:ext>
                  </a:extLst>
                </p:cNvPr>
                <p:cNvSpPr/>
                <p:nvPr/>
              </p:nvSpPr>
              <p:spPr>
                <a:xfrm>
                  <a:off x="7010836" y="110699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49" name="Oval 10248">
                  <a:extLst>
                    <a:ext uri="{FF2B5EF4-FFF2-40B4-BE49-F238E27FC236}">
                      <a16:creationId xmlns:a16="http://schemas.microsoft.com/office/drawing/2014/main" id="{02B5D046-704A-31A5-6298-E77C9E0021FF}"/>
                    </a:ext>
                  </a:extLst>
                </p:cNvPr>
                <p:cNvSpPr/>
                <p:nvPr/>
              </p:nvSpPr>
              <p:spPr>
                <a:xfrm>
                  <a:off x="7623671" y="1710062"/>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0" name="Oval 10249">
                  <a:extLst>
                    <a:ext uri="{FF2B5EF4-FFF2-40B4-BE49-F238E27FC236}">
                      <a16:creationId xmlns:a16="http://schemas.microsoft.com/office/drawing/2014/main" id="{4CAAA575-1DBB-B50A-7249-3B9A75D29D09}"/>
                    </a:ext>
                  </a:extLst>
                </p:cNvPr>
                <p:cNvSpPr/>
                <p:nvPr/>
              </p:nvSpPr>
              <p:spPr>
                <a:xfrm>
                  <a:off x="6241134" y="178030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1" name="Oval 10250">
                  <a:extLst>
                    <a:ext uri="{FF2B5EF4-FFF2-40B4-BE49-F238E27FC236}">
                      <a16:creationId xmlns:a16="http://schemas.microsoft.com/office/drawing/2014/main" id="{224B8B74-9830-5FFC-DB54-E196B3C2BD7C}"/>
                    </a:ext>
                  </a:extLst>
                </p:cNvPr>
                <p:cNvSpPr/>
                <p:nvPr/>
              </p:nvSpPr>
              <p:spPr>
                <a:xfrm>
                  <a:off x="6144767" y="323899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2" name="Oval 10251">
                  <a:extLst>
                    <a:ext uri="{FF2B5EF4-FFF2-40B4-BE49-F238E27FC236}">
                      <a16:creationId xmlns:a16="http://schemas.microsoft.com/office/drawing/2014/main" id="{938A2CB7-6869-4D22-8355-1DC50AA25303}"/>
                    </a:ext>
                  </a:extLst>
                </p:cNvPr>
                <p:cNvSpPr/>
                <p:nvPr/>
              </p:nvSpPr>
              <p:spPr>
                <a:xfrm>
                  <a:off x="7351305" y="322440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3" name="Oval 10252">
                  <a:extLst>
                    <a:ext uri="{FF2B5EF4-FFF2-40B4-BE49-F238E27FC236}">
                      <a16:creationId xmlns:a16="http://schemas.microsoft.com/office/drawing/2014/main" id="{0015E154-EC17-F2E6-3D22-9C19C9E8D059}"/>
                    </a:ext>
                  </a:extLst>
                </p:cNvPr>
                <p:cNvSpPr/>
                <p:nvPr/>
              </p:nvSpPr>
              <p:spPr>
                <a:xfrm>
                  <a:off x="7406418" y="240282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4" name="Oval 10253">
                  <a:extLst>
                    <a:ext uri="{FF2B5EF4-FFF2-40B4-BE49-F238E27FC236}">
                      <a16:creationId xmlns:a16="http://schemas.microsoft.com/office/drawing/2014/main" id="{AAB1DC6A-F18F-5FBC-1FC3-F44F3D42FA35}"/>
                    </a:ext>
                  </a:extLst>
                </p:cNvPr>
                <p:cNvSpPr/>
                <p:nvPr/>
              </p:nvSpPr>
              <p:spPr>
                <a:xfrm>
                  <a:off x="6907891" y="224005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5" name="Oval 10254">
                  <a:extLst>
                    <a:ext uri="{FF2B5EF4-FFF2-40B4-BE49-F238E27FC236}">
                      <a16:creationId xmlns:a16="http://schemas.microsoft.com/office/drawing/2014/main" id="{27705B6F-13C6-A5FD-88E9-C385AB6C72AE}"/>
                    </a:ext>
                  </a:extLst>
                </p:cNvPr>
                <p:cNvSpPr/>
                <p:nvPr/>
              </p:nvSpPr>
              <p:spPr>
                <a:xfrm>
                  <a:off x="7200921" y="168451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256" name="Oval 10255">
                  <a:extLst>
                    <a:ext uri="{FF2B5EF4-FFF2-40B4-BE49-F238E27FC236}">
                      <a16:creationId xmlns:a16="http://schemas.microsoft.com/office/drawing/2014/main" id="{D158D441-DEA9-9B13-1A1D-A9E7262C85B1}"/>
                    </a:ext>
                  </a:extLst>
                </p:cNvPr>
                <p:cNvSpPr/>
                <p:nvPr/>
              </p:nvSpPr>
              <p:spPr>
                <a:xfrm>
                  <a:off x="6536585" y="281291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pic>
            <p:nvPicPr>
              <p:cNvPr id="22" name="Picture 2" descr="Wavy Path Icons - Free SVG &amp; PNG Wavy Path Images - Noun Project">
                <a:extLst>
                  <a:ext uri="{FF2B5EF4-FFF2-40B4-BE49-F238E27FC236}">
                    <a16:creationId xmlns:a16="http://schemas.microsoft.com/office/drawing/2014/main" id="{8915F7A2-653D-981B-B1EF-03EB13744B4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732535">
                <a:off x="10945194" y="4444206"/>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 descr="Wavy Path Icons - Free SVG &amp; PNG Wavy Path Images - Noun Project">
                <a:extLst>
                  <a:ext uri="{FF2B5EF4-FFF2-40B4-BE49-F238E27FC236}">
                    <a16:creationId xmlns:a16="http://schemas.microsoft.com/office/drawing/2014/main" id="{D3670582-4404-F088-1845-EBEBD8A2D2F6}"/>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558352">
                <a:off x="10467266" y="4100190"/>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 descr="Wavy Path Icons - Free SVG &amp; PNG Wavy Path Images - Noun Project">
                <a:extLst>
                  <a:ext uri="{FF2B5EF4-FFF2-40B4-BE49-F238E27FC236}">
                    <a16:creationId xmlns:a16="http://schemas.microsoft.com/office/drawing/2014/main" id="{8B3A9FC9-725E-C7E2-481A-178F10793E4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616911">
                <a:off x="10338422" y="3766185"/>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 descr="Wavy Path Icons - Free SVG &amp; PNG Wavy Path Images - Noun Project">
                <a:extLst>
                  <a:ext uri="{FF2B5EF4-FFF2-40B4-BE49-F238E27FC236}">
                    <a16:creationId xmlns:a16="http://schemas.microsoft.com/office/drawing/2014/main" id="{20129E79-E629-FD19-26AC-CBFFBEEFF60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367999">
                <a:off x="10408539" y="4347869"/>
                <a:ext cx="375756" cy="375756"/>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6" name="Picture 2" descr="Wavy Path Icons - Free SVG &amp; PNG Wavy Path Images - Noun Project">
                <a:extLst>
                  <a:ext uri="{FF2B5EF4-FFF2-40B4-BE49-F238E27FC236}">
                    <a16:creationId xmlns:a16="http://schemas.microsoft.com/office/drawing/2014/main" id="{2249F0C4-6503-67CD-5DD3-02C2DEF3E46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652711">
                <a:off x="9901813" y="4709581"/>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46057F1-EE1A-B090-941E-926C95C141CA}"/>
                </a:ext>
              </a:extLst>
            </p:cNvPr>
            <p:cNvSpPr/>
            <p:nvPr/>
          </p:nvSpPr>
          <p:spPr>
            <a:xfrm rot="5400000">
              <a:off x="9782061" y="1536329"/>
              <a:ext cx="1279257" cy="888154"/>
            </a:xfrm>
            <a:prstGeom prst="rect">
              <a:avLst/>
            </a:prstGeom>
            <a:solidFill>
              <a:srgbClr val="C00000"/>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5" name="Rectangle 14">
              <a:extLst>
                <a:ext uri="{FF2B5EF4-FFF2-40B4-BE49-F238E27FC236}">
                  <a16:creationId xmlns:a16="http://schemas.microsoft.com/office/drawing/2014/main" id="{DF898BEE-8EFF-FE0F-0622-714E4151FA9C}"/>
                </a:ext>
              </a:extLst>
            </p:cNvPr>
            <p:cNvSpPr/>
            <p:nvPr/>
          </p:nvSpPr>
          <p:spPr>
            <a:xfrm rot="5400000">
              <a:off x="10651221" y="1555322"/>
              <a:ext cx="1279257" cy="850168"/>
            </a:xfrm>
            <a:prstGeom prst="rect">
              <a:avLst/>
            </a:prstGeom>
            <a:solidFill>
              <a:srgbClr val="3F6AB7"/>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BA682693-43FE-2D57-ABE8-2EA252591D40}"/>
                </a:ext>
              </a:extLst>
            </p:cNvPr>
            <p:cNvSpPr/>
            <p:nvPr/>
          </p:nvSpPr>
          <p:spPr>
            <a:xfrm rot="5400000">
              <a:off x="10207932" y="1666624"/>
              <a:ext cx="1279260" cy="626152"/>
            </a:xfrm>
            <a:prstGeom prst="rect">
              <a:avLst/>
            </a:prstGeom>
            <a:gradFill>
              <a:gsLst>
                <a:gs pos="0">
                  <a:srgbClr val="CC0505"/>
                </a:gs>
                <a:gs pos="100000">
                  <a:srgbClr val="4673C3"/>
                </a:gs>
              </a:gsLst>
              <a:lin ang="1620000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cxnSp>
          <p:nvCxnSpPr>
            <p:cNvPr id="17" name="Straight Arrow Connector 16">
              <a:extLst>
                <a:ext uri="{FF2B5EF4-FFF2-40B4-BE49-F238E27FC236}">
                  <a16:creationId xmlns:a16="http://schemas.microsoft.com/office/drawing/2014/main" id="{E7636474-714B-EEFE-40A5-A9B2110AEE81}"/>
                </a:ext>
              </a:extLst>
            </p:cNvPr>
            <p:cNvCxnSpPr/>
            <p:nvPr/>
          </p:nvCxnSpPr>
          <p:spPr>
            <a:xfrm>
              <a:off x="10466181" y="1982492"/>
              <a:ext cx="880659" cy="0"/>
            </a:xfrm>
            <a:prstGeom prst="straightConnector1">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Isosceles Triangle 112">
              <a:extLst>
                <a:ext uri="{FF2B5EF4-FFF2-40B4-BE49-F238E27FC236}">
                  <a16:creationId xmlns:a16="http://schemas.microsoft.com/office/drawing/2014/main" id="{FB693B6C-B5A0-0091-80E8-ED0A60D6D4AE}"/>
                </a:ext>
              </a:extLst>
            </p:cNvPr>
            <p:cNvSpPr/>
            <p:nvPr/>
          </p:nvSpPr>
          <p:spPr>
            <a:xfrm>
              <a:off x="9969573" y="2286952"/>
              <a:ext cx="1723357" cy="1109115"/>
            </a:xfrm>
            <a:prstGeom prst="triangle">
              <a:avLst>
                <a:gd name="adj" fmla="val 52238"/>
              </a:avLst>
            </a:prstGeom>
            <a:gradFill flip="none" rotWithShape="1">
              <a:gsLst>
                <a:gs pos="0">
                  <a:schemeClr val="bg1">
                    <a:shade val="30000"/>
                    <a:satMod val="115000"/>
                    <a:alpha val="64000"/>
                  </a:schemeClr>
                </a:gs>
                <a:gs pos="50000">
                  <a:schemeClr val="bg1">
                    <a:shade val="67500"/>
                    <a:satMod val="115000"/>
                  </a:schemeClr>
                </a:gs>
                <a:gs pos="100000">
                  <a:schemeClr val="bg1">
                    <a:shade val="100000"/>
                    <a:satMod val="115000"/>
                  </a:schemeClr>
                </a:gs>
              </a:gsLst>
              <a:lin ang="5400000" scaled="1"/>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pic>
          <p:nvPicPr>
            <p:cNvPr id="19" name="Picture 2" descr="Wavy Path Icons - Free SVG &amp; PNG Wavy Path Images - Noun Project">
              <a:extLst>
                <a:ext uri="{FF2B5EF4-FFF2-40B4-BE49-F238E27FC236}">
                  <a16:creationId xmlns:a16="http://schemas.microsoft.com/office/drawing/2014/main" id="{613BDAE3-1D05-F5D1-D398-D1E3C73A13E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22684">
              <a:off x="10261214" y="3005771"/>
              <a:ext cx="571950" cy="1154383"/>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2" descr="Wavy Path Icons - Free SVG &amp; PNG Wavy Path Images - Noun Project">
              <a:extLst>
                <a:ext uri="{FF2B5EF4-FFF2-40B4-BE49-F238E27FC236}">
                  <a16:creationId xmlns:a16="http://schemas.microsoft.com/office/drawing/2014/main" id="{538242EA-8D47-2A4F-BC81-F64B9E54300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93938">
              <a:off x="10109058" y="4021792"/>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4313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258595-FD64-5978-3140-B749D8F8261E}"/>
              </a:ext>
            </a:extLst>
          </p:cNvPr>
          <p:cNvSpPr txBox="1">
            <a:spLocks/>
          </p:cNvSpPr>
          <p:nvPr/>
        </p:nvSpPr>
        <p:spPr>
          <a:xfrm>
            <a:off x="429767" y="274319"/>
            <a:ext cx="8478789" cy="568517"/>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lumMod val="50000"/>
                  </a:schemeClr>
                </a:solidFill>
              </a:rPr>
              <a:t>Energy Carriers in a Coherent Medium</a:t>
            </a:r>
            <a:endParaRPr lang="en-US" dirty="0">
              <a:solidFill>
                <a:schemeClr val="accent1">
                  <a:lumMod val="50000"/>
                </a:schemeClr>
              </a:solidFill>
            </a:endParaRPr>
          </a:p>
        </p:txBody>
      </p:sp>
      <p:sp>
        <p:nvSpPr>
          <p:cNvPr id="7" name="Title 1">
            <a:extLst>
              <a:ext uri="{FF2B5EF4-FFF2-40B4-BE49-F238E27FC236}">
                <a16:creationId xmlns:a16="http://schemas.microsoft.com/office/drawing/2014/main" id="{C582C60E-B337-AD54-567C-A50F170968DD}"/>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Simplifying the Liquid Approach</a:t>
            </a:r>
          </a:p>
        </p:txBody>
      </p:sp>
      <p:sp>
        <p:nvSpPr>
          <p:cNvPr id="10" name="TextBox 9">
            <a:extLst>
              <a:ext uri="{FF2B5EF4-FFF2-40B4-BE49-F238E27FC236}">
                <a16:creationId xmlns:a16="http://schemas.microsoft.com/office/drawing/2014/main" id="{6CFD7CA6-C7F6-97B0-A58F-DD1ECDAAAAD2}"/>
              </a:ext>
            </a:extLst>
          </p:cNvPr>
          <p:cNvSpPr txBox="1"/>
          <p:nvPr/>
        </p:nvSpPr>
        <p:spPr>
          <a:xfrm>
            <a:off x="2925316" y="4218812"/>
            <a:ext cx="1792726" cy="646331"/>
          </a:xfrm>
          <a:prstGeom prst="rect">
            <a:avLst/>
          </a:prstGeom>
          <a:noFill/>
        </p:spPr>
        <p:txBody>
          <a:bodyPr wrap="square" rtlCol="0">
            <a:spAutoFit/>
          </a:bodyPr>
          <a:lstStyle/>
          <a:p>
            <a:r>
              <a:rPr lang="en-US" dirty="0"/>
              <a:t>Monatomic, dilute gas</a:t>
            </a:r>
          </a:p>
        </p:txBody>
      </p:sp>
      <p:grpSp>
        <p:nvGrpSpPr>
          <p:cNvPr id="11" name="Group 10">
            <a:extLst>
              <a:ext uri="{FF2B5EF4-FFF2-40B4-BE49-F238E27FC236}">
                <a16:creationId xmlns:a16="http://schemas.microsoft.com/office/drawing/2014/main" id="{F65FADA8-027B-FB5B-723D-8DA4EC5F1960}"/>
              </a:ext>
            </a:extLst>
          </p:cNvPr>
          <p:cNvGrpSpPr/>
          <p:nvPr/>
        </p:nvGrpSpPr>
        <p:grpSpPr>
          <a:xfrm>
            <a:off x="3799952" y="1844075"/>
            <a:ext cx="7880472" cy="1048346"/>
            <a:chOff x="1522175" y="1504959"/>
            <a:chExt cx="9397171" cy="1048346"/>
          </a:xfrm>
        </p:grpSpPr>
        <p:sp>
          <p:nvSpPr>
            <p:cNvPr id="12" name="Rectangle 11">
              <a:extLst>
                <a:ext uri="{FF2B5EF4-FFF2-40B4-BE49-F238E27FC236}">
                  <a16:creationId xmlns:a16="http://schemas.microsoft.com/office/drawing/2014/main" id="{7A84310F-D7F7-1C57-CEC0-7A1D8B292266}"/>
                </a:ext>
              </a:extLst>
            </p:cNvPr>
            <p:cNvSpPr/>
            <p:nvPr/>
          </p:nvSpPr>
          <p:spPr>
            <a:xfrm>
              <a:off x="1522175" y="1906974"/>
              <a:ext cx="4708886" cy="646331"/>
            </a:xfrm>
            <a:prstGeom prst="rect">
              <a:avLst/>
            </a:prstGeom>
            <a:solidFill>
              <a:schemeClr val="accent5">
                <a:lumMod val="20000"/>
                <a:lumOff val="80000"/>
              </a:schemeClr>
            </a:solidFill>
          </p:spPr>
          <p:txBody>
            <a:bodyPr wrap="square">
              <a:spAutoFit/>
            </a:bodyPr>
            <a:lstStyle/>
            <a:p>
              <a:pPr algn="ctr"/>
              <a:r>
                <a:rPr lang="en-US" dirty="0"/>
                <a:t>1. Heat is transferred by some dominant form of </a:t>
              </a:r>
              <a:r>
                <a:rPr lang="en-US" b="1" dirty="0"/>
                <a:t>energy carrier</a:t>
              </a:r>
              <a:r>
                <a:rPr lang="en-US" dirty="0"/>
                <a:t>(s)</a:t>
              </a:r>
            </a:p>
          </p:txBody>
        </p:sp>
        <p:sp>
          <p:nvSpPr>
            <p:cNvPr id="13" name="Rectangle 12">
              <a:extLst>
                <a:ext uri="{FF2B5EF4-FFF2-40B4-BE49-F238E27FC236}">
                  <a16:creationId xmlns:a16="http://schemas.microsoft.com/office/drawing/2014/main" id="{B4A61F13-052A-E0A3-B6F2-D2670083EB93}"/>
                </a:ext>
              </a:extLst>
            </p:cNvPr>
            <p:cNvSpPr/>
            <p:nvPr/>
          </p:nvSpPr>
          <p:spPr>
            <a:xfrm>
              <a:off x="6210460" y="1906974"/>
              <a:ext cx="4708886" cy="646331"/>
            </a:xfrm>
            <a:prstGeom prst="rect">
              <a:avLst/>
            </a:prstGeom>
            <a:solidFill>
              <a:schemeClr val="accent6">
                <a:lumMod val="20000"/>
                <a:lumOff val="80000"/>
              </a:schemeClr>
            </a:solidFill>
          </p:spPr>
          <p:txBody>
            <a:bodyPr wrap="square">
              <a:spAutoFit/>
            </a:bodyPr>
            <a:lstStyle/>
            <a:p>
              <a:pPr algn="ctr"/>
              <a:r>
                <a:rPr lang="en-US" dirty="0"/>
                <a:t>2. These propagate with effective properties while </a:t>
              </a:r>
              <a:r>
                <a:rPr lang="en-US" b="1" dirty="0"/>
                <a:t>coherent medium</a:t>
              </a:r>
            </a:p>
          </p:txBody>
        </p:sp>
        <p:sp>
          <p:nvSpPr>
            <p:cNvPr id="14" name="TextBox 13">
              <a:extLst>
                <a:ext uri="{FF2B5EF4-FFF2-40B4-BE49-F238E27FC236}">
                  <a16:creationId xmlns:a16="http://schemas.microsoft.com/office/drawing/2014/main" id="{F0772F05-E894-39CA-0BEF-113FD90D3F3B}"/>
                </a:ext>
              </a:extLst>
            </p:cNvPr>
            <p:cNvSpPr txBox="1"/>
            <p:nvPr/>
          </p:nvSpPr>
          <p:spPr>
            <a:xfrm>
              <a:off x="1522175" y="1504959"/>
              <a:ext cx="939717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dirty="0">
                  <a:solidFill>
                    <a:sysClr val="windowText" lastClr="000000"/>
                  </a:solidFill>
                </a:rPr>
                <a:t>Two general principles</a:t>
              </a:r>
            </a:p>
          </p:txBody>
        </p:sp>
      </p:grpSp>
      <p:sp>
        <p:nvSpPr>
          <p:cNvPr id="15" name="TextBox 14">
            <a:extLst>
              <a:ext uri="{FF2B5EF4-FFF2-40B4-BE49-F238E27FC236}">
                <a16:creationId xmlns:a16="http://schemas.microsoft.com/office/drawing/2014/main" id="{47558944-5E27-86DF-DE0F-A0EE9591AC0A}"/>
              </a:ext>
            </a:extLst>
          </p:cNvPr>
          <p:cNvSpPr txBox="1"/>
          <p:nvPr/>
        </p:nvSpPr>
        <p:spPr>
          <a:xfrm>
            <a:off x="5192923" y="3109431"/>
            <a:ext cx="1170446" cy="203649"/>
          </a:xfrm>
          <a:prstGeom prst="rect">
            <a:avLst/>
          </a:prstGeom>
          <a:noFill/>
        </p:spPr>
        <p:txBody>
          <a:bodyPr wrap="square" rtlCol="0">
            <a:spAutoFit/>
          </a:bodyPr>
          <a:lstStyle/>
          <a:p>
            <a:pPr algn="ctr"/>
            <a:r>
              <a:rPr lang="en-US" dirty="0">
                <a:solidFill>
                  <a:schemeClr val="accent1">
                    <a:lumMod val="50000"/>
                  </a:schemeClr>
                </a:solidFill>
              </a:rPr>
              <a:t>Electrons</a:t>
            </a:r>
          </a:p>
        </p:txBody>
      </p:sp>
      <p:sp>
        <p:nvSpPr>
          <p:cNvPr id="16" name="TextBox 15">
            <a:extLst>
              <a:ext uri="{FF2B5EF4-FFF2-40B4-BE49-F238E27FC236}">
                <a16:creationId xmlns:a16="http://schemas.microsoft.com/office/drawing/2014/main" id="{973DB0FE-CED3-5031-8617-98430F9D33A5}"/>
              </a:ext>
            </a:extLst>
          </p:cNvPr>
          <p:cNvSpPr txBox="1"/>
          <p:nvPr/>
        </p:nvSpPr>
        <p:spPr>
          <a:xfrm>
            <a:off x="5113073" y="3829895"/>
            <a:ext cx="1330147" cy="202009"/>
          </a:xfrm>
          <a:prstGeom prst="rect">
            <a:avLst/>
          </a:prstGeom>
          <a:noFill/>
        </p:spPr>
        <p:txBody>
          <a:bodyPr wrap="square" rtlCol="0">
            <a:spAutoFit/>
          </a:bodyPr>
          <a:lstStyle/>
          <a:p>
            <a:pPr algn="ctr"/>
            <a:r>
              <a:rPr lang="en-US" dirty="0">
                <a:solidFill>
                  <a:schemeClr val="accent1">
                    <a:lumMod val="50000"/>
                  </a:schemeClr>
                </a:solidFill>
              </a:rPr>
              <a:t>Atoms </a:t>
            </a:r>
          </a:p>
        </p:txBody>
      </p:sp>
      <p:sp>
        <p:nvSpPr>
          <p:cNvPr id="17" name="TextBox 16">
            <a:extLst>
              <a:ext uri="{FF2B5EF4-FFF2-40B4-BE49-F238E27FC236}">
                <a16:creationId xmlns:a16="http://schemas.microsoft.com/office/drawing/2014/main" id="{DBE94056-8364-CF4A-919E-6CED795C7131}"/>
              </a:ext>
            </a:extLst>
          </p:cNvPr>
          <p:cNvSpPr txBox="1"/>
          <p:nvPr/>
        </p:nvSpPr>
        <p:spPr>
          <a:xfrm>
            <a:off x="5113073" y="4189307"/>
            <a:ext cx="1330147" cy="202009"/>
          </a:xfrm>
          <a:prstGeom prst="rect">
            <a:avLst/>
          </a:prstGeom>
          <a:noFill/>
        </p:spPr>
        <p:txBody>
          <a:bodyPr wrap="square" rtlCol="0">
            <a:spAutoFit/>
          </a:bodyPr>
          <a:lstStyle/>
          <a:p>
            <a:pPr algn="ctr"/>
            <a:r>
              <a:rPr lang="en-US" dirty="0">
                <a:solidFill>
                  <a:schemeClr val="accent1">
                    <a:lumMod val="50000"/>
                  </a:schemeClr>
                </a:solidFill>
              </a:rPr>
              <a:t>Photons </a:t>
            </a:r>
          </a:p>
        </p:txBody>
      </p:sp>
      <p:sp>
        <p:nvSpPr>
          <p:cNvPr id="18" name="TextBox 17">
            <a:extLst>
              <a:ext uri="{FF2B5EF4-FFF2-40B4-BE49-F238E27FC236}">
                <a16:creationId xmlns:a16="http://schemas.microsoft.com/office/drawing/2014/main" id="{9379EF50-5949-4239-FC02-5127BCE8B1E4}"/>
              </a:ext>
            </a:extLst>
          </p:cNvPr>
          <p:cNvSpPr txBox="1"/>
          <p:nvPr/>
        </p:nvSpPr>
        <p:spPr>
          <a:xfrm>
            <a:off x="5113073" y="3470483"/>
            <a:ext cx="1330147" cy="202009"/>
          </a:xfrm>
          <a:prstGeom prst="rect">
            <a:avLst/>
          </a:prstGeom>
          <a:noFill/>
        </p:spPr>
        <p:txBody>
          <a:bodyPr wrap="square" rtlCol="0">
            <a:spAutoFit/>
          </a:bodyPr>
          <a:lstStyle/>
          <a:p>
            <a:pPr algn="ctr"/>
            <a:r>
              <a:rPr lang="en-US" dirty="0">
                <a:solidFill>
                  <a:schemeClr val="accent1">
                    <a:lumMod val="50000"/>
                  </a:schemeClr>
                </a:solidFill>
              </a:rPr>
              <a:t>Phonons </a:t>
            </a:r>
          </a:p>
        </p:txBody>
      </p:sp>
      <p:sp>
        <p:nvSpPr>
          <p:cNvPr id="19" name="TextBox 18">
            <a:extLst>
              <a:ext uri="{FF2B5EF4-FFF2-40B4-BE49-F238E27FC236}">
                <a16:creationId xmlns:a16="http://schemas.microsoft.com/office/drawing/2014/main" id="{1AD29051-809A-C1F0-7381-03A666295B12}"/>
              </a:ext>
            </a:extLst>
          </p:cNvPr>
          <p:cNvSpPr txBox="1"/>
          <p:nvPr/>
        </p:nvSpPr>
        <p:spPr>
          <a:xfrm>
            <a:off x="8746300" y="4189307"/>
            <a:ext cx="1892487" cy="202009"/>
          </a:xfrm>
          <a:prstGeom prst="rect">
            <a:avLst/>
          </a:prstGeom>
          <a:noFill/>
        </p:spPr>
        <p:txBody>
          <a:bodyPr wrap="square" rtlCol="0">
            <a:spAutoFit/>
          </a:bodyPr>
          <a:lstStyle/>
          <a:p>
            <a:pPr algn="ctr"/>
            <a:r>
              <a:rPr lang="en-US" dirty="0">
                <a:solidFill>
                  <a:schemeClr val="accent6">
                    <a:lumMod val="75000"/>
                  </a:schemeClr>
                </a:solidFill>
              </a:rPr>
              <a:t>Transparent Solid </a:t>
            </a:r>
          </a:p>
        </p:txBody>
      </p:sp>
      <p:sp>
        <p:nvSpPr>
          <p:cNvPr id="20" name="TextBox 19">
            <a:extLst>
              <a:ext uri="{FF2B5EF4-FFF2-40B4-BE49-F238E27FC236}">
                <a16:creationId xmlns:a16="http://schemas.microsoft.com/office/drawing/2014/main" id="{69D63B0A-E708-66EF-8906-F91E1758337B}"/>
              </a:ext>
            </a:extLst>
          </p:cNvPr>
          <p:cNvSpPr txBox="1"/>
          <p:nvPr/>
        </p:nvSpPr>
        <p:spPr>
          <a:xfrm>
            <a:off x="9027470" y="3111071"/>
            <a:ext cx="1330147" cy="202009"/>
          </a:xfrm>
          <a:prstGeom prst="rect">
            <a:avLst/>
          </a:prstGeom>
          <a:noFill/>
        </p:spPr>
        <p:txBody>
          <a:bodyPr wrap="square" rtlCol="0">
            <a:spAutoFit/>
          </a:bodyPr>
          <a:lstStyle/>
          <a:p>
            <a:pPr algn="ctr"/>
            <a:r>
              <a:rPr lang="en-US" dirty="0">
                <a:solidFill>
                  <a:schemeClr val="accent6">
                    <a:lumMod val="75000"/>
                  </a:schemeClr>
                </a:solidFill>
              </a:rPr>
              <a:t>Metal</a:t>
            </a:r>
          </a:p>
        </p:txBody>
      </p:sp>
      <p:sp>
        <p:nvSpPr>
          <p:cNvPr id="21" name="TextBox 20">
            <a:extLst>
              <a:ext uri="{FF2B5EF4-FFF2-40B4-BE49-F238E27FC236}">
                <a16:creationId xmlns:a16="http://schemas.microsoft.com/office/drawing/2014/main" id="{E8772383-A6E0-7A46-054A-CA8CEDF4B87F}"/>
              </a:ext>
            </a:extLst>
          </p:cNvPr>
          <p:cNvSpPr txBox="1"/>
          <p:nvPr/>
        </p:nvSpPr>
        <p:spPr>
          <a:xfrm>
            <a:off x="8746300" y="3829895"/>
            <a:ext cx="1892487" cy="202009"/>
          </a:xfrm>
          <a:prstGeom prst="rect">
            <a:avLst/>
          </a:prstGeom>
          <a:noFill/>
        </p:spPr>
        <p:txBody>
          <a:bodyPr wrap="square" rtlCol="0">
            <a:spAutoFit/>
          </a:bodyPr>
          <a:lstStyle/>
          <a:p>
            <a:pPr algn="ctr"/>
            <a:r>
              <a:rPr lang="en-US" dirty="0">
                <a:solidFill>
                  <a:schemeClr val="accent6">
                    <a:lumMod val="75000"/>
                  </a:schemeClr>
                </a:solidFill>
              </a:rPr>
              <a:t>Empty space</a:t>
            </a:r>
          </a:p>
        </p:txBody>
      </p:sp>
      <p:sp>
        <p:nvSpPr>
          <p:cNvPr id="22" name="TextBox 21">
            <a:extLst>
              <a:ext uri="{FF2B5EF4-FFF2-40B4-BE49-F238E27FC236}">
                <a16:creationId xmlns:a16="http://schemas.microsoft.com/office/drawing/2014/main" id="{6FB4D62F-6B24-11B8-A28B-DE3037AEC56A}"/>
              </a:ext>
            </a:extLst>
          </p:cNvPr>
          <p:cNvSpPr txBox="1"/>
          <p:nvPr/>
        </p:nvSpPr>
        <p:spPr>
          <a:xfrm>
            <a:off x="8746300" y="3470483"/>
            <a:ext cx="1892487" cy="202009"/>
          </a:xfrm>
          <a:prstGeom prst="rect">
            <a:avLst/>
          </a:prstGeom>
          <a:noFill/>
        </p:spPr>
        <p:txBody>
          <a:bodyPr wrap="square" rtlCol="0">
            <a:spAutoFit/>
          </a:bodyPr>
          <a:lstStyle/>
          <a:p>
            <a:pPr algn="ctr"/>
            <a:r>
              <a:rPr lang="en-US" dirty="0">
                <a:solidFill>
                  <a:schemeClr val="accent6">
                    <a:lumMod val="75000"/>
                  </a:schemeClr>
                </a:solidFill>
              </a:rPr>
              <a:t>Perfect crystal</a:t>
            </a:r>
          </a:p>
        </p:txBody>
      </p:sp>
      <p:cxnSp>
        <p:nvCxnSpPr>
          <p:cNvPr id="23" name="Straight Arrow Connector 22">
            <a:extLst>
              <a:ext uri="{FF2B5EF4-FFF2-40B4-BE49-F238E27FC236}">
                <a16:creationId xmlns:a16="http://schemas.microsoft.com/office/drawing/2014/main" id="{1FF8A9E3-700F-2AB9-82D6-DD8747A29371}"/>
              </a:ext>
            </a:extLst>
          </p:cNvPr>
          <p:cNvCxnSpPr>
            <a:cxnSpLocks/>
          </p:cNvCxnSpPr>
          <p:nvPr/>
        </p:nvCxnSpPr>
        <p:spPr>
          <a:xfrm>
            <a:off x="6363369" y="3311012"/>
            <a:ext cx="2664101" cy="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566D787-EFEC-AEC4-0B74-DC78934190FB}"/>
              </a:ext>
            </a:extLst>
          </p:cNvPr>
          <p:cNvCxnSpPr>
            <a:cxnSpLocks/>
          </p:cNvCxnSpPr>
          <p:nvPr/>
        </p:nvCxnSpPr>
        <p:spPr>
          <a:xfrm>
            <a:off x="6443220" y="3671244"/>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0243449-3F26-D0DE-EA8D-E76F16BA4C80}"/>
              </a:ext>
            </a:extLst>
          </p:cNvPr>
          <p:cNvCxnSpPr>
            <a:cxnSpLocks/>
          </p:cNvCxnSpPr>
          <p:nvPr/>
        </p:nvCxnSpPr>
        <p:spPr>
          <a:xfrm>
            <a:off x="6443220" y="4030655"/>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77148CC-D931-34E6-8E91-27D501E90AB2}"/>
              </a:ext>
            </a:extLst>
          </p:cNvPr>
          <p:cNvCxnSpPr>
            <a:cxnSpLocks/>
          </p:cNvCxnSpPr>
          <p:nvPr/>
        </p:nvCxnSpPr>
        <p:spPr>
          <a:xfrm>
            <a:off x="6443220" y="4390067"/>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DF355E48-AC4D-94CE-F5F5-D8DBA74E75A6}"/>
              </a:ext>
            </a:extLst>
          </p:cNvPr>
          <p:cNvGrpSpPr/>
          <p:nvPr/>
        </p:nvGrpSpPr>
        <p:grpSpPr>
          <a:xfrm>
            <a:off x="259702" y="2223296"/>
            <a:ext cx="2759164" cy="3387967"/>
            <a:chOff x="1991286" y="2082412"/>
            <a:chExt cx="2759164" cy="3387967"/>
          </a:xfrm>
        </p:grpSpPr>
        <p:cxnSp>
          <p:nvCxnSpPr>
            <p:cNvPr id="28" name="Straight Connector 27">
              <a:extLst>
                <a:ext uri="{FF2B5EF4-FFF2-40B4-BE49-F238E27FC236}">
                  <a16:creationId xmlns:a16="http://schemas.microsoft.com/office/drawing/2014/main" id="{B9FFAE3C-06A4-19C7-F91C-9A7C765B01AB}"/>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29" name="Rectangle 28">
              <a:extLst>
                <a:ext uri="{FF2B5EF4-FFF2-40B4-BE49-F238E27FC236}">
                  <a16:creationId xmlns:a16="http://schemas.microsoft.com/office/drawing/2014/main" id="{5BC90C5E-1846-9237-C063-1490F9846332}"/>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359446E-99A3-CD3F-F196-AB19A223F907}"/>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A53CC550-CEC5-A42B-44C9-C4E9B3079F26}"/>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Oval 31">
              <a:extLst>
                <a:ext uri="{FF2B5EF4-FFF2-40B4-BE49-F238E27FC236}">
                  <a16:creationId xmlns:a16="http://schemas.microsoft.com/office/drawing/2014/main" id="{100E8ED6-6BD3-0630-A138-9BCCFA5D593B}"/>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a:extLst>
                <a:ext uri="{FF2B5EF4-FFF2-40B4-BE49-F238E27FC236}">
                  <a16:creationId xmlns:a16="http://schemas.microsoft.com/office/drawing/2014/main" id="{26234117-CF2C-D7A7-0E0F-88E68192FDE1}"/>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97C49528-D70A-FADB-0657-76FCDCE0B046}"/>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8810D3A4-ADFE-31D4-DD73-2AD84E969813}"/>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191893D3-D6DD-6900-7ACF-CEDAF3E1D2A4}"/>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5B48B9F2-2702-D300-CEDA-1B60D1028CF0}"/>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Oval 37">
              <a:extLst>
                <a:ext uri="{FF2B5EF4-FFF2-40B4-BE49-F238E27FC236}">
                  <a16:creationId xmlns:a16="http://schemas.microsoft.com/office/drawing/2014/main" id="{1A0F9B6F-A723-8C53-59A8-2B5289A5C384}"/>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BB0084F2-C9F5-B2FA-D492-7992321332D7}"/>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Oval 39">
              <a:extLst>
                <a:ext uri="{FF2B5EF4-FFF2-40B4-BE49-F238E27FC236}">
                  <a16:creationId xmlns:a16="http://schemas.microsoft.com/office/drawing/2014/main" id="{8E4B3FFB-8907-F8DD-B0E6-ED7DD67D22E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354A5B91-1B2D-7D14-F293-BD1986C1249B}"/>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96E2212E-5452-A1DD-CE97-A3FBC3205D21}"/>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B8F3BB54-35F9-A91C-87FE-69BBE1D77A3A}"/>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F70E4353-39E3-2C15-B08F-536AB1739CA0}"/>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11358FFE-4CAC-2E87-4BBA-77E4DEF4DD40}"/>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3C80034C-74E6-3C71-4254-DAC45E542893}"/>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069BF78C-3B4F-05BD-E857-31F75A87F281}"/>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16413264-FDC7-A600-72A6-278709E48776}"/>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95B45DD1-B3C4-256E-EB4F-8616CB25105F}"/>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Oval 49">
              <a:extLst>
                <a:ext uri="{FF2B5EF4-FFF2-40B4-BE49-F238E27FC236}">
                  <a16:creationId xmlns:a16="http://schemas.microsoft.com/office/drawing/2014/main" id="{2901D993-A567-72AC-056C-A298F4E3C5D3}"/>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Oval 50">
              <a:extLst>
                <a:ext uri="{FF2B5EF4-FFF2-40B4-BE49-F238E27FC236}">
                  <a16:creationId xmlns:a16="http://schemas.microsoft.com/office/drawing/2014/main" id="{7F8DEE3D-D4C1-1357-1865-EA6AB2BB1BC3}"/>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2" name="Straight Connector 51">
              <a:extLst>
                <a:ext uri="{FF2B5EF4-FFF2-40B4-BE49-F238E27FC236}">
                  <a16:creationId xmlns:a16="http://schemas.microsoft.com/office/drawing/2014/main" id="{90BE3A08-8AFD-7A63-BCED-474B25FB1A6B}"/>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53" name="TextBox 52">
              <a:extLst>
                <a:ext uri="{FF2B5EF4-FFF2-40B4-BE49-F238E27FC236}">
                  <a16:creationId xmlns:a16="http://schemas.microsoft.com/office/drawing/2014/main" id="{2754480F-7438-749F-FBBB-FB1E39F7F73A}"/>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54" name="TextBox 53">
              <a:extLst>
                <a:ext uri="{FF2B5EF4-FFF2-40B4-BE49-F238E27FC236}">
                  <a16:creationId xmlns:a16="http://schemas.microsoft.com/office/drawing/2014/main" id="{1D957201-D128-1C79-D760-26DD79FD7058}"/>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55" name="TextBox 54">
              <a:extLst>
                <a:ext uri="{FF2B5EF4-FFF2-40B4-BE49-F238E27FC236}">
                  <a16:creationId xmlns:a16="http://schemas.microsoft.com/office/drawing/2014/main" id="{3426B8F1-231F-B035-BB45-DE5FC607BD3E}"/>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56" name="Straight Connector 55">
              <a:extLst>
                <a:ext uri="{FF2B5EF4-FFF2-40B4-BE49-F238E27FC236}">
                  <a16:creationId xmlns:a16="http://schemas.microsoft.com/office/drawing/2014/main" id="{96A77EAD-2792-779C-B69C-FA8C866A77EA}"/>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57" name="Straight Connector 56">
              <a:extLst>
                <a:ext uri="{FF2B5EF4-FFF2-40B4-BE49-F238E27FC236}">
                  <a16:creationId xmlns:a16="http://schemas.microsoft.com/office/drawing/2014/main" id="{0E5F5291-A604-F67B-0482-7900883628CB}"/>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58" name="Straight Connector 57">
              <a:extLst>
                <a:ext uri="{FF2B5EF4-FFF2-40B4-BE49-F238E27FC236}">
                  <a16:creationId xmlns:a16="http://schemas.microsoft.com/office/drawing/2014/main" id="{BD414062-FEF8-4AA2-AE8E-921396F86570}"/>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59" name="Straight Connector 58">
              <a:extLst>
                <a:ext uri="{FF2B5EF4-FFF2-40B4-BE49-F238E27FC236}">
                  <a16:creationId xmlns:a16="http://schemas.microsoft.com/office/drawing/2014/main" id="{616713DE-8AA0-EBE8-91B8-883FF478AA49}"/>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60" name="Group 59">
              <a:extLst>
                <a:ext uri="{FF2B5EF4-FFF2-40B4-BE49-F238E27FC236}">
                  <a16:creationId xmlns:a16="http://schemas.microsoft.com/office/drawing/2014/main" id="{F5C5783E-6299-5384-E27D-A296EF07A4F3}"/>
                </a:ext>
              </a:extLst>
            </p:cNvPr>
            <p:cNvGrpSpPr>
              <a:grpSpLocks noChangeAspect="1"/>
            </p:cNvGrpSpPr>
            <p:nvPr/>
          </p:nvGrpSpPr>
          <p:grpSpPr>
            <a:xfrm>
              <a:off x="3828521" y="4443559"/>
              <a:ext cx="921929" cy="1026820"/>
              <a:chOff x="5457988" y="3623806"/>
              <a:chExt cx="1831805" cy="2040214"/>
            </a:xfrm>
          </p:grpSpPr>
          <p:cxnSp>
            <p:nvCxnSpPr>
              <p:cNvPr id="77" name="Straight Arrow Connector 76">
                <a:extLst>
                  <a:ext uri="{FF2B5EF4-FFF2-40B4-BE49-F238E27FC236}">
                    <a16:creationId xmlns:a16="http://schemas.microsoft.com/office/drawing/2014/main" id="{E639AC4B-BA64-7B50-9C70-A40AA893FC6B}"/>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78" name="Straight Arrow Connector 77">
                <a:extLst>
                  <a:ext uri="{FF2B5EF4-FFF2-40B4-BE49-F238E27FC236}">
                    <a16:creationId xmlns:a16="http://schemas.microsoft.com/office/drawing/2014/main" id="{41A896F7-833A-A253-C3C7-98745A65888A}"/>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79" name="Straight Arrow Connector 78">
                <a:extLst>
                  <a:ext uri="{FF2B5EF4-FFF2-40B4-BE49-F238E27FC236}">
                    <a16:creationId xmlns:a16="http://schemas.microsoft.com/office/drawing/2014/main" id="{1C6A41EF-3E28-F89D-264D-2B4623233B5B}"/>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80" name="Oval 79">
                <a:extLst>
                  <a:ext uri="{FF2B5EF4-FFF2-40B4-BE49-F238E27FC236}">
                    <a16:creationId xmlns:a16="http://schemas.microsoft.com/office/drawing/2014/main" id="{D4DEF781-F245-0DCC-9EDB-378C5A3A9CAC}"/>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Oval 80">
                <a:extLst>
                  <a:ext uri="{FF2B5EF4-FFF2-40B4-BE49-F238E27FC236}">
                    <a16:creationId xmlns:a16="http://schemas.microsoft.com/office/drawing/2014/main" id="{F193957E-DBF3-88B5-E551-9C2CAD69EE34}"/>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TextBox 81">
                <a:extLst>
                  <a:ext uri="{FF2B5EF4-FFF2-40B4-BE49-F238E27FC236}">
                    <a16:creationId xmlns:a16="http://schemas.microsoft.com/office/drawing/2014/main" id="{AA085B2C-EFB5-CE70-9587-D2687448D018}"/>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83" name="TextBox 82">
                <a:extLst>
                  <a:ext uri="{FF2B5EF4-FFF2-40B4-BE49-F238E27FC236}">
                    <a16:creationId xmlns:a16="http://schemas.microsoft.com/office/drawing/2014/main" id="{BB82809D-64A3-3EB1-7FFF-58EB32705B08}"/>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84" name="TextBox 83">
                <a:extLst>
                  <a:ext uri="{FF2B5EF4-FFF2-40B4-BE49-F238E27FC236}">
                    <a16:creationId xmlns:a16="http://schemas.microsoft.com/office/drawing/2014/main" id="{E6A0D278-E7DA-BDD8-A9C0-2D1F08FBCBC4}"/>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61" name="Oval 60">
              <a:extLst>
                <a:ext uri="{FF2B5EF4-FFF2-40B4-BE49-F238E27FC236}">
                  <a16:creationId xmlns:a16="http://schemas.microsoft.com/office/drawing/2014/main" id="{F7872333-AC7C-5C2F-6F35-57B0EC9C2C10}"/>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 name="Oval 61">
              <a:extLst>
                <a:ext uri="{FF2B5EF4-FFF2-40B4-BE49-F238E27FC236}">
                  <a16:creationId xmlns:a16="http://schemas.microsoft.com/office/drawing/2014/main" id="{7750C01D-B8B0-A754-C40E-7BB96C1AAD4F}"/>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235747DC-EECA-FE84-9848-B9A8A3E9ADEF}"/>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 name="Oval 63">
              <a:extLst>
                <a:ext uri="{FF2B5EF4-FFF2-40B4-BE49-F238E27FC236}">
                  <a16:creationId xmlns:a16="http://schemas.microsoft.com/office/drawing/2014/main" id="{481E1A63-D03D-3CA4-62EF-FF05706E3D47}"/>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E28D3A76-75E5-2DEB-126F-FB97D14E6517}"/>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424E98F2-29D6-1D00-51A7-BC02592088B7}"/>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7" name="Straight Connector 66">
              <a:extLst>
                <a:ext uri="{FF2B5EF4-FFF2-40B4-BE49-F238E27FC236}">
                  <a16:creationId xmlns:a16="http://schemas.microsoft.com/office/drawing/2014/main" id="{D252FB6F-A46A-B007-E9BB-A48762F93461}"/>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68" name="Straight Connector 67">
              <a:extLst>
                <a:ext uri="{FF2B5EF4-FFF2-40B4-BE49-F238E27FC236}">
                  <a16:creationId xmlns:a16="http://schemas.microsoft.com/office/drawing/2014/main" id="{FBDB870E-7B68-6B07-68A6-0C175183D971}"/>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69" name="Straight Connector 68">
              <a:extLst>
                <a:ext uri="{FF2B5EF4-FFF2-40B4-BE49-F238E27FC236}">
                  <a16:creationId xmlns:a16="http://schemas.microsoft.com/office/drawing/2014/main" id="{A5411A24-9E14-3175-DCE5-0828C274B402}"/>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70" name="Straight Connector 69">
              <a:extLst>
                <a:ext uri="{FF2B5EF4-FFF2-40B4-BE49-F238E27FC236}">
                  <a16:creationId xmlns:a16="http://schemas.microsoft.com/office/drawing/2014/main" id="{F4276182-5AB7-8C08-79F6-891C30DF277C}"/>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71" name="TextBox 70">
              <a:extLst>
                <a:ext uri="{FF2B5EF4-FFF2-40B4-BE49-F238E27FC236}">
                  <a16:creationId xmlns:a16="http://schemas.microsoft.com/office/drawing/2014/main" id="{2964270C-3A5A-4AB8-8156-B9D96541869A}"/>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72" name="TextBox 71">
              <a:extLst>
                <a:ext uri="{FF2B5EF4-FFF2-40B4-BE49-F238E27FC236}">
                  <a16:creationId xmlns:a16="http://schemas.microsoft.com/office/drawing/2014/main" id="{2354CF39-57AA-C7E3-B961-5D4CFCB6144F}"/>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73" name="Oval 72">
              <a:extLst>
                <a:ext uri="{FF2B5EF4-FFF2-40B4-BE49-F238E27FC236}">
                  <a16:creationId xmlns:a16="http://schemas.microsoft.com/office/drawing/2014/main" id="{722E703B-E0EB-324D-ACD4-1666CC826007}"/>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Oval 73">
              <a:extLst>
                <a:ext uri="{FF2B5EF4-FFF2-40B4-BE49-F238E27FC236}">
                  <a16:creationId xmlns:a16="http://schemas.microsoft.com/office/drawing/2014/main" id="{411AF9EB-CF46-5751-5909-53DE2687AF0E}"/>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75" name="Straight Arrow Connector 74">
              <a:extLst>
                <a:ext uri="{FF2B5EF4-FFF2-40B4-BE49-F238E27FC236}">
                  <a16:creationId xmlns:a16="http://schemas.microsoft.com/office/drawing/2014/main" id="{C9680526-FE0D-5DA3-5AEB-78E639B6A575}"/>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3949A7C-E9B9-53CB-A9E9-CCB7B421FAE9}"/>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285FA900-F384-055F-860E-EADE043B572C}"/>
              </a:ext>
            </a:extLst>
          </p:cNvPr>
          <p:cNvSpPr txBox="1">
            <a:spLocks noChangeAspect="1"/>
          </p:cNvSpPr>
          <p:nvPr/>
        </p:nvSpPr>
        <p:spPr>
          <a:xfrm>
            <a:off x="2778229" y="3309810"/>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86" name="Straight Connector 85">
            <a:extLst>
              <a:ext uri="{FF2B5EF4-FFF2-40B4-BE49-F238E27FC236}">
                <a16:creationId xmlns:a16="http://schemas.microsoft.com/office/drawing/2014/main" id="{FEC4C901-6422-E2DD-939E-843F730F3214}"/>
              </a:ext>
            </a:extLst>
          </p:cNvPr>
          <p:cNvCxnSpPr>
            <a:cxnSpLocks/>
          </p:cNvCxnSpPr>
          <p:nvPr/>
        </p:nvCxnSpPr>
        <p:spPr>
          <a:xfrm>
            <a:off x="2634056" y="3286091"/>
            <a:ext cx="235982" cy="1411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ight Brace 86">
            <a:extLst>
              <a:ext uri="{FF2B5EF4-FFF2-40B4-BE49-F238E27FC236}">
                <a16:creationId xmlns:a16="http://schemas.microsoft.com/office/drawing/2014/main" id="{1C5C8582-76D0-3F1F-9957-25BB7F6B4E64}"/>
              </a:ext>
            </a:extLst>
          </p:cNvPr>
          <p:cNvSpPr/>
          <p:nvPr/>
        </p:nvSpPr>
        <p:spPr>
          <a:xfrm>
            <a:off x="3828482" y="3142801"/>
            <a:ext cx="1497829" cy="2262579"/>
          </a:xfrm>
          <a:prstGeom prst="rightBrace">
            <a:avLst>
              <a:gd name="adj1" fmla="val 45725"/>
              <a:gd name="adj2" fmla="val 38608"/>
            </a:avLst>
          </a:prstGeom>
          <a:ln w="127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CD5282B1-CF8D-B57A-C062-CF4480EF456B}"/>
              </a:ext>
            </a:extLst>
          </p:cNvPr>
          <p:cNvSpPr txBox="1"/>
          <p:nvPr/>
        </p:nvSpPr>
        <p:spPr>
          <a:xfrm>
            <a:off x="4589653" y="4655981"/>
            <a:ext cx="6318346" cy="646331"/>
          </a:xfrm>
          <a:prstGeom prst="rect">
            <a:avLst/>
          </a:prstGeom>
          <a:noFill/>
        </p:spPr>
        <p:txBody>
          <a:bodyPr wrap="square" rtlCol="0">
            <a:spAutoFit/>
          </a:bodyPr>
          <a:lstStyle/>
          <a:p>
            <a:pPr algn="ctr"/>
            <a:r>
              <a:rPr lang="en-US" dirty="0"/>
              <a:t>Once medium coherence ends (crystal defect, collision between atoms, etc.) the energy carrier transfers its energy to new carrier</a:t>
            </a:r>
          </a:p>
        </p:txBody>
      </p:sp>
      <p:sp>
        <p:nvSpPr>
          <p:cNvPr id="89" name="TextBox 88">
            <a:extLst>
              <a:ext uri="{FF2B5EF4-FFF2-40B4-BE49-F238E27FC236}">
                <a16:creationId xmlns:a16="http://schemas.microsoft.com/office/drawing/2014/main" id="{BF17F86E-BDCC-CEBE-1CC2-7641B02D0A67}"/>
              </a:ext>
            </a:extLst>
          </p:cNvPr>
          <p:cNvSpPr txBox="1"/>
          <p:nvPr/>
        </p:nvSpPr>
        <p:spPr>
          <a:xfrm>
            <a:off x="3905682" y="5552692"/>
            <a:ext cx="7412039" cy="369332"/>
          </a:xfrm>
          <a:prstGeom prst="rect">
            <a:avLst/>
          </a:prstGeom>
          <a:noFill/>
        </p:spPr>
        <p:txBody>
          <a:bodyPr wrap="square" rtlCol="0">
            <a:spAutoFit/>
          </a:bodyPr>
          <a:lstStyle/>
          <a:p>
            <a:pPr algn="ctr"/>
            <a:r>
              <a:rPr lang="en-US" b="1" i="1" dirty="0"/>
              <a:t>The spatial and temporal extent of coherence determines mean free path</a:t>
            </a:r>
          </a:p>
        </p:txBody>
      </p:sp>
      <p:cxnSp>
        <p:nvCxnSpPr>
          <p:cNvPr id="90" name="Straight Arrow Connector 89">
            <a:extLst>
              <a:ext uri="{FF2B5EF4-FFF2-40B4-BE49-F238E27FC236}">
                <a16:creationId xmlns:a16="http://schemas.microsoft.com/office/drawing/2014/main" id="{13AFF76C-C31D-CE8E-56A8-75B3CB4FC8D0}"/>
              </a:ext>
            </a:extLst>
          </p:cNvPr>
          <p:cNvCxnSpPr>
            <a:cxnSpLocks/>
          </p:cNvCxnSpPr>
          <p:nvPr/>
        </p:nvCxnSpPr>
        <p:spPr>
          <a:xfrm>
            <a:off x="7748826" y="5332855"/>
            <a:ext cx="0" cy="2084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C0040211-D6A4-0618-B403-88F77AF09242}"/>
              </a:ext>
            </a:extLst>
          </p:cNvPr>
          <p:cNvSpPr/>
          <p:nvPr/>
        </p:nvSpPr>
        <p:spPr>
          <a:xfrm>
            <a:off x="5162480" y="1186401"/>
            <a:ext cx="5172692" cy="646331"/>
          </a:xfrm>
          <a:prstGeom prst="rect">
            <a:avLst/>
          </a:prstGeom>
        </p:spPr>
        <p:txBody>
          <a:bodyPr wrap="square">
            <a:spAutoFit/>
          </a:bodyPr>
          <a:lstStyle/>
          <a:p>
            <a:pPr algn="ctr"/>
            <a:r>
              <a:rPr lang="en-US" dirty="0">
                <a:solidFill>
                  <a:srgbClr val="7E0000"/>
                </a:solidFill>
              </a:rPr>
              <a:t>The properties of any interacting system are governed by its excitations—the energy carriers</a:t>
            </a:r>
            <a:r>
              <a:rPr lang="en-US" baseline="30000" dirty="0">
                <a:solidFill>
                  <a:srgbClr val="7E0000"/>
                </a:solidFill>
              </a:rPr>
              <a:t>[15]</a:t>
            </a:r>
            <a:r>
              <a:rPr lang="en-US" dirty="0">
                <a:solidFill>
                  <a:srgbClr val="7E0000"/>
                </a:solidFill>
              </a:rPr>
              <a:t>.</a:t>
            </a:r>
          </a:p>
        </p:txBody>
      </p:sp>
    </p:spTree>
    <p:extLst>
      <p:ext uri="{BB962C8B-B14F-4D97-AF65-F5344CB8AC3E}">
        <p14:creationId xmlns:p14="http://schemas.microsoft.com/office/powerpoint/2010/main" val="420225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BD2FD-2944-2751-E5E9-DB4F88FD1AD8}"/>
              </a:ext>
            </a:extLst>
          </p:cNvPr>
          <p:cNvSpPr txBox="1">
            <a:spLocks/>
          </p:cNvSpPr>
          <p:nvPr/>
        </p:nvSpPr>
        <p:spPr>
          <a:xfrm>
            <a:off x="429767" y="274319"/>
            <a:ext cx="8478789" cy="568517"/>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lumMod val="50000"/>
                  </a:schemeClr>
                </a:solidFill>
              </a:rPr>
              <a:t>Energy Carriers in a Coherent Medium</a:t>
            </a:r>
            <a:endParaRPr lang="en-US" dirty="0">
              <a:solidFill>
                <a:schemeClr val="accent1">
                  <a:lumMod val="50000"/>
                </a:schemeClr>
              </a:solidFill>
            </a:endParaRPr>
          </a:p>
        </p:txBody>
      </p:sp>
      <p:sp>
        <p:nvSpPr>
          <p:cNvPr id="7" name="Title 1">
            <a:extLst>
              <a:ext uri="{FF2B5EF4-FFF2-40B4-BE49-F238E27FC236}">
                <a16:creationId xmlns:a16="http://schemas.microsoft.com/office/drawing/2014/main" id="{1D54D476-4B4C-F325-8A2F-8A01DD0D45FA}"/>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Kinetic Theory of Gases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5ADAEE-01FB-8507-7177-0BCEB0150C03}"/>
                  </a:ext>
                </a:extLst>
              </p:cNvPr>
              <p:cNvSpPr txBox="1"/>
              <p:nvPr/>
            </p:nvSpPr>
            <p:spPr>
              <a:xfrm>
                <a:off x="4502054" y="1323802"/>
                <a:ext cx="6318346" cy="2155398"/>
              </a:xfrm>
              <a:prstGeom prst="rect">
                <a:avLst/>
              </a:prstGeom>
              <a:noFill/>
            </p:spPr>
            <p:txBody>
              <a:bodyPr wrap="square" rtlCol="0">
                <a:spAutoFit/>
              </a:bodyPr>
              <a:lstStyle/>
              <a:p>
                <a:r>
                  <a:rPr lang="en-US" dirty="0"/>
                  <a:t>For a monatomic gas, only 1 dominant energy carriers (atoms) with characteristic:</a:t>
                </a:r>
              </a:p>
              <a:p>
                <a:pPr marL="285750" indent="-285750">
                  <a:buFont typeface="Arial" panose="020B0604020202020204" pitchFamily="34" charset="0"/>
                  <a:buChar char="•"/>
                </a:pPr>
                <a:r>
                  <a:rPr lang="en-US" dirty="0">
                    <a:solidFill>
                      <a:schemeClr val="accent1"/>
                    </a:solidFill>
                  </a:rPr>
                  <a:t>Heat capacity/particle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oMath>
                </a14:m>
                <a:r>
                  <a:rPr lang="en-US" dirty="0"/>
                  <a:t> particle kinetic energy (</a:t>
                </a:r>
                <a14:m>
                  <m:oMath xmlns:m="http://schemas.openxmlformats.org/officeDocument/2006/math">
                    <m:box>
                      <m:boxPr>
                        <m:ctrlPr>
                          <a:rPr lang="en-US" i="1" smtClean="0">
                            <a:solidFill>
                              <a:prstClr val="black"/>
                            </a:solidFill>
                            <a:latin typeface="Cambria Math" panose="02040503050406030204" pitchFamily="18" charset="0"/>
                            <a:ea typeface="Cambria Math" panose="02040503050406030204" pitchFamily="18" charset="0"/>
                          </a:rPr>
                        </m:ctrlPr>
                      </m:boxPr>
                      <m:e>
                        <m:argPr>
                          <m:argSz m:val="-1"/>
                        </m:argPr>
                        <m:f>
                          <m:fPr>
                            <m:ctrlPr>
                              <a:rPr lang="en-US" i="1" smtClean="0">
                                <a:solidFill>
                                  <a:prstClr val="black"/>
                                </a:solidFill>
                                <a:latin typeface="Cambria Math" panose="02040503050406030204" pitchFamily="18" charset="0"/>
                                <a:ea typeface="Cambria Math" panose="02040503050406030204" pitchFamily="18" charset="0"/>
                              </a:rPr>
                            </m:ctrlPr>
                          </m:fPr>
                          <m:num>
                            <m:sSup>
                              <m:sSupPr>
                                <m:ctrlPr>
                                  <a:rPr lang="en-US" i="1" smtClean="0">
                                    <a:solidFill>
                                      <a:prstClr val="black"/>
                                    </a:solidFill>
                                    <a:latin typeface="Cambria Math" panose="02040503050406030204" pitchFamily="18" charset="0"/>
                                    <a:ea typeface="Cambria Math" panose="02040503050406030204" pitchFamily="18" charset="0"/>
                                  </a:rPr>
                                </m:ctrlPr>
                              </m:sSupPr>
                              <m:e>
                                <m:r>
                                  <a:rPr lang="en-US" b="0" i="1" smtClean="0">
                                    <a:solidFill>
                                      <a:prstClr val="black"/>
                                    </a:solidFill>
                                    <a:latin typeface="Cambria Math" panose="02040503050406030204" pitchFamily="18" charset="0"/>
                                    <a:ea typeface="Cambria Math" panose="02040503050406030204" pitchFamily="18" charset="0"/>
                                  </a:rPr>
                                  <m:t>𝑚𝑣</m:t>
                                </m:r>
                              </m:e>
                              <m:sup>
                                <m:r>
                                  <a:rPr lang="en-US" b="0" i="1" smtClean="0">
                                    <a:solidFill>
                                      <a:prstClr val="black"/>
                                    </a:solidFill>
                                    <a:latin typeface="Cambria Math" panose="02040503050406030204" pitchFamily="18" charset="0"/>
                                    <a:ea typeface="Cambria Math" panose="02040503050406030204" pitchFamily="18" charset="0"/>
                                  </a:rPr>
                                  <m:t>2</m:t>
                                </m:r>
                              </m:sup>
                            </m:sSup>
                          </m:num>
                          <m:den>
                            <m:r>
                              <a:rPr lang="en-US" b="0" i="1" smtClean="0">
                                <a:solidFill>
                                  <a:prstClr val="black"/>
                                </a:solidFill>
                                <a:latin typeface="Cambria Math" panose="02040503050406030204" pitchFamily="18" charset="0"/>
                                <a:ea typeface="Cambria Math" panose="02040503050406030204" pitchFamily="18" charset="0"/>
                              </a:rPr>
                              <m:t>2</m:t>
                            </m:r>
                          </m:den>
                        </m:f>
                      </m:e>
                    </m:box>
                  </m:oMath>
                </a14:m>
                <a:r>
                  <a:rPr lang="en-US" dirty="0"/>
                  <a:t>)</a:t>
                </a:r>
              </a:p>
              <a:p>
                <a:pPr marL="285750" indent="-285750">
                  <a:buFont typeface="Arial" panose="020B0604020202020204" pitchFamily="34" charset="0"/>
                  <a:buChar char="•"/>
                </a:pPr>
                <a:r>
                  <a:rPr lang="en-US" dirty="0">
                    <a:solidFill>
                      <a:srgbClr val="C00000"/>
                    </a:solidFill>
                  </a:rPr>
                  <a:t>Velocity</a:t>
                </a:r>
                <a:r>
                  <a:rPr lang="en-US" dirty="0"/>
                  <a:t> (avg of Maxwellian distribution)</a:t>
                </a:r>
              </a:p>
              <a:p>
                <a:pPr marL="285750" indent="-285750">
                  <a:buFont typeface="Arial" panose="020B0604020202020204" pitchFamily="34" charset="0"/>
                  <a:buChar char="•"/>
                </a:pPr>
                <a:r>
                  <a:rPr lang="en-US" dirty="0">
                    <a:solidFill>
                      <a:schemeClr val="accent6">
                        <a:lumMod val="75000"/>
                      </a:schemeClr>
                    </a:solidFill>
                  </a:rPr>
                  <a:t>Mean free path </a:t>
                </a:r>
                <a:r>
                  <a:rPr lang="en-US" dirty="0"/>
                  <a:t>between collisions </a:t>
                </a:r>
              </a:p>
              <a:p>
                <a:pPr marL="285750" indent="-285750">
                  <a:buFont typeface="Arial" panose="020B0604020202020204" pitchFamily="34" charset="0"/>
                  <a:buChar char="•"/>
                </a:pPr>
                <a:endParaRPr lang="en-US" dirty="0"/>
              </a:p>
              <a:p>
                <a:r>
                  <a:rPr lang="en-US" dirty="0"/>
                  <a:t>The </a:t>
                </a:r>
                <a:r>
                  <a:rPr lang="en-US" dirty="0">
                    <a:solidFill>
                      <a:schemeClr val="accent2">
                        <a:lumMod val="75000"/>
                      </a:schemeClr>
                    </a:solidFill>
                  </a:rPr>
                  <a:t>heat flux </a:t>
                </a:r>
                <a14:m>
                  <m:oMath xmlns:m="http://schemas.openxmlformats.org/officeDocument/2006/math">
                    <m:r>
                      <a:rPr lang="en-US" i="1">
                        <a:solidFill>
                          <a:schemeClr val="accent2">
                            <a:lumMod val="75000"/>
                          </a:schemeClr>
                        </a:solidFill>
                        <a:latin typeface="Cambria Math" panose="02040503050406030204" pitchFamily="18" charset="0"/>
                      </a:rPr>
                      <m:t>𝑞</m:t>
                    </m:r>
                  </m:oMath>
                </a14:m>
                <a:r>
                  <a:rPr lang="en-US" dirty="0">
                    <a:solidFill>
                      <a:schemeClr val="accent2">
                        <a:lumMod val="75000"/>
                      </a:schemeClr>
                    </a:solidFill>
                  </a:rPr>
                  <a:t> </a:t>
                </a:r>
                <a:r>
                  <a:rPr lang="en-US" dirty="0"/>
                  <a:t>is the energy crossing a hot-cold gradient surface:</a:t>
                </a:r>
              </a:p>
            </p:txBody>
          </p:sp>
        </mc:Choice>
        <mc:Fallback xmlns="">
          <p:sp>
            <p:nvSpPr>
              <p:cNvPr id="8" name="TextBox 7">
                <a:extLst>
                  <a:ext uri="{FF2B5EF4-FFF2-40B4-BE49-F238E27FC236}">
                    <a16:creationId xmlns:a16="http://schemas.microsoft.com/office/drawing/2014/main" id="{365ADAEE-01FB-8507-7177-0BCEB0150C03}"/>
                  </a:ext>
                </a:extLst>
              </p:cNvPr>
              <p:cNvSpPr txBox="1">
                <a:spLocks noRot="1" noChangeAspect="1" noMove="1" noResize="1" noEditPoints="1" noAdjustHandles="1" noChangeArrowheads="1" noChangeShapeType="1" noTextEdit="1"/>
              </p:cNvSpPr>
              <p:nvPr/>
            </p:nvSpPr>
            <p:spPr>
              <a:xfrm>
                <a:off x="4502054" y="1323802"/>
                <a:ext cx="6318346" cy="2155398"/>
              </a:xfrm>
              <a:prstGeom prst="rect">
                <a:avLst/>
              </a:prstGeom>
              <a:blipFill>
                <a:blip r:embed="rId2"/>
                <a:stretch>
                  <a:fillRect l="-802" t="-1170" b="-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CD270F-1616-27B4-42FA-B9CD882C68F0}"/>
                  </a:ext>
                </a:extLst>
              </p:cNvPr>
              <p:cNvSpPr txBox="1"/>
              <p:nvPr/>
            </p:nvSpPr>
            <p:spPr>
              <a:xfrm>
                <a:off x="6273939" y="3524343"/>
                <a:ext cx="181370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𝑐</m:t>
                          </m:r>
                        </m:e>
                        <m:sub>
                          <m:r>
                            <a:rPr lang="en-US" b="0" i="1" smtClean="0">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i="1" smtClean="0">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𝑣</m:t>
                          </m:r>
                        </m:e>
                      </m:d>
                      <m:r>
                        <a:rPr lang="en-US" i="1" smtClean="0">
                          <a:solidFill>
                            <a:schemeClr val="accent6">
                              <a:lumMod val="75000"/>
                            </a:schemeClr>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23CD270F-1616-27B4-42FA-B9CD882C68F0}"/>
                  </a:ext>
                </a:extLst>
              </p:cNvPr>
              <p:cNvSpPr txBox="1">
                <a:spLocks noRot="1" noChangeAspect="1" noMove="1" noResize="1" noEditPoints="1" noAdjustHandles="1" noChangeArrowheads="1" noChangeShapeType="1" noTextEdit="1"/>
              </p:cNvSpPr>
              <p:nvPr/>
            </p:nvSpPr>
            <p:spPr>
              <a:xfrm>
                <a:off x="6273939" y="3524343"/>
                <a:ext cx="1813702" cy="526683"/>
              </a:xfrm>
              <a:prstGeom prst="rect">
                <a:avLst/>
              </a:prstGeom>
              <a:blipFill>
                <a:blip r:embed="rId3"/>
                <a:stretch>
                  <a:fillRect l="-2083" t="-2326" r="-2778" b="-1395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3B9443E-CB48-819D-52F6-8D28577C5661}"/>
              </a:ext>
            </a:extLst>
          </p:cNvPr>
          <p:cNvGrpSpPr/>
          <p:nvPr/>
        </p:nvGrpSpPr>
        <p:grpSpPr>
          <a:xfrm>
            <a:off x="6203546" y="4531920"/>
            <a:ext cx="1332482" cy="613209"/>
            <a:chOff x="8887836" y="5087709"/>
            <a:chExt cx="1332482" cy="61320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E4832C-BCEB-9307-13FC-E32E910FDD7E}"/>
                    </a:ext>
                  </a:extLst>
                </p:cNvPr>
                <p:cNvSpPr txBox="1"/>
                <p:nvPr/>
              </p:nvSpPr>
              <p:spPr>
                <a:xfrm>
                  <a:off x="8920002" y="5114369"/>
                  <a:ext cx="129381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𝑐</m:t>
                            </m:r>
                          </m:e>
                          <m:sub>
                            <m:r>
                              <a:rPr lang="en-US" i="1">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𝑣</m:t>
                            </m:r>
                          </m:e>
                        </m:d>
                        <m:r>
                          <a:rPr lang="en-US" i="1">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31C0F3BD-EED3-84BB-AF94-0E7D18459C3E}"/>
                    </a:ext>
                  </a:extLst>
                </p:cNvPr>
                <p:cNvSpPr txBox="1">
                  <a:spLocks noRot="1" noChangeAspect="1" noMove="1" noResize="1" noEditPoints="1" noAdjustHandles="1" noChangeArrowheads="1" noChangeShapeType="1" noTextEdit="1"/>
                </p:cNvSpPr>
                <p:nvPr/>
              </p:nvSpPr>
              <p:spPr>
                <a:xfrm>
                  <a:off x="8920002" y="5114369"/>
                  <a:ext cx="1293816" cy="520399"/>
                </a:xfrm>
                <a:prstGeom prst="rect">
                  <a:avLst/>
                </a:prstGeom>
                <a:blipFill>
                  <a:blip r:embed="rId7"/>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8C253773-011E-7CE0-7D3E-A9C99444E78C}"/>
                </a:ext>
              </a:extLst>
            </p:cNvPr>
            <p:cNvSpPr/>
            <p:nvPr/>
          </p:nvSpPr>
          <p:spPr>
            <a:xfrm>
              <a:off x="8887836" y="5087709"/>
              <a:ext cx="1332482" cy="613209"/>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ADD7FA2-3312-F83C-73FF-B513B8BDFC2B}"/>
              </a:ext>
            </a:extLst>
          </p:cNvPr>
          <p:cNvSpPr txBox="1">
            <a:spLocks noChangeAspect="1"/>
          </p:cNvSpPr>
          <p:nvPr/>
        </p:nvSpPr>
        <p:spPr>
          <a:xfrm>
            <a:off x="7616121" y="4569508"/>
            <a:ext cx="2810821" cy="523220"/>
          </a:xfrm>
          <a:prstGeom prst="rect">
            <a:avLst/>
          </a:prstGeom>
          <a:noFill/>
        </p:spPr>
        <p:txBody>
          <a:bodyPr wrap="square" rtlCol="0">
            <a:spAutoFit/>
          </a:bodyPr>
          <a:lstStyle/>
          <a:p>
            <a:pPr lvl="0">
              <a:defRPr/>
            </a:pPr>
            <a:r>
              <a:rPr lang="en-US" sz="1400" b="1" dirty="0">
                <a:solidFill>
                  <a:prstClr val="black"/>
                </a:solidFill>
              </a:rPr>
              <a:t>Thermal conductivity </a:t>
            </a:r>
            <a:r>
              <a:rPr lang="en-US" sz="1400" dirty="0">
                <a:solidFill>
                  <a:prstClr val="black"/>
                </a:solidFill>
              </a:rPr>
              <a:t>in terms of </a:t>
            </a:r>
            <a:r>
              <a:rPr lang="en-US" sz="1400" b="1" dirty="0">
                <a:solidFill>
                  <a:prstClr val="black"/>
                </a:solidFill>
              </a:rPr>
              <a:t>energy carrier properties</a:t>
            </a:r>
            <a:endParaRPr lang="en-US" sz="1400" b="1" i="1" dirty="0">
              <a:solidFill>
                <a:prstClr val="black"/>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CC2679-A0CD-7B59-83A3-19A9938F3F63}"/>
                  </a:ext>
                </a:extLst>
              </p:cNvPr>
              <p:cNvSpPr txBox="1">
                <a:spLocks noChangeAspect="1"/>
              </p:cNvSpPr>
              <p:nvPr/>
            </p:nvSpPr>
            <p:spPr>
              <a:xfrm>
                <a:off x="8760147" y="3573668"/>
                <a:ext cx="2354005" cy="523220"/>
              </a:xfrm>
              <a:prstGeom prst="rect">
                <a:avLst/>
              </a:prstGeom>
              <a:noFill/>
            </p:spPr>
            <p:txBody>
              <a:bodyPr wrap="square" rtlCol="0">
                <a:spAutoFit/>
              </a:bodyPr>
              <a:lstStyle/>
              <a:p>
                <a:pPr lvl="0">
                  <a:defRPr/>
                </a:pPr>
                <a:r>
                  <a:rPr lang="en-US" sz="1400" dirty="0">
                    <a:solidFill>
                      <a:prstClr val="black"/>
                    </a:solidFill>
                  </a:rPr>
                  <a:t>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in terms temperature gradient </a:t>
                </a:r>
                <a:endParaRPr lang="en-US" sz="1400" i="1" dirty="0">
                  <a:solidFill>
                    <a:prstClr val="black"/>
                  </a:solidFill>
                </a:endParaRPr>
              </a:p>
            </p:txBody>
          </p:sp>
        </mc:Choice>
        <mc:Fallback xmlns="">
          <p:sp>
            <p:nvSpPr>
              <p:cNvPr id="14" name="TextBox 13">
                <a:extLst>
                  <a:ext uri="{FF2B5EF4-FFF2-40B4-BE49-F238E27FC236}">
                    <a16:creationId xmlns:a16="http://schemas.microsoft.com/office/drawing/2014/main" id="{C6CC2679-A0CD-7B59-83A3-19A9938F3F63}"/>
                  </a:ext>
                </a:extLst>
              </p:cNvPr>
              <p:cNvSpPr txBox="1">
                <a:spLocks noRot="1" noChangeAspect="1" noMove="1" noResize="1" noEditPoints="1" noAdjustHandles="1" noChangeArrowheads="1" noChangeShapeType="1" noTextEdit="1"/>
              </p:cNvSpPr>
              <p:nvPr/>
            </p:nvSpPr>
            <p:spPr>
              <a:xfrm>
                <a:off x="8760147" y="3573668"/>
                <a:ext cx="2354005" cy="523220"/>
              </a:xfrm>
              <a:prstGeom prst="rect">
                <a:avLst/>
              </a:prstGeom>
              <a:blipFill>
                <a:blip r:embed="rId8"/>
                <a:stretch>
                  <a:fillRect l="-535" t="-2381" b="-11905"/>
                </a:stretch>
              </a:blipFill>
            </p:spPr>
            <p:txBody>
              <a:bodyPr/>
              <a:lstStyle/>
              <a:p>
                <a:r>
                  <a:rPr lang="en-US">
                    <a:noFill/>
                  </a:rPr>
                  <a:t> </a:t>
                </a:r>
              </a:p>
            </p:txBody>
          </p:sp>
        </mc:Fallback>
      </mc:AlternateContent>
      <p:sp>
        <p:nvSpPr>
          <p:cNvPr id="15" name="Left Brace 14">
            <a:extLst>
              <a:ext uri="{FF2B5EF4-FFF2-40B4-BE49-F238E27FC236}">
                <a16:creationId xmlns:a16="http://schemas.microsoft.com/office/drawing/2014/main" id="{4C4285A5-0767-6E27-363A-26E68BB1BD85}"/>
              </a:ext>
            </a:extLst>
          </p:cNvPr>
          <p:cNvSpPr/>
          <p:nvPr/>
        </p:nvSpPr>
        <p:spPr>
          <a:xfrm rot="16200000">
            <a:off x="7032692" y="3823086"/>
            <a:ext cx="526683" cy="852487"/>
          </a:xfrm>
          <a:prstGeom prst="leftBrace">
            <a:avLst>
              <a:gd name="adj1" fmla="val 15392"/>
              <a:gd name="adj2" fmla="val 23184"/>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2349D94-AA32-B2CE-3EAC-E61DA16BB8CE}"/>
              </a:ext>
            </a:extLst>
          </p:cNvPr>
          <p:cNvSpPr txBox="1"/>
          <p:nvPr/>
        </p:nvSpPr>
        <p:spPr>
          <a:xfrm>
            <a:off x="2925316" y="4218812"/>
            <a:ext cx="1792726" cy="646331"/>
          </a:xfrm>
          <a:prstGeom prst="rect">
            <a:avLst/>
          </a:prstGeom>
          <a:noFill/>
        </p:spPr>
        <p:txBody>
          <a:bodyPr wrap="square" rtlCol="0">
            <a:spAutoFit/>
          </a:bodyPr>
          <a:lstStyle/>
          <a:p>
            <a:r>
              <a:rPr lang="en-US" dirty="0"/>
              <a:t>Monatomic, dilute gas</a:t>
            </a:r>
          </a:p>
        </p:txBody>
      </p:sp>
      <p:grpSp>
        <p:nvGrpSpPr>
          <p:cNvPr id="17" name="Group 16">
            <a:extLst>
              <a:ext uri="{FF2B5EF4-FFF2-40B4-BE49-F238E27FC236}">
                <a16:creationId xmlns:a16="http://schemas.microsoft.com/office/drawing/2014/main" id="{2447B60C-D3C1-0717-EFDC-9BBF6A8DE11A}"/>
              </a:ext>
            </a:extLst>
          </p:cNvPr>
          <p:cNvGrpSpPr/>
          <p:nvPr/>
        </p:nvGrpSpPr>
        <p:grpSpPr>
          <a:xfrm>
            <a:off x="259702" y="2223296"/>
            <a:ext cx="2759164" cy="3387967"/>
            <a:chOff x="1991286" y="2082412"/>
            <a:chExt cx="2759164" cy="3387967"/>
          </a:xfrm>
        </p:grpSpPr>
        <p:cxnSp>
          <p:nvCxnSpPr>
            <p:cNvPr id="18" name="Straight Connector 17">
              <a:extLst>
                <a:ext uri="{FF2B5EF4-FFF2-40B4-BE49-F238E27FC236}">
                  <a16:creationId xmlns:a16="http://schemas.microsoft.com/office/drawing/2014/main" id="{E515CD5E-759A-62FE-000C-6D3910A34514}"/>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19" name="Rectangle 18">
              <a:extLst>
                <a:ext uri="{FF2B5EF4-FFF2-40B4-BE49-F238E27FC236}">
                  <a16:creationId xmlns:a16="http://schemas.microsoft.com/office/drawing/2014/main" id="{7FCDF48B-132E-8948-928C-1697B1E0E0DE}"/>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7750DC3-F537-F052-9263-8292DE49C408}"/>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Oval 20">
              <a:extLst>
                <a:ext uri="{FF2B5EF4-FFF2-40B4-BE49-F238E27FC236}">
                  <a16:creationId xmlns:a16="http://schemas.microsoft.com/office/drawing/2014/main" id="{A5C36939-3203-A75E-2A28-4F2B0A7A5618}"/>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B9A75B75-738F-B846-BBFD-AF244BE5C0D2}"/>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Oval 22">
              <a:extLst>
                <a:ext uri="{FF2B5EF4-FFF2-40B4-BE49-F238E27FC236}">
                  <a16:creationId xmlns:a16="http://schemas.microsoft.com/office/drawing/2014/main" id="{6E0A0299-29D2-C636-2421-52E56244B9EC}"/>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Oval 23">
              <a:extLst>
                <a:ext uri="{FF2B5EF4-FFF2-40B4-BE49-F238E27FC236}">
                  <a16:creationId xmlns:a16="http://schemas.microsoft.com/office/drawing/2014/main" id="{464846BE-5180-BEDE-8147-8BED95915733}"/>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Oval 24">
              <a:extLst>
                <a:ext uri="{FF2B5EF4-FFF2-40B4-BE49-F238E27FC236}">
                  <a16:creationId xmlns:a16="http://schemas.microsoft.com/office/drawing/2014/main" id="{BDD30D09-1224-D28C-CA37-15734B579BCC}"/>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A0E4020C-813E-35A9-DB4D-F851D18A7336}"/>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5E24FC86-273D-2BF2-6F1A-E8092B78BB1C}"/>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4469CC11-A4AF-92A1-FA10-6F60DF0E2348}"/>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Oval 28">
              <a:extLst>
                <a:ext uri="{FF2B5EF4-FFF2-40B4-BE49-F238E27FC236}">
                  <a16:creationId xmlns:a16="http://schemas.microsoft.com/office/drawing/2014/main" id="{C30EA7F8-59D2-1E88-4A8F-30D0970F12B8}"/>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8DB8D810-F673-6643-FC8D-047CDED6E71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F3568D5E-ED21-7ECF-37CF-A34A6BED19C7}"/>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Oval 31">
              <a:extLst>
                <a:ext uri="{FF2B5EF4-FFF2-40B4-BE49-F238E27FC236}">
                  <a16:creationId xmlns:a16="http://schemas.microsoft.com/office/drawing/2014/main" id="{B643C273-0FCB-D928-E645-950C72363B93}"/>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a:extLst>
                <a:ext uri="{FF2B5EF4-FFF2-40B4-BE49-F238E27FC236}">
                  <a16:creationId xmlns:a16="http://schemas.microsoft.com/office/drawing/2014/main" id="{E42B52A7-7255-73CA-1128-1F8A24EDC62B}"/>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24D9ECB3-B015-3B6C-7687-7A2ACE5754AC}"/>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8DC0A3AD-91A7-38AB-5237-9FFC8277BC72}"/>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A89FF1D7-1A53-F3E5-7DED-81F34E8A9267}"/>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50B82059-73BC-30FD-0B85-C93183A5D761}"/>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Oval 37">
              <a:extLst>
                <a:ext uri="{FF2B5EF4-FFF2-40B4-BE49-F238E27FC236}">
                  <a16:creationId xmlns:a16="http://schemas.microsoft.com/office/drawing/2014/main" id="{5E7B5D88-FDF0-E8C9-F45C-D81119DDEB22}"/>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F77CB97A-0006-5A62-4BB8-88D3BAA98BB6}"/>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Oval 39">
              <a:extLst>
                <a:ext uri="{FF2B5EF4-FFF2-40B4-BE49-F238E27FC236}">
                  <a16:creationId xmlns:a16="http://schemas.microsoft.com/office/drawing/2014/main" id="{E2942E56-F401-05EE-129A-71AA472830EC}"/>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4ECED315-6C9E-4881-E476-03D14AAA6738}"/>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42" name="Straight Connector 41">
              <a:extLst>
                <a:ext uri="{FF2B5EF4-FFF2-40B4-BE49-F238E27FC236}">
                  <a16:creationId xmlns:a16="http://schemas.microsoft.com/office/drawing/2014/main" id="{C119AECA-DF8E-2BE5-C1AD-182CC1339F88}"/>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43" name="TextBox 42">
              <a:extLst>
                <a:ext uri="{FF2B5EF4-FFF2-40B4-BE49-F238E27FC236}">
                  <a16:creationId xmlns:a16="http://schemas.microsoft.com/office/drawing/2014/main" id="{D87FFF39-2422-5911-6062-57D09C36BD98}"/>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44" name="TextBox 43">
              <a:extLst>
                <a:ext uri="{FF2B5EF4-FFF2-40B4-BE49-F238E27FC236}">
                  <a16:creationId xmlns:a16="http://schemas.microsoft.com/office/drawing/2014/main" id="{46E653EE-2550-F758-A1B6-36626102E831}"/>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45" name="TextBox 44">
              <a:extLst>
                <a:ext uri="{FF2B5EF4-FFF2-40B4-BE49-F238E27FC236}">
                  <a16:creationId xmlns:a16="http://schemas.microsoft.com/office/drawing/2014/main" id="{5C7EBCE4-F845-461D-AC85-D8AE6361C5D0}"/>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46" name="Straight Connector 45">
              <a:extLst>
                <a:ext uri="{FF2B5EF4-FFF2-40B4-BE49-F238E27FC236}">
                  <a16:creationId xmlns:a16="http://schemas.microsoft.com/office/drawing/2014/main" id="{B04AD6D7-60E6-09A3-08BA-A70AFA27BA01}"/>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47" name="Straight Connector 46">
              <a:extLst>
                <a:ext uri="{FF2B5EF4-FFF2-40B4-BE49-F238E27FC236}">
                  <a16:creationId xmlns:a16="http://schemas.microsoft.com/office/drawing/2014/main" id="{0AD89827-2ED9-7B63-BDD5-847E258DE141}"/>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48" name="Straight Connector 47">
              <a:extLst>
                <a:ext uri="{FF2B5EF4-FFF2-40B4-BE49-F238E27FC236}">
                  <a16:creationId xmlns:a16="http://schemas.microsoft.com/office/drawing/2014/main" id="{7F247997-50BD-FF55-ADE3-D30C0D815C54}"/>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49" name="Straight Connector 48">
              <a:extLst>
                <a:ext uri="{FF2B5EF4-FFF2-40B4-BE49-F238E27FC236}">
                  <a16:creationId xmlns:a16="http://schemas.microsoft.com/office/drawing/2014/main" id="{480B0BC0-8F5E-63BF-49AC-D51F53A9F04D}"/>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50" name="Group 49">
              <a:extLst>
                <a:ext uri="{FF2B5EF4-FFF2-40B4-BE49-F238E27FC236}">
                  <a16:creationId xmlns:a16="http://schemas.microsoft.com/office/drawing/2014/main" id="{774CEF70-7B8F-1ABA-4B2D-63602DEAB70D}"/>
                </a:ext>
              </a:extLst>
            </p:cNvPr>
            <p:cNvGrpSpPr>
              <a:grpSpLocks noChangeAspect="1"/>
            </p:cNvGrpSpPr>
            <p:nvPr/>
          </p:nvGrpSpPr>
          <p:grpSpPr>
            <a:xfrm>
              <a:off x="3828521" y="4443559"/>
              <a:ext cx="921929" cy="1026820"/>
              <a:chOff x="5457988" y="3623806"/>
              <a:chExt cx="1831805" cy="2040214"/>
            </a:xfrm>
          </p:grpSpPr>
          <p:cxnSp>
            <p:nvCxnSpPr>
              <p:cNvPr id="67" name="Straight Arrow Connector 66">
                <a:extLst>
                  <a:ext uri="{FF2B5EF4-FFF2-40B4-BE49-F238E27FC236}">
                    <a16:creationId xmlns:a16="http://schemas.microsoft.com/office/drawing/2014/main" id="{787C28EF-1A25-85BF-BAAA-C7FAA2A20C49}"/>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68" name="Straight Arrow Connector 67">
                <a:extLst>
                  <a:ext uri="{FF2B5EF4-FFF2-40B4-BE49-F238E27FC236}">
                    <a16:creationId xmlns:a16="http://schemas.microsoft.com/office/drawing/2014/main" id="{4C88CDBD-8E81-3762-9DE1-ACA9C2DC90EA}"/>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69" name="Straight Arrow Connector 68">
                <a:extLst>
                  <a:ext uri="{FF2B5EF4-FFF2-40B4-BE49-F238E27FC236}">
                    <a16:creationId xmlns:a16="http://schemas.microsoft.com/office/drawing/2014/main" id="{6B128F03-3174-BF91-AD7F-1CAFC99912A1}"/>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70" name="Oval 69">
                <a:extLst>
                  <a:ext uri="{FF2B5EF4-FFF2-40B4-BE49-F238E27FC236}">
                    <a16:creationId xmlns:a16="http://schemas.microsoft.com/office/drawing/2014/main" id="{8AE6C545-57D1-12E9-C46A-8D194B77B2DB}"/>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Oval 70">
                <a:extLst>
                  <a:ext uri="{FF2B5EF4-FFF2-40B4-BE49-F238E27FC236}">
                    <a16:creationId xmlns:a16="http://schemas.microsoft.com/office/drawing/2014/main" id="{5D2352E7-2A62-EA26-8277-937778C063F7}"/>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TextBox 71">
                <a:extLst>
                  <a:ext uri="{FF2B5EF4-FFF2-40B4-BE49-F238E27FC236}">
                    <a16:creationId xmlns:a16="http://schemas.microsoft.com/office/drawing/2014/main" id="{9C99ED9C-EFA5-4500-757A-FA285A9F3E86}"/>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73" name="TextBox 72">
                <a:extLst>
                  <a:ext uri="{FF2B5EF4-FFF2-40B4-BE49-F238E27FC236}">
                    <a16:creationId xmlns:a16="http://schemas.microsoft.com/office/drawing/2014/main" id="{409EAED3-077B-4AC0-F010-484BF2315266}"/>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74" name="TextBox 73">
                <a:extLst>
                  <a:ext uri="{FF2B5EF4-FFF2-40B4-BE49-F238E27FC236}">
                    <a16:creationId xmlns:a16="http://schemas.microsoft.com/office/drawing/2014/main" id="{AF89029F-A4D0-08D2-3914-88CE97AEF551}"/>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51" name="Oval 50">
              <a:extLst>
                <a:ext uri="{FF2B5EF4-FFF2-40B4-BE49-F238E27FC236}">
                  <a16:creationId xmlns:a16="http://schemas.microsoft.com/office/drawing/2014/main" id="{8CD390C8-2B65-6BFF-EFB9-5DE180489D51}"/>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Oval 51">
              <a:extLst>
                <a:ext uri="{FF2B5EF4-FFF2-40B4-BE49-F238E27FC236}">
                  <a16:creationId xmlns:a16="http://schemas.microsoft.com/office/drawing/2014/main" id="{C8A12257-7478-A7AC-03A2-287B71C7CA35}"/>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Oval 52">
              <a:extLst>
                <a:ext uri="{FF2B5EF4-FFF2-40B4-BE49-F238E27FC236}">
                  <a16:creationId xmlns:a16="http://schemas.microsoft.com/office/drawing/2014/main" id="{97A8F9B9-3678-14E8-F6BD-F6D014765ED3}"/>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Oval 53">
              <a:extLst>
                <a:ext uri="{FF2B5EF4-FFF2-40B4-BE49-F238E27FC236}">
                  <a16:creationId xmlns:a16="http://schemas.microsoft.com/office/drawing/2014/main" id="{4760FB1C-A335-559D-D361-EE5A3A140F1B}"/>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Oval 54">
              <a:extLst>
                <a:ext uri="{FF2B5EF4-FFF2-40B4-BE49-F238E27FC236}">
                  <a16:creationId xmlns:a16="http://schemas.microsoft.com/office/drawing/2014/main" id="{4545BA1C-0018-ECB1-59CF-17D3F2A56C8C}"/>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Oval 55">
              <a:extLst>
                <a:ext uri="{FF2B5EF4-FFF2-40B4-BE49-F238E27FC236}">
                  <a16:creationId xmlns:a16="http://schemas.microsoft.com/office/drawing/2014/main" id="{EEBEDFDE-114C-D853-3510-EE039CD676D6}"/>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7" name="Straight Connector 56">
              <a:extLst>
                <a:ext uri="{FF2B5EF4-FFF2-40B4-BE49-F238E27FC236}">
                  <a16:creationId xmlns:a16="http://schemas.microsoft.com/office/drawing/2014/main" id="{74198831-765C-ECBA-5488-3B1D24DA45A9}"/>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58" name="Straight Connector 57">
              <a:extLst>
                <a:ext uri="{FF2B5EF4-FFF2-40B4-BE49-F238E27FC236}">
                  <a16:creationId xmlns:a16="http://schemas.microsoft.com/office/drawing/2014/main" id="{049D0FB1-8DE6-7B83-5A8D-32AFE8C01F31}"/>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59" name="Straight Connector 58">
              <a:extLst>
                <a:ext uri="{FF2B5EF4-FFF2-40B4-BE49-F238E27FC236}">
                  <a16:creationId xmlns:a16="http://schemas.microsoft.com/office/drawing/2014/main" id="{1E5E2298-55FF-68EC-C61F-28DF52ACAC90}"/>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60" name="Straight Connector 59">
              <a:extLst>
                <a:ext uri="{FF2B5EF4-FFF2-40B4-BE49-F238E27FC236}">
                  <a16:creationId xmlns:a16="http://schemas.microsoft.com/office/drawing/2014/main" id="{942C7319-B7D3-7235-78B2-CD571A13AD32}"/>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61" name="TextBox 60">
              <a:extLst>
                <a:ext uri="{FF2B5EF4-FFF2-40B4-BE49-F238E27FC236}">
                  <a16:creationId xmlns:a16="http://schemas.microsoft.com/office/drawing/2014/main" id="{A92C4497-C301-FAB8-95AA-B1084D3E6B5F}"/>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62" name="TextBox 61">
              <a:extLst>
                <a:ext uri="{FF2B5EF4-FFF2-40B4-BE49-F238E27FC236}">
                  <a16:creationId xmlns:a16="http://schemas.microsoft.com/office/drawing/2014/main" id="{D6B42D1B-63FE-3C08-EAE0-1CB8FB0DB36F}"/>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63" name="Oval 62">
              <a:extLst>
                <a:ext uri="{FF2B5EF4-FFF2-40B4-BE49-F238E27FC236}">
                  <a16:creationId xmlns:a16="http://schemas.microsoft.com/office/drawing/2014/main" id="{C72A0594-4126-7883-5DD6-6E38D2866142}"/>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 name="Oval 63">
              <a:extLst>
                <a:ext uri="{FF2B5EF4-FFF2-40B4-BE49-F238E27FC236}">
                  <a16:creationId xmlns:a16="http://schemas.microsoft.com/office/drawing/2014/main" id="{E109E255-07D2-8744-B8CA-AAE907C5F9A8}"/>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5" name="Straight Arrow Connector 64">
              <a:extLst>
                <a:ext uri="{FF2B5EF4-FFF2-40B4-BE49-F238E27FC236}">
                  <a16:creationId xmlns:a16="http://schemas.microsoft.com/office/drawing/2014/main" id="{A547A288-79F8-9C4A-BE94-2B2DBDC71CF3}"/>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5E59DF-6518-0386-E677-45E298E1F12D}"/>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FFFAF4CF-67F5-0253-A058-5BF27340BC75}"/>
              </a:ext>
            </a:extLst>
          </p:cNvPr>
          <p:cNvSpPr txBox="1">
            <a:spLocks noChangeAspect="1"/>
          </p:cNvSpPr>
          <p:nvPr/>
        </p:nvSpPr>
        <p:spPr>
          <a:xfrm>
            <a:off x="2778229" y="3309810"/>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76" name="Straight Connector 75">
            <a:extLst>
              <a:ext uri="{FF2B5EF4-FFF2-40B4-BE49-F238E27FC236}">
                <a16:creationId xmlns:a16="http://schemas.microsoft.com/office/drawing/2014/main" id="{833D9744-A7E0-5BFB-B75E-BCE34897985C}"/>
              </a:ext>
            </a:extLst>
          </p:cNvPr>
          <p:cNvCxnSpPr>
            <a:cxnSpLocks/>
          </p:cNvCxnSpPr>
          <p:nvPr/>
        </p:nvCxnSpPr>
        <p:spPr>
          <a:xfrm>
            <a:off x="2634056" y="3286091"/>
            <a:ext cx="235982" cy="1411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66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BEBE-8897-4DA4-8909-477184493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7F415-B76F-30A4-2FAF-4B23AE301294}"/>
              </a:ext>
            </a:extLst>
          </p:cNvPr>
          <p:cNvSpPr>
            <a:spLocks noGrp="1"/>
          </p:cNvSpPr>
          <p:nvPr>
            <p:ph type="title"/>
          </p:nvPr>
        </p:nvSpPr>
        <p:spPr>
          <a:xfrm>
            <a:off x="429767" y="274319"/>
            <a:ext cx="5479543" cy="568517"/>
          </a:xfrm>
        </p:spPr>
        <p:txBody>
          <a:bodyPr anchor="t">
            <a:normAutofit fontScale="90000"/>
          </a:bodyPr>
          <a:lstStyle/>
          <a:p>
            <a:r>
              <a:rPr lang="en-US" dirty="0">
                <a:solidFill>
                  <a:schemeClr val="accent1">
                    <a:lumMod val="50000"/>
                  </a:schemeClr>
                </a:solidFill>
              </a:rPr>
              <a:t>Pair Distribution Function</a:t>
            </a:r>
          </a:p>
        </p:txBody>
      </p:sp>
      <p:sp>
        <p:nvSpPr>
          <p:cNvPr id="3" name="Title 1">
            <a:extLst>
              <a:ext uri="{FF2B5EF4-FFF2-40B4-BE49-F238E27FC236}">
                <a16:creationId xmlns:a16="http://schemas.microsoft.com/office/drawing/2014/main" id="{7E2C9086-2E84-1589-B42A-FAC5EB5B8152}"/>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Short Range Liquid Structure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3ADAEE-3B3F-8B77-5C7D-BB6777046DF1}"/>
                  </a:ext>
                </a:extLst>
              </p:cNvPr>
              <p:cNvSpPr/>
              <p:nvPr/>
            </p:nvSpPr>
            <p:spPr>
              <a:xfrm>
                <a:off x="419383" y="1312302"/>
                <a:ext cx="4644773" cy="4093428"/>
              </a:xfrm>
              <a:prstGeom prst="rect">
                <a:avLst/>
              </a:prstGeom>
            </p:spPr>
            <p:txBody>
              <a:bodyPr wrap="square">
                <a:spAutoFit/>
              </a:bodyPr>
              <a:lstStyle/>
              <a:p>
                <a:pPr marL="285750" indent="-285750">
                  <a:buFont typeface="Arial" panose="020B0604020202020204" pitchFamily="34" charset="0"/>
                  <a:buChar char="•"/>
                </a:pPr>
                <a:r>
                  <a:rPr lang="en-US" sz="2000" dirty="0"/>
                  <a:t>The </a:t>
                </a:r>
                <a:r>
                  <a:rPr lang="en-US" sz="2000" b="1" dirty="0"/>
                  <a:t>partial PDF </a:t>
                </a:r>
                <a:r>
                  <a:rPr lang="en-US" sz="2000" dirty="0"/>
                  <a:t>gives the probabilities of separation distances for individual ion pairs</a:t>
                </a:r>
                <a:endParaRPr lang="en-US" sz="1000" dirty="0"/>
              </a:p>
              <a:p>
                <a:pPr marL="285750" indent="-285750">
                  <a:buFont typeface="Arial" panose="020B0604020202020204" pitchFamily="34" charset="0"/>
                  <a:buChar char="•"/>
                </a:pPr>
                <a:r>
                  <a:rPr lang="en-US" sz="2000" dirty="0"/>
                  <a:t>Normalized by radial distance, the partial PDF provides the probability </a:t>
                </a:r>
                <a14:m>
                  <m:oMath xmlns:m="http://schemas.openxmlformats.org/officeDocument/2006/math">
                    <m:r>
                      <a:rPr lang="en-US" sz="2000" b="1" i="1" dirty="0" smtClean="0">
                        <a:latin typeface="Cambria Math" panose="02040503050406030204" pitchFamily="18" charset="0"/>
                      </a:rPr>
                      <m:t>𝒈</m:t>
                    </m:r>
                    <m:r>
                      <a:rPr lang="en-US" sz="2000" b="1" i="1" baseline="-25000" dirty="0" err="1">
                        <a:latin typeface="Cambria Math" panose="02040503050406030204" pitchFamily="18" charset="0"/>
                      </a:rPr>
                      <m:t>𝑨𝑩</m:t>
                    </m:r>
                    <m:r>
                      <a:rPr lang="en-US" sz="2000" b="1" i="1" dirty="0">
                        <a:latin typeface="Cambria Math" panose="02040503050406030204" pitchFamily="18" charset="0"/>
                      </a:rPr>
                      <m:t>(</m:t>
                    </m:r>
                    <m:r>
                      <a:rPr lang="en-US" sz="2000" b="1" i="1" dirty="0">
                        <a:latin typeface="Cambria Math" panose="02040503050406030204" pitchFamily="18" charset="0"/>
                      </a:rPr>
                      <m:t>𝒓</m:t>
                    </m:r>
                    <m:r>
                      <a:rPr lang="en-US" sz="2000" b="1" i="1" dirty="0">
                        <a:latin typeface="Cambria Math" panose="02040503050406030204" pitchFamily="18" charset="0"/>
                      </a:rPr>
                      <m:t>)</m:t>
                    </m:r>
                  </m:oMath>
                </a14:m>
                <a:r>
                  <a:rPr lang="en-US" sz="2000" b="1" dirty="0"/>
                  <a:t> </a:t>
                </a:r>
                <a:r>
                  <a:rPr lang="en-US" sz="2000" dirty="0"/>
                  <a:t>of finding an ion </a:t>
                </a:r>
                <a:r>
                  <a:rPr lang="en-US" sz="2000" i="1" dirty="0"/>
                  <a:t>B </a:t>
                </a:r>
                <a:r>
                  <a:rPr lang="en-US" sz="2000" dirty="0"/>
                  <a:t>a distance </a:t>
                </a:r>
                <a:r>
                  <a:rPr lang="en-US" sz="2000" i="1" dirty="0"/>
                  <a:t>r</a:t>
                </a:r>
                <a:r>
                  <a:rPr lang="en-US" sz="2000" dirty="0"/>
                  <a:t> from reference ion </a:t>
                </a:r>
                <a:r>
                  <a:rPr lang="en-US" sz="2000" i="1" dirty="0"/>
                  <a:t>A.</a:t>
                </a:r>
              </a:p>
              <a:p>
                <a:endParaRPr lang="en-US" sz="2000" i="1" dirty="0"/>
              </a:p>
              <a:p>
                <a:endParaRPr lang="en-US" sz="2000" i="1" dirty="0"/>
              </a:p>
              <a:p>
                <a:endParaRPr lang="en-US" sz="2000" i="1" dirty="0"/>
              </a:p>
              <a:p>
                <a:endParaRPr lang="en-US" sz="2000" i="1" dirty="0"/>
              </a:p>
              <a:p>
                <a:r>
                  <a:rPr lang="en-US" sz="2000" i="1" dirty="0">
                    <a:solidFill>
                      <a:schemeClr val="accent1">
                        <a:lumMod val="50000"/>
                      </a:schemeClr>
                    </a:solidFill>
                  </a:rPr>
                  <a:t>Can the PDF provide information about the mean free path of energy carriers?</a:t>
                </a:r>
                <a:endParaRPr lang="en-US" sz="2000" dirty="0"/>
              </a:p>
            </p:txBody>
          </p:sp>
        </mc:Choice>
        <mc:Fallback xmlns="">
          <p:sp>
            <p:nvSpPr>
              <p:cNvPr id="6" name="Rectangle 5">
                <a:extLst>
                  <a:ext uri="{FF2B5EF4-FFF2-40B4-BE49-F238E27FC236}">
                    <a16:creationId xmlns:a16="http://schemas.microsoft.com/office/drawing/2014/main" id="{D83ADAEE-3B3F-8B77-5C7D-BB6777046DF1}"/>
                  </a:ext>
                </a:extLst>
              </p:cNvPr>
              <p:cNvSpPr>
                <a:spLocks noRot="1" noChangeAspect="1" noMove="1" noResize="1" noEditPoints="1" noAdjustHandles="1" noChangeArrowheads="1" noChangeShapeType="1" noTextEdit="1"/>
              </p:cNvSpPr>
              <p:nvPr/>
            </p:nvSpPr>
            <p:spPr>
              <a:xfrm>
                <a:off x="419383" y="1312302"/>
                <a:ext cx="4644773" cy="4093428"/>
              </a:xfrm>
              <a:prstGeom prst="rect">
                <a:avLst/>
              </a:prstGeom>
              <a:blipFill>
                <a:blip r:embed="rId2"/>
                <a:stretch>
                  <a:fillRect l="-1444" t="-744" r="-1312" b="-16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9AECB3B-AAF7-6B6F-CC1A-F2FE58DCB9AF}"/>
              </a:ext>
            </a:extLst>
          </p:cNvPr>
          <p:cNvPicPr>
            <a:picLocks noChangeAspect="1"/>
          </p:cNvPicPr>
          <p:nvPr/>
        </p:nvPicPr>
        <p:blipFill>
          <a:blip r:embed="rId3"/>
          <a:stretch>
            <a:fillRect/>
          </a:stretch>
        </p:blipFill>
        <p:spPr>
          <a:xfrm>
            <a:off x="8213661" y="1256306"/>
            <a:ext cx="3690105" cy="4687294"/>
          </a:xfrm>
          <a:prstGeom prst="rect">
            <a:avLst/>
          </a:prstGeom>
        </p:spPr>
      </p:pic>
      <p:sp>
        <p:nvSpPr>
          <p:cNvPr id="9" name="TextBox 8">
            <a:extLst>
              <a:ext uri="{FF2B5EF4-FFF2-40B4-BE49-F238E27FC236}">
                <a16:creationId xmlns:a16="http://schemas.microsoft.com/office/drawing/2014/main" id="{28C64B37-D6D7-620F-F793-BC4B57709986}"/>
              </a:ext>
            </a:extLst>
          </p:cNvPr>
          <p:cNvSpPr txBox="1"/>
          <p:nvPr/>
        </p:nvSpPr>
        <p:spPr>
          <a:xfrm>
            <a:off x="8670234" y="457200"/>
            <a:ext cx="2531166" cy="738664"/>
          </a:xfrm>
          <a:prstGeom prst="rect">
            <a:avLst/>
          </a:prstGeom>
          <a:noFill/>
        </p:spPr>
        <p:txBody>
          <a:bodyPr wrap="square" rtlCol="0">
            <a:spAutoFit/>
          </a:bodyPr>
          <a:lstStyle/>
          <a:p>
            <a:r>
              <a:rPr lang="en-US" sz="1400" dirty="0"/>
              <a:t>Molten FLiNaK.</a:t>
            </a:r>
          </a:p>
          <a:p>
            <a:r>
              <a:rPr lang="en-US" sz="1400" dirty="0"/>
              <a:t>a) Experimental PDF</a:t>
            </a:r>
          </a:p>
          <a:p>
            <a:r>
              <a:rPr lang="en-US" sz="1400" dirty="0"/>
              <a:t>b) Modeled partial PDF </a:t>
            </a:r>
            <a:r>
              <a:rPr lang="en-US" sz="1400" baseline="30000" dirty="0">
                <a:solidFill>
                  <a:srgbClr val="000000"/>
                </a:solidFill>
                <a:latin typeface="Calibri" panose="020F0502020204030204" pitchFamily="34" charset="0"/>
              </a:rPr>
              <a:t>[25]</a:t>
            </a:r>
          </a:p>
        </p:txBody>
      </p:sp>
      <p:grpSp>
        <p:nvGrpSpPr>
          <p:cNvPr id="33" name="Group 32">
            <a:extLst>
              <a:ext uri="{FF2B5EF4-FFF2-40B4-BE49-F238E27FC236}">
                <a16:creationId xmlns:a16="http://schemas.microsoft.com/office/drawing/2014/main" id="{EA02109C-FF2B-8705-4468-4EB74DBE1308}"/>
              </a:ext>
            </a:extLst>
          </p:cNvPr>
          <p:cNvGrpSpPr/>
          <p:nvPr/>
        </p:nvGrpSpPr>
        <p:grpSpPr>
          <a:xfrm>
            <a:off x="5481036" y="4528353"/>
            <a:ext cx="2101817" cy="1157840"/>
            <a:chOff x="5508488" y="4270729"/>
            <a:chExt cx="2101817" cy="1157840"/>
          </a:xfrm>
        </p:grpSpPr>
        <p:grpSp>
          <p:nvGrpSpPr>
            <p:cNvPr id="34" name="Group 33">
              <a:extLst>
                <a:ext uri="{FF2B5EF4-FFF2-40B4-BE49-F238E27FC236}">
                  <a16:creationId xmlns:a16="http://schemas.microsoft.com/office/drawing/2014/main" id="{AD59BA8A-39BD-DBD8-0C13-C8155552D0EB}"/>
                </a:ext>
              </a:extLst>
            </p:cNvPr>
            <p:cNvGrpSpPr/>
            <p:nvPr/>
          </p:nvGrpSpPr>
          <p:grpSpPr>
            <a:xfrm>
              <a:off x="5898115" y="4271273"/>
              <a:ext cx="1654334" cy="914400"/>
              <a:chOff x="5673054" y="4238279"/>
              <a:chExt cx="1654334" cy="914400"/>
            </a:xfrm>
          </p:grpSpPr>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BF9362D5-74D5-C141-3E7F-EAF004D57624}"/>
                      </a:ext>
                    </a:extLst>
                  </p14:cNvPr>
                  <p14:cNvContentPartPr/>
                  <p14:nvPr/>
                </p14:nvContentPartPr>
                <p14:xfrm>
                  <a:off x="5967914" y="4437711"/>
                  <a:ext cx="1284326" cy="714967"/>
                </p14:xfrm>
              </p:contentPart>
            </mc:Choice>
            <mc:Fallback xmlns="">
              <p:pic>
                <p:nvPicPr>
                  <p:cNvPr id="63" name="Ink 62">
                    <a:extLst>
                      <a:ext uri="{FF2B5EF4-FFF2-40B4-BE49-F238E27FC236}">
                        <a16:creationId xmlns:a16="http://schemas.microsoft.com/office/drawing/2014/main" id="{28F4E6A0-4AD6-4945-A319-FB385192A17F}"/>
                      </a:ext>
                    </a:extLst>
                  </p:cNvPr>
                  <p:cNvPicPr/>
                  <p:nvPr/>
                </p:nvPicPr>
                <p:blipFill>
                  <a:blip r:embed="rId11"/>
                  <a:stretch>
                    <a:fillRect/>
                  </a:stretch>
                </p:blipFill>
                <p:spPr>
                  <a:xfrm>
                    <a:off x="5958915" y="4428711"/>
                    <a:ext cx="1301964" cy="732607"/>
                  </a:xfrm>
                  <a:prstGeom prst="rect">
                    <a:avLst/>
                  </a:prstGeom>
                </p:spPr>
              </p:pic>
            </mc:Fallback>
          </mc:AlternateContent>
          <p:sp>
            <p:nvSpPr>
              <p:cNvPr id="42" name="Rectangle 41">
                <a:extLst>
                  <a:ext uri="{FF2B5EF4-FFF2-40B4-BE49-F238E27FC236}">
                    <a16:creationId xmlns:a16="http://schemas.microsoft.com/office/drawing/2014/main" id="{AA1D6936-40FE-F73C-C0CF-AD25C364FB78}"/>
                  </a:ext>
                </a:extLst>
              </p:cNvPr>
              <p:cNvSpPr/>
              <p:nvPr/>
            </p:nvSpPr>
            <p:spPr>
              <a:xfrm>
                <a:off x="5673054" y="4238279"/>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1E4D7DA8-6ABD-9205-347D-DF7B9E0694D8}"/>
                </a:ext>
              </a:extLst>
            </p:cNvPr>
            <p:cNvSpPr txBox="1"/>
            <p:nvPr/>
          </p:nvSpPr>
          <p:spPr>
            <a:xfrm>
              <a:off x="6493758" y="5151570"/>
              <a:ext cx="483704" cy="276999"/>
            </a:xfrm>
            <a:prstGeom prst="rect">
              <a:avLst/>
            </a:prstGeom>
            <a:noFill/>
          </p:spPr>
          <p:txBody>
            <a:bodyPr wrap="square" rtlCol="0" anchor="ctr">
              <a:spAutoFit/>
            </a:bodyPr>
            <a:lstStyle/>
            <a:p>
              <a:pPr algn="ctr"/>
              <a:r>
                <a:rPr lang="en-US" sz="1200" dirty="0"/>
                <a:t>r</a:t>
              </a:r>
            </a:p>
          </p:txBody>
        </p:sp>
        <p:sp>
          <p:nvSpPr>
            <p:cNvPr id="36" name="TextBox 35">
              <a:extLst>
                <a:ext uri="{FF2B5EF4-FFF2-40B4-BE49-F238E27FC236}">
                  <a16:creationId xmlns:a16="http://schemas.microsoft.com/office/drawing/2014/main" id="{FACFD20C-534F-EB1C-7FFB-B0E46D49691C}"/>
                </a:ext>
              </a:extLst>
            </p:cNvPr>
            <p:cNvSpPr txBox="1"/>
            <p:nvPr/>
          </p:nvSpPr>
          <p:spPr>
            <a:xfrm>
              <a:off x="5508488" y="4270729"/>
              <a:ext cx="483704" cy="276999"/>
            </a:xfrm>
            <a:prstGeom prst="rect">
              <a:avLst/>
            </a:prstGeom>
            <a:noFill/>
          </p:spPr>
          <p:txBody>
            <a:bodyPr wrap="square" rtlCol="0" anchor="ctr">
              <a:spAutoFit/>
            </a:bodyPr>
            <a:lstStyle/>
            <a:p>
              <a:pPr algn="ctr"/>
              <a:r>
                <a:rPr lang="en-US" sz="1200" dirty="0"/>
                <a:t>g(r)</a:t>
              </a:r>
            </a:p>
          </p:txBody>
        </p:sp>
        <p:cxnSp>
          <p:nvCxnSpPr>
            <p:cNvPr id="37" name="Straight Connector 36">
              <a:extLst>
                <a:ext uri="{FF2B5EF4-FFF2-40B4-BE49-F238E27FC236}">
                  <a16:creationId xmlns:a16="http://schemas.microsoft.com/office/drawing/2014/main" id="{0DF2ABEC-1B2B-D437-CD4B-215D577CC403}"/>
                </a:ext>
              </a:extLst>
            </p:cNvPr>
            <p:cNvCxnSpPr>
              <a:cxnSpLocks/>
            </p:cNvCxnSpPr>
            <p:nvPr/>
          </p:nvCxnSpPr>
          <p:spPr>
            <a:xfrm flipH="1">
              <a:off x="7518865" y="4833232"/>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F449E1-520B-5C6E-5CC5-4323373111D2}"/>
                </a:ext>
              </a:extLst>
            </p:cNvPr>
            <p:cNvSpPr txBox="1"/>
            <p:nvPr/>
          </p:nvSpPr>
          <p:spPr>
            <a:xfrm>
              <a:off x="5632154" y="4699720"/>
              <a:ext cx="350036" cy="261610"/>
            </a:xfrm>
            <a:prstGeom prst="rect">
              <a:avLst/>
            </a:prstGeom>
            <a:noFill/>
          </p:spPr>
          <p:txBody>
            <a:bodyPr wrap="square" rtlCol="0" anchor="ctr">
              <a:spAutoFit/>
            </a:bodyPr>
            <a:lstStyle/>
            <a:p>
              <a:pPr algn="ctr"/>
              <a:r>
                <a:rPr lang="en-US" sz="1050" dirty="0"/>
                <a:t>1</a:t>
              </a:r>
            </a:p>
          </p:txBody>
        </p:sp>
        <p:cxnSp>
          <p:nvCxnSpPr>
            <p:cNvPr id="39" name="Straight Connector 38">
              <a:extLst>
                <a:ext uri="{FF2B5EF4-FFF2-40B4-BE49-F238E27FC236}">
                  <a16:creationId xmlns:a16="http://schemas.microsoft.com/office/drawing/2014/main" id="{1C792324-2189-F651-CDD4-F91CBC648D90}"/>
                </a:ext>
              </a:extLst>
            </p:cNvPr>
            <p:cNvCxnSpPr>
              <a:cxnSpLocks/>
            </p:cNvCxnSpPr>
            <p:nvPr/>
          </p:nvCxnSpPr>
          <p:spPr>
            <a:xfrm flipH="1">
              <a:off x="5861687" y="4838520"/>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8CDF5B-88CB-C63F-D520-A17C3FE94186}"/>
                </a:ext>
              </a:extLst>
            </p:cNvPr>
            <p:cNvSpPr txBox="1"/>
            <p:nvPr/>
          </p:nvSpPr>
          <p:spPr>
            <a:xfrm>
              <a:off x="5882819" y="4289452"/>
              <a:ext cx="988520" cy="276999"/>
            </a:xfrm>
            <a:prstGeom prst="rect">
              <a:avLst/>
            </a:prstGeom>
            <a:noFill/>
          </p:spPr>
          <p:txBody>
            <a:bodyPr wrap="square" rtlCol="0" anchor="ctr">
              <a:spAutoFit/>
            </a:bodyPr>
            <a:lstStyle/>
            <a:p>
              <a:r>
                <a:rPr lang="en-US" sz="1200" dirty="0"/>
                <a:t>Liquid</a:t>
              </a:r>
            </a:p>
          </p:txBody>
        </p:sp>
      </p:grpSp>
      <p:sp>
        <p:nvSpPr>
          <p:cNvPr id="43" name="TextBox 42">
            <a:extLst>
              <a:ext uri="{FF2B5EF4-FFF2-40B4-BE49-F238E27FC236}">
                <a16:creationId xmlns:a16="http://schemas.microsoft.com/office/drawing/2014/main" id="{10309E45-0875-F25E-B7A0-1CAFB60020FD}"/>
              </a:ext>
            </a:extLst>
          </p:cNvPr>
          <p:cNvSpPr txBox="1"/>
          <p:nvPr/>
        </p:nvSpPr>
        <p:spPr>
          <a:xfrm>
            <a:off x="5303431" y="3379232"/>
            <a:ext cx="2812774" cy="1077218"/>
          </a:xfrm>
          <a:prstGeom prst="rect">
            <a:avLst/>
          </a:prstGeom>
          <a:noFill/>
        </p:spPr>
        <p:txBody>
          <a:bodyPr wrap="square" rtlCol="0">
            <a:spAutoFit/>
          </a:bodyPr>
          <a:lstStyle/>
          <a:p>
            <a:pPr algn="ctr"/>
            <a:r>
              <a:rPr lang="en-US" sz="1600" dirty="0"/>
              <a:t>Liquids lack long-range periodicity of crystal, but have preferential arrangements at short distances.</a:t>
            </a:r>
            <a:endParaRPr lang="en-US" sz="2400" baseline="30000" dirty="0">
              <a:solidFill>
                <a:srgbClr val="000000"/>
              </a:solidFill>
              <a:latin typeface="Calibri" panose="020F0502020204030204" pitchFamily="34" charset="0"/>
            </a:endParaRPr>
          </a:p>
        </p:txBody>
      </p:sp>
      <p:grpSp>
        <p:nvGrpSpPr>
          <p:cNvPr id="44" name="Group 43">
            <a:extLst>
              <a:ext uri="{FF2B5EF4-FFF2-40B4-BE49-F238E27FC236}">
                <a16:creationId xmlns:a16="http://schemas.microsoft.com/office/drawing/2014/main" id="{149A30DF-E856-437F-91FC-C87B5D48C830}"/>
              </a:ext>
            </a:extLst>
          </p:cNvPr>
          <p:cNvGrpSpPr/>
          <p:nvPr/>
        </p:nvGrpSpPr>
        <p:grpSpPr>
          <a:xfrm>
            <a:off x="5458273" y="2234543"/>
            <a:ext cx="2101817" cy="1159757"/>
            <a:chOff x="5508488" y="1420742"/>
            <a:chExt cx="2101817" cy="1159757"/>
          </a:xfrm>
        </p:grpSpPr>
        <p:sp>
          <p:nvSpPr>
            <p:cNvPr id="45" name="TextBox 44">
              <a:extLst>
                <a:ext uri="{FF2B5EF4-FFF2-40B4-BE49-F238E27FC236}">
                  <a16:creationId xmlns:a16="http://schemas.microsoft.com/office/drawing/2014/main" id="{7333A233-0063-42E8-92FF-97CA47FC2F05}"/>
                </a:ext>
              </a:extLst>
            </p:cNvPr>
            <p:cNvSpPr txBox="1"/>
            <p:nvPr/>
          </p:nvSpPr>
          <p:spPr>
            <a:xfrm>
              <a:off x="5508488" y="1463129"/>
              <a:ext cx="483704" cy="276999"/>
            </a:xfrm>
            <a:prstGeom prst="rect">
              <a:avLst/>
            </a:prstGeom>
            <a:noFill/>
          </p:spPr>
          <p:txBody>
            <a:bodyPr wrap="square" rtlCol="0" anchor="ctr">
              <a:spAutoFit/>
            </a:bodyPr>
            <a:lstStyle/>
            <a:p>
              <a:pPr algn="ctr"/>
              <a:r>
                <a:rPr lang="en-US" sz="1200" dirty="0"/>
                <a:t>g(r)</a:t>
              </a:r>
            </a:p>
          </p:txBody>
        </p:sp>
        <p:grpSp>
          <p:nvGrpSpPr>
            <p:cNvPr id="46" name="Group 45">
              <a:extLst>
                <a:ext uri="{FF2B5EF4-FFF2-40B4-BE49-F238E27FC236}">
                  <a16:creationId xmlns:a16="http://schemas.microsoft.com/office/drawing/2014/main" id="{D074B8F9-8742-4D66-8A77-8A3299AFB884}"/>
                </a:ext>
              </a:extLst>
            </p:cNvPr>
            <p:cNvGrpSpPr/>
            <p:nvPr/>
          </p:nvGrpSpPr>
          <p:grpSpPr>
            <a:xfrm>
              <a:off x="5632154" y="1420742"/>
              <a:ext cx="1978151" cy="1159757"/>
              <a:chOff x="5632154" y="1420742"/>
              <a:chExt cx="1978151" cy="1159757"/>
            </a:xfrm>
          </p:grpSpPr>
          <p:grpSp>
            <p:nvGrpSpPr>
              <p:cNvPr id="47" name="Group 46">
                <a:extLst>
                  <a:ext uri="{FF2B5EF4-FFF2-40B4-BE49-F238E27FC236}">
                    <a16:creationId xmlns:a16="http://schemas.microsoft.com/office/drawing/2014/main" id="{9F7E966F-F264-4C0F-BF0B-7B6DCE8B8034}"/>
                  </a:ext>
                </a:extLst>
              </p:cNvPr>
              <p:cNvGrpSpPr/>
              <p:nvPr/>
            </p:nvGrpSpPr>
            <p:grpSpPr>
              <a:xfrm>
                <a:off x="5910244" y="1420742"/>
                <a:ext cx="1654334" cy="914400"/>
                <a:chOff x="5685183" y="1387748"/>
                <a:chExt cx="1654334" cy="914400"/>
              </a:xfrm>
            </p:grpSpPr>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7074FBC1-A32E-4CAE-8390-CBDCE7C70158}"/>
                        </a:ext>
                      </a:extLst>
                    </p14:cNvPr>
                    <p14:cNvContentPartPr/>
                    <p14:nvPr/>
                  </p14:nvContentPartPr>
                  <p14:xfrm>
                    <a:off x="6016720" y="1887299"/>
                    <a:ext cx="1235520" cy="414849"/>
                  </p14:xfrm>
                </p:contentPart>
              </mc:Choice>
              <mc:Fallback xmlns="">
                <p:pic>
                  <p:nvPicPr>
                    <p:cNvPr id="15" name="Ink 14">
                      <a:extLst>
                        <a:ext uri="{FF2B5EF4-FFF2-40B4-BE49-F238E27FC236}">
                          <a16:creationId xmlns:a16="http://schemas.microsoft.com/office/drawing/2014/main" id="{AC6299C9-2F8B-45D9-9269-9BBDD6DB6B11}"/>
                        </a:ext>
                      </a:extLst>
                    </p:cNvPr>
                    <p:cNvPicPr/>
                    <p:nvPr/>
                  </p:nvPicPr>
                  <p:blipFill>
                    <a:blip r:embed="rId7"/>
                    <a:stretch>
                      <a:fillRect/>
                    </a:stretch>
                  </p:blipFill>
                  <p:spPr>
                    <a:xfrm>
                      <a:off x="6007720" y="1878304"/>
                      <a:ext cx="1253160" cy="432479"/>
                    </a:xfrm>
                    <a:prstGeom prst="rect">
                      <a:avLst/>
                    </a:prstGeom>
                  </p:spPr>
                </p:pic>
              </mc:Fallback>
            </mc:AlternateContent>
            <p:sp>
              <p:nvSpPr>
                <p:cNvPr id="54" name="Rectangle 53">
                  <a:extLst>
                    <a:ext uri="{FF2B5EF4-FFF2-40B4-BE49-F238E27FC236}">
                      <a16:creationId xmlns:a16="http://schemas.microsoft.com/office/drawing/2014/main" id="{7B2CF438-91AD-479C-A6D0-9FB7EB70442A}"/>
                    </a:ext>
                  </a:extLst>
                </p:cNvPr>
                <p:cNvSpPr/>
                <p:nvPr/>
              </p:nvSpPr>
              <p:spPr>
                <a:xfrm>
                  <a:off x="5685183" y="138774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910A9840-0EEA-484C-BA8B-35E4C682BCB7}"/>
                  </a:ext>
                </a:extLst>
              </p:cNvPr>
              <p:cNvSpPr txBox="1"/>
              <p:nvPr/>
            </p:nvSpPr>
            <p:spPr>
              <a:xfrm>
                <a:off x="6491522" y="2303500"/>
                <a:ext cx="483704" cy="276999"/>
              </a:xfrm>
              <a:prstGeom prst="rect">
                <a:avLst/>
              </a:prstGeom>
              <a:noFill/>
            </p:spPr>
            <p:txBody>
              <a:bodyPr wrap="square" rtlCol="0" anchor="ctr">
                <a:spAutoFit/>
              </a:bodyPr>
              <a:lstStyle/>
              <a:p>
                <a:pPr algn="ctr"/>
                <a:r>
                  <a:rPr lang="en-US" sz="1200" dirty="0"/>
                  <a:t>r</a:t>
                </a:r>
              </a:p>
            </p:txBody>
          </p:sp>
          <p:cxnSp>
            <p:nvCxnSpPr>
              <p:cNvPr id="49" name="Straight Connector 48">
                <a:extLst>
                  <a:ext uri="{FF2B5EF4-FFF2-40B4-BE49-F238E27FC236}">
                    <a16:creationId xmlns:a16="http://schemas.microsoft.com/office/drawing/2014/main" id="{26CBCF21-C20F-4FF9-8679-101FFE4C72C8}"/>
                  </a:ext>
                </a:extLst>
              </p:cNvPr>
              <p:cNvCxnSpPr>
                <a:cxnSpLocks/>
              </p:cNvCxnSpPr>
              <p:nvPr/>
            </p:nvCxnSpPr>
            <p:spPr>
              <a:xfrm flipH="1">
                <a:off x="7518865" y="1915004"/>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6069469-EC1E-45BA-9A17-E606F10D685E}"/>
                  </a:ext>
                </a:extLst>
              </p:cNvPr>
              <p:cNvSpPr txBox="1"/>
              <p:nvPr/>
            </p:nvSpPr>
            <p:spPr>
              <a:xfrm>
                <a:off x="5632154" y="1781492"/>
                <a:ext cx="350036" cy="261610"/>
              </a:xfrm>
              <a:prstGeom prst="rect">
                <a:avLst/>
              </a:prstGeom>
              <a:noFill/>
            </p:spPr>
            <p:txBody>
              <a:bodyPr wrap="square" rtlCol="0" anchor="ctr">
                <a:spAutoFit/>
              </a:bodyPr>
              <a:lstStyle/>
              <a:p>
                <a:pPr algn="ctr"/>
                <a:r>
                  <a:rPr lang="en-US" sz="1050" dirty="0"/>
                  <a:t>1</a:t>
                </a:r>
              </a:p>
            </p:txBody>
          </p:sp>
          <p:cxnSp>
            <p:nvCxnSpPr>
              <p:cNvPr id="51" name="Straight Connector 50">
                <a:extLst>
                  <a:ext uri="{FF2B5EF4-FFF2-40B4-BE49-F238E27FC236}">
                    <a16:creationId xmlns:a16="http://schemas.microsoft.com/office/drawing/2014/main" id="{8D353832-3FF8-4A62-98BE-FEE453C20AD1}"/>
                  </a:ext>
                </a:extLst>
              </p:cNvPr>
              <p:cNvCxnSpPr>
                <a:cxnSpLocks/>
              </p:cNvCxnSpPr>
              <p:nvPr/>
            </p:nvCxnSpPr>
            <p:spPr>
              <a:xfrm flipH="1">
                <a:off x="5861687" y="1920292"/>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03F9C5-CA23-4BD5-9E87-F20EB777132D}"/>
                  </a:ext>
                </a:extLst>
              </p:cNvPr>
              <p:cNvSpPr txBox="1"/>
              <p:nvPr/>
            </p:nvSpPr>
            <p:spPr>
              <a:xfrm>
                <a:off x="5936248" y="1439642"/>
                <a:ext cx="483704" cy="276999"/>
              </a:xfrm>
              <a:prstGeom prst="rect">
                <a:avLst/>
              </a:prstGeom>
              <a:noFill/>
            </p:spPr>
            <p:txBody>
              <a:bodyPr wrap="square" rtlCol="0" anchor="ctr">
                <a:spAutoFit/>
              </a:bodyPr>
              <a:lstStyle/>
              <a:p>
                <a:r>
                  <a:rPr lang="en-US" sz="1200" dirty="0"/>
                  <a:t>Gas</a:t>
                </a:r>
              </a:p>
            </p:txBody>
          </p:sp>
        </p:grpSp>
      </p:grpSp>
      <p:grpSp>
        <p:nvGrpSpPr>
          <p:cNvPr id="55" name="Group 54">
            <a:extLst>
              <a:ext uri="{FF2B5EF4-FFF2-40B4-BE49-F238E27FC236}">
                <a16:creationId xmlns:a16="http://schemas.microsoft.com/office/drawing/2014/main" id="{D41FFCE5-9DA0-4C85-9344-A42115C7779A}"/>
              </a:ext>
            </a:extLst>
          </p:cNvPr>
          <p:cNvGrpSpPr/>
          <p:nvPr/>
        </p:nvGrpSpPr>
        <p:grpSpPr>
          <a:xfrm>
            <a:off x="5457071" y="926758"/>
            <a:ext cx="2103019" cy="1253918"/>
            <a:chOff x="5507286" y="2827630"/>
            <a:chExt cx="2103019" cy="1253918"/>
          </a:xfrm>
        </p:grpSpPr>
        <p:grpSp>
          <p:nvGrpSpPr>
            <p:cNvPr id="56" name="Group 55">
              <a:extLst>
                <a:ext uri="{FF2B5EF4-FFF2-40B4-BE49-F238E27FC236}">
                  <a16:creationId xmlns:a16="http://schemas.microsoft.com/office/drawing/2014/main" id="{45511F5F-E645-4617-B511-66A4C7DB22CC}"/>
                </a:ext>
              </a:extLst>
            </p:cNvPr>
            <p:cNvGrpSpPr/>
            <p:nvPr/>
          </p:nvGrpSpPr>
          <p:grpSpPr>
            <a:xfrm>
              <a:off x="5906207" y="2827630"/>
              <a:ext cx="1687269" cy="1253918"/>
              <a:chOff x="5657550" y="2662566"/>
              <a:chExt cx="1687269" cy="1253918"/>
            </a:xfrm>
          </p:grpSpPr>
          <mc:AlternateContent xmlns:mc="http://schemas.openxmlformats.org/markup-compatibility/2006" xmlns:p14="http://schemas.microsoft.com/office/powerpoint/2010/main">
            <mc:Choice Requires="p14">
              <p:contentPart p14:bwMode="auto" r:id="rId13">
                <p14:nvContentPartPr>
                  <p14:cNvPr id="64" name="Ink 63">
                    <a:extLst>
                      <a:ext uri="{FF2B5EF4-FFF2-40B4-BE49-F238E27FC236}">
                        <a16:creationId xmlns:a16="http://schemas.microsoft.com/office/drawing/2014/main" id="{86C79BCA-9E52-4F66-831C-5C63C14001B9}"/>
                      </a:ext>
                    </a:extLst>
                  </p14:cNvPr>
                  <p14:cNvContentPartPr/>
                  <p14:nvPr/>
                </p14:nvContentPartPr>
                <p14:xfrm>
                  <a:off x="5967917" y="2913760"/>
                  <a:ext cx="1284323" cy="712905"/>
                </p14:xfrm>
              </p:contentPart>
            </mc:Choice>
            <mc:Fallback xmlns="">
              <p:pic>
                <p:nvPicPr>
                  <p:cNvPr id="59" name="Ink 58">
                    <a:extLst>
                      <a:ext uri="{FF2B5EF4-FFF2-40B4-BE49-F238E27FC236}">
                        <a16:creationId xmlns:a16="http://schemas.microsoft.com/office/drawing/2014/main" id="{D2CB20C5-5C21-41DC-B003-90FE49BCE7D1}"/>
                      </a:ext>
                    </a:extLst>
                  </p:cNvPr>
                  <p:cNvPicPr/>
                  <p:nvPr/>
                </p:nvPicPr>
                <p:blipFill>
                  <a:blip r:embed="rId9"/>
                  <a:stretch>
                    <a:fillRect/>
                  </a:stretch>
                </p:blipFill>
                <p:spPr>
                  <a:xfrm>
                    <a:off x="5958918" y="2904763"/>
                    <a:ext cx="1301961" cy="730539"/>
                  </a:xfrm>
                  <a:prstGeom prst="rect">
                    <a:avLst/>
                  </a:prstGeom>
                </p:spPr>
              </p:pic>
            </mc:Fallback>
          </mc:AlternateContent>
          <p:sp>
            <p:nvSpPr>
              <p:cNvPr id="65" name="Rectangle 64">
                <a:extLst>
                  <a:ext uri="{FF2B5EF4-FFF2-40B4-BE49-F238E27FC236}">
                    <a16:creationId xmlns:a16="http://schemas.microsoft.com/office/drawing/2014/main" id="{DCCD2319-CB4D-46CD-A187-74296F87CF69}"/>
                  </a:ext>
                </a:extLst>
              </p:cNvPr>
              <p:cNvSpPr/>
              <p:nvPr/>
            </p:nvSpPr>
            <p:spPr>
              <a:xfrm>
                <a:off x="5690485" y="3569114"/>
                <a:ext cx="1654334" cy="34737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30053B5-FFCE-44C4-89F5-5E9386C0CD92}"/>
                  </a:ext>
                </a:extLst>
              </p:cNvPr>
              <p:cNvSpPr/>
              <p:nvPr/>
            </p:nvSpPr>
            <p:spPr>
              <a:xfrm>
                <a:off x="5657550" y="2662566"/>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895D0BB3-588F-4123-B1AB-5442AF495C40}"/>
                </a:ext>
              </a:extLst>
            </p:cNvPr>
            <p:cNvGrpSpPr/>
            <p:nvPr/>
          </p:nvGrpSpPr>
          <p:grpSpPr>
            <a:xfrm>
              <a:off x="5507286" y="2844096"/>
              <a:ext cx="2103019" cy="1160153"/>
              <a:chOff x="5507286" y="2844096"/>
              <a:chExt cx="2103019" cy="1160153"/>
            </a:xfrm>
          </p:grpSpPr>
          <p:sp>
            <p:nvSpPr>
              <p:cNvPr id="58" name="TextBox 57">
                <a:extLst>
                  <a:ext uri="{FF2B5EF4-FFF2-40B4-BE49-F238E27FC236}">
                    <a16:creationId xmlns:a16="http://schemas.microsoft.com/office/drawing/2014/main" id="{10915B7A-35EE-48E2-9A29-F9777CFD6ABF}"/>
                  </a:ext>
                </a:extLst>
              </p:cNvPr>
              <p:cNvSpPr txBox="1"/>
              <p:nvPr/>
            </p:nvSpPr>
            <p:spPr>
              <a:xfrm>
                <a:off x="6493017" y="3727250"/>
                <a:ext cx="483704" cy="276999"/>
              </a:xfrm>
              <a:prstGeom prst="rect">
                <a:avLst/>
              </a:prstGeom>
              <a:noFill/>
            </p:spPr>
            <p:txBody>
              <a:bodyPr wrap="square" rtlCol="0" anchor="ctr">
                <a:spAutoFit/>
              </a:bodyPr>
              <a:lstStyle/>
              <a:p>
                <a:pPr algn="ctr"/>
                <a:r>
                  <a:rPr lang="en-US" sz="1200" dirty="0"/>
                  <a:t>r</a:t>
                </a:r>
              </a:p>
            </p:txBody>
          </p:sp>
          <p:sp>
            <p:nvSpPr>
              <p:cNvPr id="59" name="TextBox 58">
                <a:extLst>
                  <a:ext uri="{FF2B5EF4-FFF2-40B4-BE49-F238E27FC236}">
                    <a16:creationId xmlns:a16="http://schemas.microsoft.com/office/drawing/2014/main" id="{488225F4-1EA6-4943-80BF-33AD2DC7BD39}"/>
                  </a:ext>
                </a:extLst>
              </p:cNvPr>
              <p:cNvSpPr txBox="1"/>
              <p:nvPr/>
            </p:nvSpPr>
            <p:spPr>
              <a:xfrm>
                <a:off x="5507286" y="2887079"/>
                <a:ext cx="483704" cy="276999"/>
              </a:xfrm>
              <a:prstGeom prst="rect">
                <a:avLst/>
              </a:prstGeom>
              <a:noFill/>
            </p:spPr>
            <p:txBody>
              <a:bodyPr wrap="square" rtlCol="0" anchor="ctr">
                <a:spAutoFit/>
              </a:bodyPr>
              <a:lstStyle/>
              <a:p>
                <a:pPr algn="ctr"/>
                <a:r>
                  <a:rPr lang="en-US" sz="1200" dirty="0"/>
                  <a:t>g(r)</a:t>
                </a:r>
              </a:p>
            </p:txBody>
          </p:sp>
          <p:cxnSp>
            <p:nvCxnSpPr>
              <p:cNvPr id="60" name="Straight Connector 59">
                <a:extLst>
                  <a:ext uri="{FF2B5EF4-FFF2-40B4-BE49-F238E27FC236}">
                    <a16:creationId xmlns:a16="http://schemas.microsoft.com/office/drawing/2014/main" id="{2D72AB56-BD00-4011-A1A7-58A935DED542}"/>
                  </a:ext>
                </a:extLst>
              </p:cNvPr>
              <p:cNvCxnSpPr>
                <a:cxnSpLocks/>
              </p:cNvCxnSpPr>
              <p:nvPr/>
            </p:nvCxnSpPr>
            <p:spPr>
              <a:xfrm flipH="1">
                <a:off x="7518865" y="3366215"/>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C0B62D-3E4B-4534-B0AE-888E577968E9}"/>
                  </a:ext>
                </a:extLst>
              </p:cNvPr>
              <p:cNvSpPr txBox="1"/>
              <p:nvPr/>
            </p:nvSpPr>
            <p:spPr>
              <a:xfrm>
                <a:off x="5632154" y="3232703"/>
                <a:ext cx="350036" cy="261610"/>
              </a:xfrm>
              <a:prstGeom prst="rect">
                <a:avLst/>
              </a:prstGeom>
              <a:noFill/>
            </p:spPr>
            <p:txBody>
              <a:bodyPr wrap="square" rtlCol="0" anchor="ctr">
                <a:spAutoFit/>
              </a:bodyPr>
              <a:lstStyle/>
              <a:p>
                <a:pPr algn="ctr"/>
                <a:r>
                  <a:rPr lang="en-US" sz="1050" dirty="0"/>
                  <a:t>1</a:t>
                </a:r>
              </a:p>
            </p:txBody>
          </p:sp>
          <p:cxnSp>
            <p:nvCxnSpPr>
              <p:cNvPr id="62" name="Straight Connector 61">
                <a:extLst>
                  <a:ext uri="{FF2B5EF4-FFF2-40B4-BE49-F238E27FC236}">
                    <a16:creationId xmlns:a16="http://schemas.microsoft.com/office/drawing/2014/main" id="{425B607A-F5EB-466F-A329-DF71F24D47AD}"/>
                  </a:ext>
                </a:extLst>
              </p:cNvPr>
              <p:cNvCxnSpPr>
                <a:cxnSpLocks/>
              </p:cNvCxnSpPr>
              <p:nvPr/>
            </p:nvCxnSpPr>
            <p:spPr>
              <a:xfrm flipH="1">
                <a:off x="5861687" y="3371503"/>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5CA2919-BA23-44C9-9448-476D3AEC4589}"/>
                  </a:ext>
                </a:extLst>
              </p:cNvPr>
              <p:cNvSpPr txBox="1"/>
              <p:nvPr/>
            </p:nvSpPr>
            <p:spPr>
              <a:xfrm>
                <a:off x="5890521" y="2844096"/>
                <a:ext cx="988520" cy="276999"/>
              </a:xfrm>
              <a:prstGeom prst="rect">
                <a:avLst/>
              </a:prstGeom>
              <a:noFill/>
            </p:spPr>
            <p:txBody>
              <a:bodyPr wrap="square" rtlCol="0" anchor="ctr">
                <a:spAutoFit/>
              </a:bodyPr>
              <a:lstStyle/>
              <a:p>
                <a:r>
                  <a:rPr lang="en-US" sz="1200" dirty="0"/>
                  <a:t>Solid Crystal</a:t>
                </a:r>
              </a:p>
            </p:txBody>
          </p:sp>
        </p:grpSp>
      </p:grpSp>
    </p:spTree>
    <p:extLst>
      <p:ext uri="{BB962C8B-B14F-4D97-AF65-F5344CB8AC3E}">
        <p14:creationId xmlns:p14="http://schemas.microsoft.com/office/powerpoint/2010/main" val="16207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68FA-55DB-2514-33A2-E2B43B306DD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3A5356-C497-C464-3085-C6015F32C9E0}"/>
                  </a:ext>
                </a:extLst>
              </p:cNvPr>
              <p:cNvSpPr>
                <a:spLocks noGrp="1"/>
              </p:cNvSpPr>
              <p:nvPr>
                <p:ph type="title"/>
              </p:nvPr>
            </p:nvSpPr>
            <p:spPr>
              <a:xfrm>
                <a:off x="429766" y="274319"/>
                <a:ext cx="7417123"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513A5356-C497-C464-3085-C6015F32C9E0}"/>
                  </a:ext>
                </a:extLst>
              </p:cNvPr>
              <p:cNvSpPr>
                <a:spLocks noGrp="1" noRot="1" noChangeAspect="1" noMove="1" noResize="1" noEditPoints="1" noAdjustHandles="1" noChangeArrowheads="1" noChangeShapeType="1" noTextEdit="1"/>
              </p:cNvSpPr>
              <p:nvPr>
                <p:ph type="title"/>
              </p:nvPr>
            </p:nvSpPr>
            <p:spPr>
              <a:xfrm>
                <a:off x="429766" y="274319"/>
                <a:ext cx="7417123" cy="568517"/>
              </a:xfrm>
              <a:blipFill>
                <a:blip r:embed="rId2"/>
                <a:stretch>
                  <a:fillRect l="-1197" t="-26087"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6EDB187B-F91C-9C50-90FD-63D850A8E1C2}"/>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Coherence Survival Function </a:t>
                </a:r>
                <a14:m>
                  <m:oMath xmlns:m="http://schemas.openxmlformats.org/officeDocument/2006/math">
                    <m:r>
                      <a:rPr lang="en-US" sz="2400" i="1" smtClean="0">
                        <a:solidFill>
                          <a:schemeClr val="accent5"/>
                        </a:solidFill>
                        <a:latin typeface="Cambria Math" panose="02040503050406030204" pitchFamily="18" charset="0"/>
                      </a:rPr>
                      <m:t>𝑆</m:t>
                    </m:r>
                    <m:d>
                      <m:dPr>
                        <m:ctrlPr>
                          <a:rPr lang="en-US" sz="2400" i="1">
                            <a:solidFill>
                              <a:schemeClr val="accent5"/>
                            </a:solidFill>
                            <a:latin typeface="Cambria Math" panose="02040503050406030204" pitchFamily="18" charset="0"/>
                          </a:rPr>
                        </m:ctrlPr>
                      </m:dPr>
                      <m:e>
                        <m:r>
                          <a:rPr lang="en-US" sz="2400" i="1">
                            <a:solidFill>
                              <a:schemeClr val="accent5"/>
                            </a:solidFill>
                            <a:latin typeface="Cambria Math" panose="02040503050406030204" pitchFamily="18" charset="0"/>
                          </a:rPr>
                          <m:t>𝑟</m:t>
                        </m:r>
                      </m:e>
                    </m:d>
                  </m:oMath>
                </a14:m>
                <a:r>
                  <a:rPr lang="en-US" sz="2400" dirty="0">
                    <a:solidFill>
                      <a:schemeClr val="accent5"/>
                    </a:solidFill>
                  </a:rPr>
                  <a:t> </a:t>
                </a:r>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6EDB187B-F91C-9C50-90FD-63D850A8E1C2}"/>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2F4102-60A9-E0BB-AE01-CD09AEB9CCA0}"/>
                  </a:ext>
                </a:extLst>
              </p:cNvPr>
              <p:cNvSpPr/>
              <p:nvPr/>
            </p:nvSpPr>
            <p:spPr>
              <a:xfrm>
                <a:off x="463502" y="1807981"/>
                <a:ext cx="3027767" cy="3785652"/>
              </a:xfrm>
              <a:prstGeom prst="rect">
                <a:avLst/>
              </a:prstGeom>
            </p:spPr>
            <p:txBody>
              <a:bodyPr wrap="square">
                <a:spAutoFit/>
              </a:bodyPr>
              <a:lstStyle/>
              <a:p>
                <a:r>
                  <a:rPr lang="en-US" sz="2000" dirty="0"/>
                  <a:t>If </a:t>
                </a:r>
                <a14:m>
                  <m:oMath xmlns:m="http://schemas.openxmlformats.org/officeDocument/2006/math">
                    <m:r>
                      <a:rPr lang="en-US" sz="2000" i="1" smtClean="0">
                        <a:solidFill>
                          <a:schemeClr val="accent5">
                            <a:lumMod val="50000"/>
                          </a:schemeClr>
                        </a:solidFill>
                        <a:latin typeface="Cambria Math" panose="02040503050406030204" pitchFamily="18" charset="0"/>
                      </a:rPr>
                      <m:t>𝑁</m:t>
                    </m:r>
                  </m:oMath>
                </a14:m>
                <a:r>
                  <a:rPr lang="en-US" sz="2000" dirty="0"/>
                  <a:t> energy carriers are emitted from an energized cation over time, </a:t>
                </a:r>
              </a:p>
              <a:p>
                <a:pPr marL="342900" indent="-342900">
                  <a:buFont typeface="Arial" panose="020B0604020202020204" pitchFamily="34" charset="0"/>
                  <a:buChar char="•"/>
                </a:pPr>
                <a:r>
                  <a:rPr lang="en-US" sz="2000" dirty="0"/>
                  <a:t>The surviving carriers will decrease by </a:t>
                </a:r>
                <a14:m>
                  <m:oMath xmlns:m="http://schemas.openxmlformats.org/officeDocument/2006/math">
                    <m:r>
                      <a:rPr lang="en-US" sz="2000" i="1" smtClean="0">
                        <a:solidFill>
                          <a:schemeClr val="accent5">
                            <a:lumMod val="50000"/>
                          </a:schemeClr>
                        </a:solidFill>
                        <a:latin typeface="Cambria Math" panose="02040503050406030204" pitchFamily="18" charset="0"/>
                      </a:rPr>
                      <m:t>𝑑𝑁</m:t>
                    </m:r>
                  </m:oMath>
                </a14:m>
                <a:r>
                  <a:rPr lang="en-US" sz="2000" dirty="0"/>
                  <a:t> over a distance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𝑑𝑟</m:t>
                    </m:r>
                  </m:oMath>
                </a14:m>
                <a:r>
                  <a:rPr lang="en-US" sz="2000" dirty="0"/>
                  <a:t> </a:t>
                </a:r>
              </a:p>
              <a:p>
                <a:pPr marL="342900" indent="-342900">
                  <a:buFont typeface="Arial" panose="020B0604020202020204" pitchFamily="34" charset="0"/>
                  <a:buChar char="•"/>
                </a:pPr>
                <a:r>
                  <a:rPr lang="en-US" sz="2000" dirty="0"/>
                  <a:t>This is the probability of transferring energy to non-ideal recipients—</a:t>
                </a:r>
              </a:p>
              <a:p>
                <a:pPr marL="342900" indent="-342900">
                  <a:buFont typeface="Arial" panose="020B0604020202020204" pitchFamily="34" charset="0"/>
                  <a:buChar char="•"/>
                </a:pPr>
                <a:r>
                  <a:rPr lang="en-US" sz="2000" dirty="0"/>
                  <a:t>Termed the </a:t>
                </a:r>
                <a:r>
                  <a:rPr lang="en-US" sz="2000" b="1" dirty="0"/>
                  <a:t>disruption probability function </a:t>
                </a:r>
                <a14:m>
                  <m:oMath xmlns:m="http://schemas.openxmlformats.org/officeDocument/2006/math">
                    <m:r>
                      <a:rPr lang="en-US" sz="2000" b="1" i="1" smtClean="0">
                        <a:solidFill>
                          <a:schemeClr val="accent5">
                            <a:lumMod val="50000"/>
                          </a:schemeClr>
                        </a:solidFill>
                        <a:latin typeface="Cambria Math" panose="02040503050406030204" pitchFamily="18" charset="0"/>
                        <a:ea typeface="Cambria Math" panose="02040503050406030204" pitchFamily="18" charset="0"/>
                      </a:rPr>
                      <m:t>𝜷</m:t>
                    </m:r>
                    <m:d>
                      <m:dPr>
                        <m:ctrlPr>
                          <a:rPr lang="en-US" sz="2000" b="1" i="1">
                            <a:solidFill>
                              <a:schemeClr val="accent5">
                                <a:lumMod val="50000"/>
                              </a:schemeClr>
                            </a:solidFill>
                            <a:latin typeface="Cambria Math" panose="02040503050406030204" pitchFamily="18" charset="0"/>
                            <a:ea typeface="Cambria Math" panose="02040503050406030204" pitchFamily="18" charset="0"/>
                          </a:rPr>
                        </m:ctrlPr>
                      </m:dPr>
                      <m:e>
                        <m:r>
                          <a:rPr lang="en-US" sz="2000" b="1" i="1">
                            <a:solidFill>
                              <a:schemeClr val="accent5">
                                <a:lumMod val="50000"/>
                              </a:schemeClr>
                            </a:solidFill>
                            <a:latin typeface="Cambria Math" panose="02040503050406030204" pitchFamily="18" charset="0"/>
                            <a:ea typeface="Cambria Math" panose="02040503050406030204" pitchFamily="18" charset="0"/>
                          </a:rPr>
                          <m:t>𝒓</m:t>
                        </m:r>
                      </m:e>
                    </m:d>
                  </m:oMath>
                </a14:m>
                <a:r>
                  <a:rPr lang="en-US" sz="2000" dirty="0"/>
                  <a:t>.</a:t>
                </a:r>
              </a:p>
            </p:txBody>
          </p:sp>
        </mc:Choice>
        <mc:Fallback xmlns="">
          <p:sp>
            <p:nvSpPr>
              <p:cNvPr id="6" name="Rectangle 5">
                <a:extLst>
                  <a:ext uri="{FF2B5EF4-FFF2-40B4-BE49-F238E27FC236}">
                    <a16:creationId xmlns:a16="http://schemas.microsoft.com/office/drawing/2014/main" id="{D62F4102-60A9-E0BB-AE01-CD09AEB9CCA0}"/>
                  </a:ext>
                </a:extLst>
              </p:cNvPr>
              <p:cNvSpPr>
                <a:spLocks noRot="1" noChangeAspect="1" noMove="1" noResize="1" noEditPoints="1" noAdjustHandles="1" noChangeArrowheads="1" noChangeShapeType="1" noTextEdit="1"/>
              </p:cNvSpPr>
              <p:nvPr/>
            </p:nvSpPr>
            <p:spPr>
              <a:xfrm>
                <a:off x="463502" y="1807981"/>
                <a:ext cx="3027767" cy="3785652"/>
              </a:xfrm>
              <a:prstGeom prst="rect">
                <a:avLst/>
              </a:prstGeom>
              <a:blipFill>
                <a:blip r:embed="rId4"/>
                <a:stretch>
                  <a:fillRect l="-2012" t="-966" r="-3219" b="-19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FF64CA-8F01-DBBA-0A14-05DB56BE4DA4}"/>
                  </a:ext>
                </a:extLst>
              </p:cNvPr>
              <p:cNvSpPr txBox="1"/>
              <p:nvPr/>
            </p:nvSpPr>
            <p:spPr>
              <a:xfrm>
                <a:off x="4837867" y="2438400"/>
                <a:ext cx="2516266"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1" name="TextBox 10">
                <a:extLst>
                  <a:ext uri="{FF2B5EF4-FFF2-40B4-BE49-F238E27FC236}">
                    <a16:creationId xmlns:a16="http://schemas.microsoft.com/office/drawing/2014/main" id="{37FF64CA-8F01-DBBA-0A14-05DB56BE4DA4}"/>
                  </a:ext>
                </a:extLst>
              </p:cNvPr>
              <p:cNvSpPr txBox="1">
                <a:spLocks noRot="1" noChangeAspect="1" noMove="1" noResize="1" noEditPoints="1" noAdjustHandles="1" noChangeArrowheads="1" noChangeShapeType="1" noTextEdit="1"/>
              </p:cNvSpPr>
              <p:nvPr/>
            </p:nvSpPr>
            <p:spPr>
              <a:xfrm>
                <a:off x="4837867" y="2438400"/>
                <a:ext cx="2516266" cy="75418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E9595-63DB-2F8E-7F75-2545958A5A20}"/>
                  </a:ext>
                </a:extLst>
              </p:cNvPr>
              <p:cNvSpPr/>
              <p:nvPr/>
            </p:nvSpPr>
            <p:spPr>
              <a:xfrm>
                <a:off x="8206687" y="2390124"/>
                <a:ext cx="3212730" cy="584775"/>
              </a:xfrm>
              <a:prstGeom prst="rect">
                <a:avLst/>
              </a:prstGeom>
            </p:spPr>
            <p:txBody>
              <a:bodyPr wrap="square">
                <a:spAutoFit/>
              </a:bodyPr>
              <a:lstStyle/>
              <a:p>
                <a:r>
                  <a:rPr lang="en-US" sz="1600" dirty="0">
                    <a:solidFill>
                      <a:schemeClr val="bg2">
                        <a:lumMod val="25000"/>
                      </a:schemeClr>
                    </a:solidFill>
                  </a:rPr>
                  <a:t>The fraction of energy carriers remaining at a distance </a:t>
                </a:r>
                <a14:m>
                  <m:oMath xmlns:m="http://schemas.openxmlformats.org/officeDocument/2006/math">
                    <m:r>
                      <a:rPr lang="en-US" sz="1600" i="1">
                        <a:solidFill>
                          <a:schemeClr val="bg2">
                            <a:lumMod val="25000"/>
                          </a:schemeClr>
                        </a:solidFill>
                        <a:latin typeface="Cambria Math" panose="02040503050406030204" pitchFamily="18" charset="0"/>
                      </a:rPr>
                      <m:t>𝑟</m:t>
                    </m:r>
                    <m:r>
                      <a:rPr lang="en-US" sz="1600" i="1">
                        <a:solidFill>
                          <a:schemeClr val="bg2">
                            <a:lumMod val="25000"/>
                          </a:schemeClr>
                        </a:solidFill>
                        <a:latin typeface="Cambria Math" panose="02040503050406030204" pitchFamily="18" charset="0"/>
                      </a:rPr>
                      <m:t> </m:t>
                    </m:r>
                  </m:oMath>
                </a14:m>
                <a:endParaRPr lang="en-US" sz="1600" dirty="0">
                  <a:solidFill>
                    <a:schemeClr val="bg2">
                      <a:lumMod val="25000"/>
                    </a:schemeClr>
                  </a:solidFill>
                </a:endParaRPr>
              </a:p>
            </p:txBody>
          </p:sp>
        </mc:Choice>
        <mc:Fallback xmlns="">
          <p:sp>
            <p:nvSpPr>
              <p:cNvPr id="12" name="Rectangle 11">
                <a:extLst>
                  <a:ext uri="{FF2B5EF4-FFF2-40B4-BE49-F238E27FC236}">
                    <a16:creationId xmlns:a16="http://schemas.microsoft.com/office/drawing/2014/main" id="{DCDE9595-63DB-2F8E-7F75-2545958A5A20}"/>
                  </a:ext>
                </a:extLst>
              </p:cNvPr>
              <p:cNvSpPr>
                <a:spLocks noRot="1" noChangeAspect="1" noMove="1" noResize="1" noEditPoints="1" noAdjustHandles="1" noChangeArrowheads="1" noChangeShapeType="1" noTextEdit="1"/>
              </p:cNvSpPr>
              <p:nvPr/>
            </p:nvSpPr>
            <p:spPr>
              <a:xfrm>
                <a:off x="8206687" y="2390124"/>
                <a:ext cx="3212730" cy="584775"/>
              </a:xfrm>
              <a:prstGeom prst="rect">
                <a:avLst/>
              </a:prstGeom>
              <a:blipFill>
                <a:blip r:embed="rId6"/>
                <a:stretch>
                  <a:fillRect l="-949"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27A9A53-5748-C6A8-C7B8-5BE2AA8E01DB}"/>
                  </a:ext>
                </a:extLst>
              </p:cNvPr>
              <p:cNvSpPr/>
              <p:nvPr/>
            </p:nvSpPr>
            <p:spPr>
              <a:xfrm>
                <a:off x="8206687" y="3667087"/>
                <a:ext cx="3212730" cy="584775"/>
              </a:xfrm>
              <a:prstGeom prst="rect">
                <a:avLst/>
              </a:prstGeom>
            </p:spPr>
            <p:txBody>
              <a:bodyPr wrap="square">
                <a:spAutoFit/>
              </a:bodyPr>
              <a:lstStyle/>
              <a:p>
                <a:r>
                  <a:rPr lang="en-US" sz="1600" dirty="0">
                    <a:solidFill>
                      <a:schemeClr val="bg2">
                        <a:lumMod val="25000"/>
                      </a:schemeClr>
                    </a:solidFill>
                  </a:rPr>
                  <a:t>Cumulative survival probability function </a:t>
                </a:r>
                <a14:m>
                  <m:oMath xmlns:m="http://schemas.openxmlformats.org/officeDocument/2006/math">
                    <m:r>
                      <a:rPr lang="en-US" sz="1600" i="1">
                        <a:solidFill>
                          <a:schemeClr val="accent5">
                            <a:lumMod val="50000"/>
                          </a:schemeClr>
                        </a:solidFill>
                        <a:latin typeface="Cambria Math" panose="02040503050406030204" pitchFamily="18" charset="0"/>
                      </a:rPr>
                      <m:t>𝑆</m:t>
                    </m:r>
                    <m:d>
                      <m:dPr>
                        <m:ctrlPr>
                          <a:rPr lang="en-US" sz="1600" i="1">
                            <a:solidFill>
                              <a:schemeClr val="accent5">
                                <a:lumMod val="50000"/>
                              </a:schemeClr>
                            </a:solidFill>
                            <a:latin typeface="Cambria Math" panose="02040503050406030204" pitchFamily="18" charset="0"/>
                          </a:rPr>
                        </m:ctrlPr>
                      </m:dPr>
                      <m:e>
                        <m:r>
                          <a:rPr lang="en-US" sz="1600" i="1">
                            <a:solidFill>
                              <a:schemeClr val="accent5">
                                <a:lumMod val="50000"/>
                              </a:schemeClr>
                            </a:solidFill>
                            <a:latin typeface="Cambria Math" panose="02040503050406030204" pitchFamily="18" charset="0"/>
                          </a:rPr>
                          <m:t>𝑟</m:t>
                        </m:r>
                      </m:e>
                    </m:d>
                  </m:oMath>
                </a14:m>
                <a:r>
                  <a:rPr lang="en-US" sz="1600" dirty="0">
                    <a:solidFill>
                      <a:schemeClr val="bg2">
                        <a:lumMod val="25000"/>
                      </a:schemeClr>
                    </a:solidFill>
                  </a:rPr>
                  <a:t> </a:t>
                </a:r>
              </a:p>
            </p:txBody>
          </p:sp>
        </mc:Choice>
        <mc:Fallback xmlns="">
          <p:sp>
            <p:nvSpPr>
              <p:cNvPr id="13" name="Rectangle 12">
                <a:extLst>
                  <a:ext uri="{FF2B5EF4-FFF2-40B4-BE49-F238E27FC236}">
                    <a16:creationId xmlns:a16="http://schemas.microsoft.com/office/drawing/2014/main" id="{027A9A53-5748-C6A8-C7B8-5BE2AA8E01DB}"/>
                  </a:ext>
                </a:extLst>
              </p:cNvPr>
              <p:cNvSpPr>
                <a:spLocks noRot="1" noChangeAspect="1" noMove="1" noResize="1" noEditPoints="1" noAdjustHandles="1" noChangeArrowheads="1" noChangeShapeType="1" noTextEdit="1"/>
              </p:cNvSpPr>
              <p:nvPr/>
            </p:nvSpPr>
            <p:spPr>
              <a:xfrm>
                <a:off x="8206687" y="3667087"/>
                <a:ext cx="3212730" cy="584775"/>
              </a:xfrm>
              <a:prstGeom prst="rect">
                <a:avLst/>
              </a:prstGeom>
              <a:blipFill>
                <a:blip r:embed="rId7"/>
                <a:stretch>
                  <a:fillRect l="-949" t="-3158" b="-136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D2E6DEBB-0848-46F6-728A-39EEE864DD14}"/>
              </a:ext>
            </a:extLst>
          </p:cNvPr>
          <p:cNvGrpSpPr/>
          <p:nvPr/>
        </p:nvGrpSpPr>
        <p:grpSpPr>
          <a:xfrm>
            <a:off x="4311905" y="3526018"/>
            <a:ext cx="3568190" cy="876136"/>
            <a:chOff x="4356378" y="4184252"/>
            <a:chExt cx="3568190" cy="87613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163E91-5B02-4FA0-1D75-B14EE961B9D1}"/>
                    </a:ext>
                  </a:extLst>
                </p:cNvPr>
                <p:cNvSpPr txBox="1"/>
                <p:nvPr/>
              </p:nvSpPr>
              <p:spPr>
                <a:xfrm>
                  <a:off x="4430535" y="4240619"/>
                  <a:ext cx="3494033"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𝑆</m:t>
                        </m:r>
                        <m:d>
                          <m:dPr>
                            <m:ctrlPr>
                              <a:rPr lang="en-US" sz="2400" b="0" i="1" smtClean="0">
                                <a:solidFill>
                                  <a:schemeClr val="accent5">
                                    <a:lumMod val="50000"/>
                                  </a:schemeClr>
                                </a:solidFill>
                                <a:latin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rPr>
                          <m:t>=</m:t>
                        </m:r>
                        <m:f>
                          <m:fPr>
                            <m:ctrlPr>
                              <a:rPr lang="en-US" sz="2400" i="1">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4" name="TextBox 13">
                  <a:extLst>
                    <a:ext uri="{FF2B5EF4-FFF2-40B4-BE49-F238E27FC236}">
                      <a16:creationId xmlns:a16="http://schemas.microsoft.com/office/drawing/2014/main" id="{DD4B4ADC-656E-4C36-AF13-9C3436F95020}"/>
                    </a:ext>
                  </a:extLst>
                </p:cNvPr>
                <p:cNvSpPr txBox="1">
                  <a:spLocks noRot="1" noChangeAspect="1" noMove="1" noResize="1" noEditPoints="1" noAdjustHandles="1" noChangeArrowheads="1" noChangeShapeType="1" noTextEdit="1"/>
                </p:cNvSpPr>
                <p:nvPr/>
              </p:nvSpPr>
              <p:spPr>
                <a:xfrm>
                  <a:off x="4430535" y="4240619"/>
                  <a:ext cx="3494033" cy="754181"/>
                </a:xfrm>
                <a:prstGeom prst="rect">
                  <a:avLst/>
                </a:prstGeom>
                <a:blipFill>
                  <a:blip r:embed="rId12"/>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2F46A0F8-6FE3-BFCF-FF2E-E90BF76EA29F}"/>
                </a:ext>
              </a:extLst>
            </p:cNvPr>
            <p:cNvSpPr/>
            <p:nvPr/>
          </p:nvSpPr>
          <p:spPr>
            <a:xfrm>
              <a:off x="4356378" y="4184252"/>
              <a:ext cx="3568190" cy="876136"/>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63453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D776-2A9F-6207-49C3-99156B26DEF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6FCFB3-C3EB-5E7E-83C3-868E072008AB}"/>
                  </a:ext>
                </a:extLst>
              </p:cNvPr>
              <p:cNvSpPr>
                <a:spLocks noGrp="1"/>
              </p:cNvSpPr>
              <p:nvPr>
                <p:ph type="title"/>
              </p:nvPr>
            </p:nvSpPr>
            <p:spPr>
              <a:xfrm>
                <a:off x="429766" y="274319"/>
                <a:ext cx="8333234"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CE6FCFB3-C3EB-5E7E-83C3-868E072008AB}"/>
                  </a:ext>
                </a:extLst>
              </p:cNvPr>
              <p:cNvSpPr>
                <a:spLocks noGrp="1" noRot="1" noChangeAspect="1" noMove="1" noResize="1" noEditPoints="1" noAdjustHandles="1" noChangeArrowheads="1" noChangeShapeType="1" noTextEdit="1"/>
              </p:cNvSpPr>
              <p:nvPr>
                <p:ph type="title"/>
              </p:nvPr>
            </p:nvSpPr>
            <p:spPr>
              <a:xfrm>
                <a:off x="429766" y="274319"/>
                <a:ext cx="8333234" cy="568517"/>
              </a:xfrm>
              <a:blipFill>
                <a:blip r:embed="rId2"/>
                <a:stretch>
                  <a:fillRect l="-1064" t="-26087" b="-5869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A22A009C-9403-9580-2CBE-4E9CA0762E90}"/>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p:sp>
        <p:nvSpPr>
          <p:cNvPr id="32" name="Rectangle 31">
            <a:extLst>
              <a:ext uri="{FF2B5EF4-FFF2-40B4-BE49-F238E27FC236}">
                <a16:creationId xmlns:a16="http://schemas.microsoft.com/office/drawing/2014/main" id="{AF1B80E3-D746-C6A1-5568-040E898C1035}"/>
              </a:ext>
            </a:extLst>
          </p:cNvPr>
          <p:cNvSpPr/>
          <p:nvPr/>
        </p:nvSpPr>
        <p:spPr>
          <a:xfrm>
            <a:off x="429766" y="1420364"/>
            <a:ext cx="6096000" cy="400110"/>
          </a:xfrm>
          <a:prstGeom prst="rect">
            <a:avLst/>
          </a:prstGeom>
        </p:spPr>
        <p:txBody>
          <a:bodyPr>
            <a:spAutoFit/>
          </a:bodyPr>
          <a:lstStyle/>
          <a:p>
            <a:r>
              <a:rPr lang="en-US" sz="2000" b="1" dirty="0">
                <a:solidFill>
                  <a:srgbClr val="C00000"/>
                </a:solidFill>
              </a:rPr>
              <a:t>How does coherence change with distance?</a:t>
            </a:r>
          </a:p>
        </p:txBody>
      </p:sp>
      <p:sp>
        <p:nvSpPr>
          <p:cNvPr id="33" name="TextBox 32">
            <a:extLst>
              <a:ext uri="{FF2B5EF4-FFF2-40B4-BE49-F238E27FC236}">
                <a16:creationId xmlns:a16="http://schemas.microsoft.com/office/drawing/2014/main" id="{23314EB7-9E2F-CBEB-4CB9-E70E65AC807F}"/>
              </a:ext>
            </a:extLst>
          </p:cNvPr>
          <p:cNvSpPr txBox="1"/>
          <p:nvPr/>
        </p:nvSpPr>
        <p:spPr>
          <a:xfrm>
            <a:off x="427033" y="2101379"/>
            <a:ext cx="5111666" cy="3600986"/>
          </a:xfrm>
          <a:prstGeom prst="rect">
            <a:avLst/>
          </a:prstGeom>
          <a:noFill/>
        </p:spPr>
        <p:txBody>
          <a:bodyPr wrap="square" rtlCol="0">
            <a:spAutoFit/>
          </a:bodyPr>
          <a:lstStyle/>
          <a:p>
            <a:r>
              <a:rPr lang="en-US" u="sng" dirty="0"/>
              <a:t>Rules for coherency:</a:t>
            </a:r>
          </a:p>
          <a:p>
            <a:pPr marL="342900" indent="-342900">
              <a:buFont typeface="+mj-lt"/>
              <a:buAutoNum type="arabicPeriod"/>
            </a:pPr>
            <a:r>
              <a:rPr lang="en-US" dirty="0"/>
              <a:t>The </a:t>
            </a:r>
            <a:r>
              <a:rPr lang="en-US" b="1" dirty="0"/>
              <a:t>ideal recipients </a:t>
            </a:r>
            <a:r>
              <a:rPr lang="en-US" dirty="0"/>
              <a:t>of energy carriers are </a:t>
            </a:r>
            <a:r>
              <a:rPr lang="en-US" b="1" dirty="0"/>
              <a:t>oppositely charged ions </a:t>
            </a:r>
            <a:r>
              <a:rPr lang="en-US" dirty="0"/>
              <a:t>separated by distance of interaction potential minima (most efficient transfer)</a:t>
            </a:r>
          </a:p>
          <a:p>
            <a:pPr marL="342900" indent="-342900">
              <a:buFont typeface="+mj-lt"/>
              <a:buAutoNum type="arabicPeriod"/>
            </a:pPr>
            <a:r>
              <a:rPr lang="en-US" dirty="0"/>
              <a:t>Decoherence results in the transfer of energy to system—new energy carriers </a:t>
            </a:r>
          </a:p>
          <a:p>
            <a:pPr marL="342900" indent="-342900">
              <a:buFont typeface="+mj-lt"/>
              <a:buAutoNum type="arabicPeriod"/>
            </a:pPr>
            <a:r>
              <a:rPr lang="en-US" dirty="0"/>
              <a:t>Interacting with a non-ideal recipient breaks coherence.                                                            Non-ideal recipients include:</a:t>
            </a:r>
          </a:p>
          <a:p>
            <a:pPr marL="800100" lvl="1" indent="-342900">
              <a:buFont typeface="Arial" panose="020B0604020202020204" pitchFamily="34" charset="0"/>
              <a:buChar char="•"/>
            </a:pPr>
            <a:r>
              <a:rPr lang="en-US" sz="1600" dirty="0"/>
              <a:t>Same-charge ions</a:t>
            </a:r>
          </a:p>
          <a:p>
            <a:pPr marL="800100" lvl="1" indent="-342900">
              <a:buFont typeface="Arial" panose="020B0604020202020204" pitchFamily="34" charset="0"/>
              <a:buChar char="•"/>
            </a:pPr>
            <a:r>
              <a:rPr lang="en-US" sz="1600" dirty="0"/>
              <a:t>Dissimilar next-ions from the originating ion</a:t>
            </a:r>
          </a:p>
          <a:p>
            <a:pPr marL="800100" lvl="1" indent="-342900">
              <a:buFont typeface="Arial" panose="020B0604020202020204" pitchFamily="34" charset="0"/>
              <a:buChar char="•"/>
            </a:pPr>
            <a:r>
              <a:rPr lang="en-US" sz="1600" dirty="0"/>
              <a:t>Out-of-phase transfer</a:t>
            </a:r>
          </a:p>
        </p:txBody>
      </p:sp>
      <p:graphicFrame>
        <p:nvGraphicFramePr>
          <p:cNvPr id="6" name="Chart 5">
            <a:extLst>
              <a:ext uri="{FF2B5EF4-FFF2-40B4-BE49-F238E27FC236}">
                <a16:creationId xmlns:a16="http://schemas.microsoft.com/office/drawing/2014/main" id="{E453A90D-293C-4668-A1BE-15263D08B901}"/>
              </a:ext>
            </a:extLst>
          </p:cNvPr>
          <p:cNvGraphicFramePr>
            <a:graphicFrameLocks/>
          </p:cNvGraphicFramePr>
          <p:nvPr>
            <p:extLst>
              <p:ext uri="{D42A27DB-BD31-4B8C-83A1-F6EECF244321}">
                <p14:modId xmlns:p14="http://schemas.microsoft.com/office/powerpoint/2010/main" val="2034137826"/>
              </p:ext>
            </p:extLst>
          </p:nvPr>
        </p:nvGraphicFramePr>
        <p:xfrm>
          <a:off x="5614540" y="1198635"/>
          <a:ext cx="5187816" cy="40598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999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A867A-9CD0-5DAE-FDAD-81EC9FF9375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BFB7E7-C84F-E03C-40D5-0091AAE4A7DA}"/>
                  </a:ext>
                </a:extLst>
              </p:cNvPr>
              <p:cNvSpPr>
                <a:spLocks noGrp="1"/>
              </p:cNvSpPr>
              <p:nvPr>
                <p:ph type="title"/>
              </p:nvPr>
            </p:nvSpPr>
            <p:spPr>
              <a:xfrm>
                <a:off x="429766" y="304800"/>
                <a:ext cx="7068657"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BBBFB7E7-C84F-E03C-40D5-0091AAE4A7DA}"/>
                  </a:ext>
                </a:extLst>
              </p:cNvPr>
              <p:cNvSpPr>
                <a:spLocks noGrp="1" noRot="1" noChangeAspect="1" noMove="1" noResize="1" noEditPoints="1" noAdjustHandles="1" noChangeArrowheads="1" noChangeShapeType="1" noTextEdit="1"/>
              </p:cNvSpPr>
              <p:nvPr>
                <p:ph type="title"/>
              </p:nvPr>
            </p:nvSpPr>
            <p:spPr>
              <a:xfrm>
                <a:off x="429766" y="304800"/>
                <a:ext cx="7068657" cy="568517"/>
              </a:xfrm>
              <a:blipFill>
                <a:blip r:embed="rId2"/>
                <a:stretch>
                  <a:fillRect l="-1254" t="-28889"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D5209FF7-EEDE-BE2A-7E8B-F97D719B3864}"/>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D5209FF7-EEDE-BE2A-7E8B-F97D719B3864}"/>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4DDCCA7-67FE-2674-31E3-D1EB083584B5}"/>
              </a:ext>
            </a:extLst>
          </p:cNvPr>
          <p:cNvSpPr txBox="1"/>
          <p:nvPr/>
        </p:nvSpPr>
        <p:spPr>
          <a:xfrm>
            <a:off x="4356758" y="5258522"/>
            <a:ext cx="4379195" cy="738664"/>
          </a:xfrm>
          <a:prstGeom prst="rect">
            <a:avLst/>
          </a:prstGeom>
          <a:noFill/>
        </p:spPr>
        <p:txBody>
          <a:bodyPr wrap="square" rtlCol="0">
            <a:spAutoFit/>
          </a:bodyPr>
          <a:lstStyle/>
          <a:p>
            <a:pPr algn="ctr"/>
            <a:r>
              <a:rPr lang="en-US" sz="1400" dirty="0"/>
              <a:t>Most efficient separation distance for vibrational energy transfer. The first peak corresponds to the energy minima, so any other transfer position is assumed decoherent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BE1BB69-E154-3BBA-BDB4-6A4B3BA098AA}"/>
                  </a:ext>
                </a:extLst>
              </p:cNvPr>
              <p:cNvSpPr/>
              <p:nvPr/>
            </p:nvSpPr>
            <p:spPr>
              <a:xfrm>
                <a:off x="594930" y="1436461"/>
                <a:ext cx="5951426" cy="70788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endParaRPr lang="en-US" sz="2000" dirty="0">
                  <a:solidFill>
                    <a:schemeClr val="bg2">
                      <a:lumMod val="25000"/>
                    </a:schemeClr>
                  </a:solidFill>
                </a:endParaRPr>
              </a:p>
            </p:txBody>
          </p:sp>
        </mc:Choice>
        <mc:Fallback xmlns="">
          <p:sp>
            <p:nvSpPr>
              <p:cNvPr id="8" name="Rectangle 7">
                <a:extLst>
                  <a:ext uri="{FF2B5EF4-FFF2-40B4-BE49-F238E27FC236}">
                    <a16:creationId xmlns:a16="http://schemas.microsoft.com/office/drawing/2014/main" id="{0BE1BB69-E154-3BBA-BDB4-6A4B3BA098AA}"/>
                  </a:ext>
                </a:extLst>
              </p:cNvPr>
              <p:cNvSpPr>
                <a:spLocks noRot="1" noChangeAspect="1" noMove="1" noResize="1" noEditPoints="1" noAdjustHandles="1" noChangeArrowheads="1" noChangeShapeType="1" noTextEdit="1"/>
              </p:cNvSpPr>
              <p:nvPr/>
            </p:nvSpPr>
            <p:spPr>
              <a:xfrm>
                <a:off x="594930" y="1436461"/>
                <a:ext cx="5951426" cy="707886"/>
              </a:xfrm>
              <a:prstGeom prst="rect">
                <a:avLst/>
              </a:prstGeom>
              <a:blipFill>
                <a:blip r:embed="rId4"/>
                <a:stretch>
                  <a:fillRect l="-1279" t="-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8821D83-B36C-1397-81FF-6A269651B936}"/>
                  </a:ext>
                </a:extLst>
              </p:cNvPr>
              <p:cNvSpPr/>
              <p:nvPr/>
            </p:nvSpPr>
            <p:spPr>
              <a:xfrm>
                <a:off x="1011300" y="2371082"/>
                <a:ext cx="4603240" cy="2874505"/>
              </a:xfrm>
              <a:prstGeom prst="rect">
                <a:avLst/>
              </a:prstGeom>
            </p:spPr>
            <p:txBody>
              <a:bodyPr wrap="square">
                <a:spAutoFit/>
              </a:bodyPr>
              <a:lstStyle/>
              <a:p>
                <a:r>
                  <a:rPr lang="en-US" dirty="0">
                    <a:solidFill>
                      <a:schemeClr val="bg2">
                        <a:lumMod val="25000"/>
                      </a:schemeClr>
                    </a:solidFill>
                  </a:rPr>
                  <a:t>Calculated at discrete transfer radii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m:t>
                        </m:r>
                        <m:r>
                          <a:rPr lang="en-US" i="1">
                            <a:solidFill>
                              <a:schemeClr val="accent5">
                                <a:lumMod val="50000"/>
                              </a:schemeClr>
                            </a:solidFill>
                            <a:latin typeface="Cambria Math" panose="02040503050406030204" pitchFamily="18" charset="0"/>
                          </a:rPr>
                          <m:t>𝑛</m:t>
                        </m:r>
                      </m:sub>
                    </m:sSub>
                  </m:oMath>
                </a14:m>
                <a:r>
                  <a:rPr lang="en-US" dirty="0">
                    <a:solidFill>
                      <a:schemeClr val="bg2">
                        <a:lumMod val="25000"/>
                      </a:schemeClr>
                    </a:solidFill>
                  </a:rPr>
                  <a:t> because the ideal coherent medium is a sequential chain of </a:t>
                </a:r>
                <a:r>
                  <a:rPr lang="en-US" dirty="0">
                    <a:solidFill>
                      <a:schemeClr val="accent1"/>
                    </a:solidFill>
                  </a:rPr>
                  <a:t>cation</a:t>
                </a:r>
                <a:r>
                  <a:rPr lang="en-US" dirty="0">
                    <a:solidFill>
                      <a:schemeClr val="bg2">
                        <a:lumMod val="25000"/>
                      </a:schemeClr>
                    </a:solidFill>
                  </a:rPr>
                  <a:t>-</a:t>
                </a:r>
                <a:r>
                  <a:rPr lang="en-US" dirty="0">
                    <a:solidFill>
                      <a:schemeClr val="accent2"/>
                    </a:solidFill>
                  </a:rPr>
                  <a:t>anion</a:t>
                </a:r>
                <a:r>
                  <a:rPr lang="en-US" dirty="0">
                    <a:solidFill>
                      <a:schemeClr val="bg2">
                        <a:lumMod val="25000"/>
                      </a:schemeClr>
                    </a:solidFill>
                  </a:rPr>
                  <a:t>-</a:t>
                </a:r>
                <a:r>
                  <a:rPr lang="en-US" dirty="0">
                    <a:solidFill>
                      <a:schemeClr val="accent1"/>
                    </a:solidFill>
                  </a:rPr>
                  <a:t>cation</a:t>
                </a:r>
                <a:r>
                  <a:rPr lang="en-US" dirty="0">
                    <a:solidFill>
                      <a:schemeClr val="bg2">
                        <a:lumMod val="25000"/>
                      </a:schemeClr>
                    </a:solidFill>
                  </a:rPr>
                  <a:t>-</a:t>
                </a:r>
                <a:r>
                  <a:rPr lang="en-US" dirty="0">
                    <a:solidFill>
                      <a:schemeClr val="accent2"/>
                    </a:solidFill>
                  </a:rPr>
                  <a:t>anion</a:t>
                </a:r>
                <a:r>
                  <a:rPr lang="en-US" dirty="0">
                    <a:solidFill>
                      <a:schemeClr val="bg2">
                        <a:lumMod val="25000"/>
                      </a:schemeClr>
                    </a:solidFill>
                  </a:rPr>
                  <a:t>-etc. Assumes other interaction distances leads to decoherence.</a:t>
                </a:r>
              </a:p>
              <a:p>
                <a:endParaRPr lang="en-US" dirty="0">
                  <a:solidFill>
                    <a:schemeClr val="bg2">
                      <a:lumMod val="25000"/>
                    </a:schemeClr>
                  </a:solidFill>
                </a:endParaRPr>
              </a:p>
              <a:p>
                <a:r>
                  <a:rPr lang="en-US" dirty="0">
                    <a:solidFill>
                      <a:schemeClr val="bg2">
                        <a:lumMod val="25000"/>
                      </a:schemeClr>
                    </a:solidFill>
                  </a:rPr>
                  <a:t>The interval spacing for efficient transfer are given by the first peak distance for each cation-anion pair, corresponding to the energy minima.</a:t>
                </a:r>
              </a:p>
            </p:txBody>
          </p:sp>
        </mc:Choice>
        <mc:Fallback xmlns="">
          <p:sp>
            <p:nvSpPr>
              <p:cNvPr id="9" name="Rectangle 8">
                <a:extLst>
                  <a:ext uri="{FF2B5EF4-FFF2-40B4-BE49-F238E27FC236}">
                    <a16:creationId xmlns:a16="http://schemas.microsoft.com/office/drawing/2014/main" id="{78821D83-B36C-1397-81FF-6A269651B936}"/>
                  </a:ext>
                </a:extLst>
              </p:cNvPr>
              <p:cNvSpPr>
                <a:spLocks noRot="1" noChangeAspect="1" noMove="1" noResize="1" noEditPoints="1" noAdjustHandles="1" noChangeArrowheads="1" noChangeShapeType="1" noTextEdit="1"/>
              </p:cNvSpPr>
              <p:nvPr/>
            </p:nvSpPr>
            <p:spPr>
              <a:xfrm>
                <a:off x="1011300" y="2371082"/>
                <a:ext cx="4603240" cy="2874505"/>
              </a:xfrm>
              <a:prstGeom prst="rect">
                <a:avLst/>
              </a:prstGeom>
              <a:blipFill>
                <a:blip r:embed="rId5"/>
                <a:stretch>
                  <a:fillRect l="-1192" t="-1062" r="-1987" b="-254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0D4FED0F-B6F6-CDDB-EE2D-8851A8000630}"/>
              </a:ext>
            </a:extLst>
          </p:cNvPr>
          <p:cNvGrpSpPr/>
          <p:nvPr/>
        </p:nvGrpSpPr>
        <p:grpSpPr>
          <a:xfrm>
            <a:off x="5614540" y="1060268"/>
            <a:ext cx="5187816" cy="4198254"/>
            <a:chOff x="5992884" y="1077127"/>
            <a:chExt cx="5187816" cy="4198254"/>
          </a:xfrm>
        </p:grpSpPr>
        <mc:AlternateContent xmlns:mc="http://schemas.openxmlformats.org/markup-compatibility/2006" xmlns:a14="http://schemas.microsoft.com/office/drawing/2010/main">
          <mc:Choice Requires="a14">
            <p:graphicFrame>
              <p:nvGraphicFramePr>
                <p:cNvPr id="11" name="Chart 10">
                  <a:extLst>
                    <a:ext uri="{FF2B5EF4-FFF2-40B4-BE49-F238E27FC236}">
                      <a16:creationId xmlns:a16="http://schemas.microsoft.com/office/drawing/2014/main" id="{DB117F9B-9B72-A854-187A-CE58BE4C1451}"/>
                    </a:ext>
                  </a:extLst>
                </p:cNvPr>
                <p:cNvGraphicFramePr>
                  <a:graphicFrameLocks/>
                </p:cNvGraphicFramePr>
                <p:nvPr>
                  <p:extLst/>
                </p:nvPr>
              </p:nvGraphicFramePr>
              <p:xfrm>
                <a:off x="5992884" y="1215494"/>
                <a:ext cx="5187816" cy="4059887"/>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extLst>
                    <p:ext uri="{D42A27DB-BD31-4B8C-83A1-F6EECF244321}">
                      <p14:modId xmlns:p14="http://schemas.microsoft.com/office/powerpoint/2010/main" val="1095575620"/>
                    </p:ext>
                  </p:extLst>
                </p:nvPr>
              </p:nvGraphicFramePr>
              <p:xfrm>
                <a:off x="5992884" y="1215494"/>
                <a:ext cx="5187816" cy="4059887"/>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p:cxnSp>
          <p:nvCxnSpPr>
            <p:cNvPr id="12" name="Straight Arrow Connector 11">
              <a:extLst>
                <a:ext uri="{FF2B5EF4-FFF2-40B4-BE49-F238E27FC236}">
                  <a16:creationId xmlns:a16="http://schemas.microsoft.com/office/drawing/2014/main" id="{70DAF7E7-B1DD-A44A-CDBF-4139108858EF}"/>
                </a:ext>
              </a:extLst>
            </p:cNvPr>
            <p:cNvCxnSpPr>
              <a:cxnSpLocks/>
            </p:cNvCxnSpPr>
            <p:nvPr/>
          </p:nvCxnSpPr>
          <p:spPr>
            <a:xfrm flipV="1">
              <a:off x="7012791" y="4836242"/>
              <a:ext cx="203423" cy="354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5C7FF6-AE9B-DBAE-4240-5B4E33B582C0}"/>
                </a:ext>
              </a:extLst>
            </p:cNvPr>
            <p:cNvCxnSpPr>
              <a:cxnSpLocks/>
            </p:cNvCxnSpPr>
            <p:nvPr/>
          </p:nvCxnSpPr>
          <p:spPr>
            <a:xfrm>
              <a:off x="7216214" y="1504507"/>
              <a:ext cx="0" cy="330010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52D7FD1-C457-5AF6-E6BA-79E1874A51B0}"/>
                    </a:ext>
                  </a:extLst>
                </p:cNvPr>
                <p:cNvSpPr/>
                <p:nvPr/>
              </p:nvSpPr>
              <p:spPr>
                <a:xfrm>
                  <a:off x="6949058" y="1077127"/>
                  <a:ext cx="542008" cy="38151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𝑟</m:t>
                            </m:r>
                          </m:e>
                          <m:sub>
                            <m:r>
                              <a:rPr lang="en-US" b="0" i="1" smtClean="0">
                                <a:solidFill>
                                  <a:schemeClr val="accent6">
                                    <a:lumMod val="75000"/>
                                  </a:schemeClr>
                                </a:solidFill>
                                <a:latin typeface="Cambria Math" panose="02040503050406030204" pitchFamily="18" charset="0"/>
                              </a:rPr>
                              <m:t>𝑡</m:t>
                            </m:r>
                            <m:r>
                              <a:rPr lang="en-US" b="0" i="1" smtClean="0">
                                <a:solidFill>
                                  <a:schemeClr val="accent6">
                                    <a:lumMod val="75000"/>
                                  </a:schemeClr>
                                </a:solidFill>
                                <a:latin typeface="Cambria Math" panose="02040503050406030204" pitchFamily="18" charset="0"/>
                              </a:rPr>
                              <m:t>,1</m:t>
                            </m:r>
                          </m:sub>
                        </m:sSub>
                      </m:oMath>
                    </m:oMathPara>
                  </a14:m>
                  <a:endParaRPr lang="en-US" dirty="0">
                    <a:solidFill>
                      <a:schemeClr val="accent6">
                        <a:lumMod val="75000"/>
                      </a:schemeClr>
                    </a:solidFill>
                  </a:endParaRPr>
                </a:p>
              </p:txBody>
            </p:sp>
          </mc:Choice>
          <mc:Fallback xmlns="">
            <p:sp>
              <p:nvSpPr>
                <p:cNvPr id="27" name="Rectangle 26">
                  <a:extLst>
                    <a:ext uri="{FF2B5EF4-FFF2-40B4-BE49-F238E27FC236}">
                      <a16:creationId xmlns:a16="http://schemas.microsoft.com/office/drawing/2014/main" id="{9747C17A-958A-4466-960A-208D5F48D54C}"/>
                    </a:ext>
                  </a:extLst>
                </p:cNvPr>
                <p:cNvSpPr>
                  <a:spLocks noRot="1" noChangeAspect="1" noMove="1" noResize="1" noEditPoints="1" noAdjustHandles="1" noChangeArrowheads="1" noChangeShapeType="1" noTextEdit="1"/>
                </p:cNvSpPr>
                <p:nvPr/>
              </p:nvSpPr>
              <p:spPr>
                <a:xfrm>
                  <a:off x="6949058" y="1077127"/>
                  <a:ext cx="542008" cy="381515"/>
                </a:xfrm>
                <a:prstGeom prst="rect">
                  <a:avLst/>
                </a:prstGeom>
                <a:blipFill>
                  <a:blip r:embed="rId11"/>
                  <a:stretch>
                    <a:fillRect/>
                  </a:stretch>
                </a:blipFill>
                <a:ln>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B90F979-FF86-5533-9E62-FEAE0727CE77}"/>
                </a:ext>
              </a:extLst>
            </p:cNvPr>
            <p:cNvCxnSpPr>
              <a:cxnSpLocks/>
            </p:cNvCxnSpPr>
            <p:nvPr/>
          </p:nvCxnSpPr>
          <p:spPr>
            <a:xfrm flipH="1">
              <a:off x="7853523" y="2342489"/>
              <a:ext cx="23244"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AC81A9-D462-E3E6-9F9A-365B743EEC1D}"/>
                </a:ext>
              </a:extLst>
            </p:cNvPr>
            <p:cNvCxnSpPr>
              <a:cxnSpLocks/>
            </p:cNvCxnSpPr>
            <p:nvPr/>
          </p:nvCxnSpPr>
          <p:spPr>
            <a:xfrm flipH="1">
              <a:off x="8504688" y="2342489"/>
              <a:ext cx="17050"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CFC356-22D9-8321-507F-3D8A478D06F3}"/>
                </a:ext>
              </a:extLst>
            </p:cNvPr>
            <p:cNvCxnSpPr>
              <a:cxnSpLocks/>
            </p:cNvCxnSpPr>
            <p:nvPr/>
          </p:nvCxnSpPr>
          <p:spPr>
            <a:xfrm>
              <a:off x="9141995" y="2342489"/>
              <a:ext cx="0"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9E595AD-44C4-BBDE-988F-DB05C7AEA631}"/>
                    </a:ext>
                  </a:extLst>
                </p:cNvPr>
                <p:cNvSpPr/>
                <p:nvPr/>
              </p:nvSpPr>
              <p:spPr>
                <a:xfrm>
                  <a:off x="7609611" y="1920761"/>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m:oMathPara>
                  </a14:m>
                  <a:endParaRPr lang="en-US" dirty="0"/>
                </a:p>
              </p:txBody>
            </p:sp>
          </mc:Choice>
          <mc:Fallback xmlns="">
            <p:sp>
              <p:nvSpPr>
                <p:cNvPr id="30" name="Rectangle 29">
                  <a:extLst>
                    <a:ext uri="{FF2B5EF4-FFF2-40B4-BE49-F238E27FC236}">
                      <a16:creationId xmlns:a16="http://schemas.microsoft.com/office/drawing/2014/main" id="{75CD6864-DDE3-4D8D-91D9-AD292F61E5E4}"/>
                    </a:ext>
                  </a:extLst>
                </p:cNvPr>
                <p:cNvSpPr>
                  <a:spLocks noRot="1" noChangeAspect="1" noMove="1" noResize="1" noEditPoints="1" noAdjustHandles="1" noChangeArrowheads="1" noChangeShapeType="1" noTextEdit="1"/>
                </p:cNvSpPr>
                <p:nvPr/>
              </p:nvSpPr>
              <p:spPr>
                <a:xfrm>
                  <a:off x="7609611" y="1920761"/>
                  <a:ext cx="542008" cy="38151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2349C89-B39E-FD0D-C4B9-ED73E90C2DAD}"/>
                    </a:ext>
                  </a:extLst>
                </p:cNvPr>
                <p:cNvSpPr/>
                <p:nvPr/>
              </p:nvSpPr>
              <p:spPr>
                <a:xfrm>
                  <a:off x="8254582" y="1919853"/>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m:oMathPara>
                  </a14:m>
                  <a:endParaRPr lang="en-US" dirty="0"/>
                </a:p>
              </p:txBody>
            </p:sp>
          </mc:Choice>
          <mc:Fallback xmlns="">
            <p:sp>
              <p:nvSpPr>
                <p:cNvPr id="31" name="Rectangle 30">
                  <a:extLst>
                    <a:ext uri="{FF2B5EF4-FFF2-40B4-BE49-F238E27FC236}">
                      <a16:creationId xmlns:a16="http://schemas.microsoft.com/office/drawing/2014/main" id="{0D8F1778-7713-4E9C-BD33-6372C248F6D5}"/>
                    </a:ext>
                  </a:extLst>
                </p:cNvPr>
                <p:cNvSpPr>
                  <a:spLocks noRot="1" noChangeAspect="1" noMove="1" noResize="1" noEditPoints="1" noAdjustHandles="1" noChangeArrowheads="1" noChangeShapeType="1" noTextEdit="1"/>
                </p:cNvSpPr>
                <p:nvPr/>
              </p:nvSpPr>
              <p:spPr>
                <a:xfrm>
                  <a:off x="8254582" y="1919853"/>
                  <a:ext cx="542008" cy="3815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AE2947-D398-EBB9-D8D0-99F424B9AA0A}"/>
                    </a:ext>
                  </a:extLst>
                </p:cNvPr>
                <p:cNvSpPr/>
                <p:nvPr/>
              </p:nvSpPr>
              <p:spPr>
                <a:xfrm>
                  <a:off x="8896649" y="1920761"/>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,4</m:t>
                            </m:r>
                          </m:sub>
                        </m:sSub>
                      </m:oMath>
                    </m:oMathPara>
                  </a14:m>
                  <a:endParaRPr lang="en-US" dirty="0"/>
                </a:p>
              </p:txBody>
            </p:sp>
          </mc:Choice>
          <mc:Fallback xmlns="">
            <p:sp>
              <p:nvSpPr>
                <p:cNvPr id="32" name="Rectangle 31">
                  <a:extLst>
                    <a:ext uri="{FF2B5EF4-FFF2-40B4-BE49-F238E27FC236}">
                      <a16:creationId xmlns:a16="http://schemas.microsoft.com/office/drawing/2014/main" id="{64E286B1-88C9-40B0-9EFA-FB19C893D9A9}"/>
                    </a:ext>
                  </a:extLst>
                </p:cNvPr>
                <p:cNvSpPr>
                  <a:spLocks noRot="1" noChangeAspect="1" noMove="1" noResize="1" noEditPoints="1" noAdjustHandles="1" noChangeArrowheads="1" noChangeShapeType="1" noTextEdit="1"/>
                </p:cNvSpPr>
                <p:nvPr/>
              </p:nvSpPr>
              <p:spPr>
                <a:xfrm>
                  <a:off x="8896649" y="1920761"/>
                  <a:ext cx="542008" cy="381515"/>
                </a:xfrm>
                <a:prstGeom prst="rect">
                  <a:avLst/>
                </a:prstGeom>
                <a:blipFill>
                  <a:blip r:embed="rId1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CE80C32C-2AF9-FC3E-10BF-DC55D682205E}"/>
                </a:ext>
              </a:extLst>
            </p:cNvPr>
            <p:cNvSpPr txBox="1"/>
            <p:nvPr/>
          </p:nvSpPr>
          <p:spPr>
            <a:xfrm>
              <a:off x="7970868" y="2509820"/>
              <a:ext cx="2569379" cy="646331"/>
            </a:xfrm>
            <a:prstGeom prst="rect">
              <a:avLst/>
            </a:prstGeom>
            <a:solidFill>
              <a:schemeClr val="bg1">
                <a:alpha val="73000"/>
              </a:schemeClr>
            </a:solidFill>
          </p:spPr>
          <p:txBody>
            <a:bodyPr wrap="square" rtlCol="0">
              <a:spAutoFit/>
            </a:bodyPr>
            <a:lstStyle/>
            <a:p>
              <a:pPr algn="ctr"/>
              <a:r>
                <a:rPr lang="en-US" sz="1200" dirty="0"/>
                <a:t>Subsequent peaks are </a:t>
              </a:r>
              <a:r>
                <a:rPr lang="en-US" sz="1200" b="1" dirty="0"/>
                <a:t>not</a:t>
              </a:r>
              <a:r>
                <a:rPr lang="en-US" sz="1200" dirty="0"/>
                <a:t> determined by interaction potential with central ion—dictated by packing density</a:t>
              </a:r>
            </a:p>
          </p:txBody>
        </p:sp>
        <p:sp>
          <p:nvSpPr>
            <p:cNvPr id="22" name="Right Brace 21">
              <a:extLst>
                <a:ext uri="{FF2B5EF4-FFF2-40B4-BE49-F238E27FC236}">
                  <a16:creationId xmlns:a16="http://schemas.microsoft.com/office/drawing/2014/main" id="{56A8A801-ABFC-E919-C93A-ADDA00BF8B05}"/>
                </a:ext>
              </a:extLst>
            </p:cNvPr>
            <p:cNvSpPr/>
            <p:nvPr/>
          </p:nvSpPr>
          <p:spPr>
            <a:xfrm rot="16200000">
              <a:off x="8644195" y="2050227"/>
              <a:ext cx="147077" cy="2502837"/>
            </a:xfrm>
            <a:prstGeom prst="rightBrace">
              <a:avLst>
                <a:gd name="adj1" fmla="val 61959"/>
                <a:gd name="adj2" fmla="val 766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row: Right 6">
              <a:extLst>
                <a:ext uri="{FF2B5EF4-FFF2-40B4-BE49-F238E27FC236}">
                  <a16:creationId xmlns:a16="http://schemas.microsoft.com/office/drawing/2014/main" id="{AC0F646B-781C-7D29-C157-88B7F957CA5F}"/>
                </a:ext>
              </a:extLst>
            </p:cNvPr>
            <p:cNvSpPr/>
            <p:nvPr/>
          </p:nvSpPr>
          <p:spPr>
            <a:xfrm>
              <a:off x="6608536" y="4677615"/>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7">
              <a:extLst>
                <a:ext uri="{FF2B5EF4-FFF2-40B4-BE49-F238E27FC236}">
                  <a16:creationId xmlns:a16="http://schemas.microsoft.com/office/drawing/2014/main" id="{774D7E86-A4D4-5C74-28DE-1C2CD07AACC4}"/>
                </a:ext>
              </a:extLst>
            </p:cNvPr>
            <p:cNvSpPr/>
            <p:nvPr/>
          </p:nvSpPr>
          <p:spPr>
            <a:xfrm>
              <a:off x="7228727" y="4677614"/>
              <a:ext cx="629336" cy="194391"/>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9">
              <a:extLst>
                <a:ext uri="{FF2B5EF4-FFF2-40B4-BE49-F238E27FC236}">
                  <a16:creationId xmlns:a16="http://schemas.microsoft.com/office/drawing/2014/main" id="{6F780C89-9BE1-FF1A-319F-58BEA0A4415A}"/>
                </a:ext>
              </a:extLst>
            </p:cNvPr>
            <p:cNvSpPr/>
            <p:nvPr/>
          </p:nvSpPr>
          <p:spPr>
            <a:xfrm>
              <a:off x="7862668" y="4677613"/>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0">
              <a:extLst>
                <a:ext uri="{FF2B5EF4-FFF2-40B4-BE49-F238E27FC236}">
                  <a16:creationId xmlns:a16="http://schemas.microsoft.com/office/drawing/2014/main" id="{045ED027-5C6B-A290-5770-93BD6EE24C32}"/>
                </a:ext>
              </a:extLst>
            </p:cNvPr>
            <p:cNvSpPr/>
            <p:nvPr/>
          </p:nvSpPr>
          <p:spPr>
            <a:xfrm>
              <a:off x="8501149" y="4684377"/>
              <a:ext cx="629336" cy="194391"/>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11">
              <a:extLst>
                <a:ext uri="{FF2B5EF4-FFF2-40B4-BE49-F238E27FC236}">
                  <a16:creationId xmlns:a16="http://schemas.microsoft.com/office/drawing/2014/main" id="{B53E19C7-13AD-121F-B21F-34FC5CAF23EA}"/>
                </a:ext>
              </a:extLst>
            </p:cNvPr>
            <p:cNvSpPr/>
            <p:nvPr/>
          </p:nvSpPr>
          <p:spPr>
            <a:xfrm>
              <a:off x="9161702" y="4684377"/>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580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68FA-55DB-2514-33A2-E2B43B306DD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3A5356-C497-C464-3085-C6015F32C9E0}"/>
                  </a:ext>
                </a:extLst>
              </p:cNvPr>
              <p:cNvSpPr>
                <a:spLocks noGrp="1"/>
              </p:cNvSpPr>
              <p:nvPr>
                <p:ph type="title"/>
              </p:nvPr>
            </p:nvSpPr>
            <p:spPr>
              <a:xfrm>
                <a:off x="429766" y="274319"/>
                <a:ext cx="7417123"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513A5356-C497-C464-3085-C6015F32C9E0}"/>
                  </a:ext>
                </a:extLst>
              </p:cNvPr>
              <p:cNvSpPr>
                <a:spLocks noGrp="1" noRot="1" noChangeAspect="1" noMove="1" noResize="1" noEditPoints="1" noAdjustHandles="1" noChangeArrowheads="1" noChangeShapeType="1" noTextEdit="1"/>
              </p:cNvSpPr>
              <p:nvPr>
                <p:ph type="title"/>
              </p:nvPr>
            </p:nvSpPr>
            <p:spPr>
              <a:xfrm>
                <a:off x="429766" y="274319"/>
                <a:ext cx="7417123" cy="568517"/>
              </a:xfrm>
              <a:blipFill>
                <a:blip r:embed="rId2"/>
                <a:stretch>
                  <a:fillRect l="-1197" t="-26087"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6EDB187B-F91C-9C50-90FD-63D850A8E1C2}"/>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Coherence Survival Function </a:t>
                </a:r>
                <a14:m>
                  <m:oMath xmlns:m="http://schemas.openxmlformats.org/officeDocument/2006/math">
                    <m:r>
                      <a:rPr lang="en-US" sz="2400" i="1" smtClean="0">
                        <a:solidFill>
                          <a:schemeClr val="accent5"/>
                        </a:solidFill>
                        <a:latin typeface="Cambria Math" panose="02040503050406030204" pitchFamily="18" charset="0"/>
                      </a:rPr>
                      <m:t>𝑆</m:t>
                    </m:r>
                    <m:d>
                      <m:dPr>
                        <m:ctrlPr>
                          <a:rPr lang="en-US" sz="2400" i="1">
                            <a:solidFill>
                              <a:schemeClr val="accent5"/>
                            </a:solidFill>
                            <a:latin typeface="Cambria Math" panose="02040503050406030204" pitchFamily="18" charset="0"/>
                          </a:rPr>
                        </m:ctrlPr>
                      </m:dPr>
                      <m:e>
                        <m:r>
                          <a:rPr lang="en-US" sz="2400" i="1">
                            <a:solidFill>
                              <a:schemeClr val="accent5"/>
                            </a:solidFill>
                            <a:latin typeface="Cambria Math" panose="02040503050406030204" pitchFamily="18" charset="0"/>
                          </a:rPr>
                          <m:t>𝑟</m:t>
                        </m:r>
                      </m:e>
                    </m:d>
                  </m:oMath>
                </a14:m>
                <a:r>
                  <a:rPr lang="en-US" sz="2400" dirty="0">
                    <a:solidFill>
                      <a:schemeClr val="accent5"/>
                    </a:solidFill>
                  </a:rPr>
                  <a:t> </a:t>
                </a:r>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6EDB187B-F91C-9C50-90FD-63D850A8E1C2}"/>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2F4102-60A9-E0BB-AE01-CD09AEB9CCA0}"/>
                  </a:ext>
                </a:extLst>
              </p:cNvPr>
              <p:cNvSpPr/>
              <p:nvPr/>
            </p:nvSpPr>
            <p:spPr>
              <a:xfrm>
                <a:off x="463502" y="1807981"/>
                <a:ext cx="3027767" cy="3477875"/>
              </a:xfrm>
              <a:prstGeom prst="rect">
                <a:avLst/>
              </a:prstGeom>
            </p:spPr>
            <p:txBody>
              <a:bodyPr wrap="square">
                <a:spAutoFit/>
              </a:bodyPr>
              <a:lstStyle/>
              <a:p>
                <a:r>
                  <a:rPr lang="en-US" sz="2000" dirty="0"/>
                  <a:t>If </a:t>
                </a:r>
                <a14:m>
                  <m:oMath xmlns:m="http://schemas.openxmlformats.org/officeDocument/2006/math">
                    <m:r>
                      <a:rPr lang="en-US" sz="2000" i="1" smtClean="0">
                        <a:solidFill>
                          <a:schemeClr val="accent5">
                            <a:lumMod val="50000"/>
                          </a:schemeClr>
                        </a:solidFill>
                        <a:latin typeface="Cambria Math" panose="02040503050406030204" pitchFamily="18" charset="0"/>
                      </a:rPr>
                      <m:t>𝑁</m:t>
                    </m:r>
                  </m:oMath>
                </a14:m>
                <a:r>
                  <a:rPr lang="en-US" sz="2000" dirty="0"/>
                  <a:t> energy carriers are emitted from an energized cation over time, the surviving carriers will decrease by </a:t>
                </a:r>
                <a14:m>
                  <m:oMath xmlns:m="http://schemas.openxmlformats.org/officeDocument/2006/math">
                    <m:r>
                      <a:rPr lang="en-US" sz="2000" i="1" smtClean="0">
                        <a:solidFill>
                          <a:schemeClr val="accent5">
                            <a:lumMod val="50000"/>
                          </a:schemeClr>
                        </a:solidFill>
                        <a:latin typeface="Cambria Math" panose="02040503050406030204" pitchFamily="18" charset="0"/>
                      </a:rPr>
                      <m:t>𝑑𝑁</m:t>
                    </m:r>
                  </m:oMath>
                </a14:m>
                <a:r>
                  <a:rPr lang="en-US" sz="2000" dirty="0"/>
                  <a:t> over a distance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𝑑𝑟</m:t>
                    </m:r>
                  </m:oMath>
                </a14:m>
                <a:r>
                  <a:rPr lang="en-US" sz="2000" dirty="0"/>
                  <a:t> according to the probability of transferring energy to non-ideal recipients—the </a:t>
                </a:r>
                <a:r>
                  <a:rPr lang="en-US" sz="2000" b="1" dirty="0"/>
                  <a:t>disruption probability function </a:t>
                </a:r>
                <a14:m>
                  <m:oMath xmlns:m="http://schemas.openxmlformats.org/officeDocument/2006/math">
                    <m:r>
                      <a:rPr lang="en-US" sz="2000" b="1" i="1" smtClean="0">
                        <a:solidFill>
                          <a:schemeClr val="accent5">
                            <a:lumMod val="50000"/>
                          </a:schemeClr>
                        </a:solidFill>
                        <a:latin typeface="Cambria Math" panose="02040503050406030204" pitchFamily="18" charset="0"/>
                        <a:ea typeface="Cambria Math" panose="02040503050406030204" pitchFamily="18" charset="0"/>
                      </a:rPr>
                      <m:t>𝜷</m:t>
                    </m:r>
                    <m:d>
                      <m:dPr>
                        <m:ctrlPr>
                          <a:rPr lang="en-US" sz="2000" b="1" i="1">
                            <a:solidFill>
                              <a:schemeClr val="accent5">
                                <a:lumMod val="50000"/>
                              </a:schemeClr>
                            </a:solidFill>
                            <a:latin typeface="Cambria Math" panose="02040503050406030204" pitchFamily="18" charset="0"/>
                            <a:ea typeface="Cambria Math" panose="02040503050406030204" pitchFamily="18" charset="0"/>
                          </a:rPr>
                        </m:ctrlPr>
                      </m:dPr>
                      <m:e>
                        <m:r>
                          <a:rPr lang="en-US" sz="2000" b="1" i="1">
                            <a:solidFill>
                              <a:schemeClr val="accent5">
                                <a:lumMod val="50000"/>
                              </a:schemeClr>
                            </a:solidFill>
                            <a:latin typeface="Cambria Math" panose="02040503050406030204" pitchFamily="18" charset="0"/>
                            <a:ea typeface="Cambria Math" panose="02040503050406030204" pitchFamily="18" charset="0"/>
                          </a:rPr>
                          <m:t>𝒓</m:t>
                        </m:r>
                      </m:e>
                    </m:d>
                  </m:oMath>
                </a14:m>
                <a:r>
                  <a:rPr lang="en-US" sz="2000" dirty="0"/>
                  <a:t>.</a:t>
                </a:r>
              </a:p>
            </p:txBody>
          </p:sp>
        </mc:Choice>
        <mc:Fallback xmlns="">
          <p:sp>
            <p:nvSpPr>
              <p:cNvPr id="6" name="Rectangle 5">
                <a:extLst>
                  <a:ext uri="{FF2B5EF4-FFF2-40B4-BE49-F238E27FC236}">
                    <a16:creationId xmlns:a16="http://schemas.microsoft.com/office/drawing/2014/main" id="{D62F4102-60A9-E0BB-AE01-CD09AEB9CCA0}"/>
                  </a:ext>
                </a:extLst>
              </p:cNvPr>
              <p:cNvSpPr>
                <a:spLocks noRot="1" noChangeAspect="1" noMove="1" noResize="1" noEditPoints="1" noAdjustHandles="1" noChangeArrowheads="1" noChangeShapeType="1" noTextEdit="1"/>
              </p:cNvSpPr>
              <p:nvPr/>
            </p:nvSpPr>
            <p:spPr>
              <a:xfrm>
                <a:off x="463502" y="1807981"/>
                <a:ext cx="3027767" cy="3477875"/>
              </a:xfrm>
              <a:prstGeom prst="rect">
                <a:avLst/>
              </a:prstGeom>
              <a:blipFill>
                <a:blip r:embed="rId4"/>
                <a:stretch>
                  <a:fillRect l="-2083" t="-1091" r="-417" b="-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AD751A-6CE4-07D4-0918-574A9F6EFF2D}"/>
                  </a:ext>
                </a:extLst>
              </p:cNvPr>
              <p:cNvSpPr txBox="1"/>
              <p:nvPr/>
            </p:nvSpPr>
            <p:spPr>
              <a:xfrm>
                <a:off x="4943659" y="2005706"/>
                <a:ext cx="2269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𝑑𝑁</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𝑁</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sz="2400" dirty="0">
                  <a:solidFill>
                    <a:schemeClr val="accent5">
                      <a:lumMod val="50000"/>
                    </a:schemeClr>
                  </a:solidFill>
                </a:endParaRPr>
              </a:p>
            </p:txBody>
          </p:sp>
        </mc:Choice>
        <mc:Fallback xmlns="">
          <p:sp>
            <p:nvSpPr>
              <p:cNvPr id="7" name="TextBox 6">
                <a:extLst>
                  <a:ext uri="{FF2B5EF4-FFF2-40B4-BE49-F238E27FC236}">
                    <a16:creationId xmlns:a16="http://schemas.microsoft.com/office/drawing/2014/main" id="{D7AD751A-6CE4-07D4-0918-574A9F6EFF2D}"/>
                  </a:ext>
                </a:extLst>
              </p:cNvPr>
              <p:cNvSpPr txBox="1">
                <a:spLocks noRot="1" noChangeAspect="1" noMove="1" noResize="1" noEditPoints="1" noAdjustHandles="1" noChangeArrowheads="1" noChangeShapeType="1" noTextEdit="1"/>
              </p:cNvSpPr>
              <p:nvPr/>
            </p:nvSpPr>
            <p:spPr>
              <a:xfrm>
                <a:off x="4943659" y="2005706"/>
                <a:ext cx="2269660" cy="369332"/>
              </a:xfrm>
              <a:prstGeom prst="rect">
                <a:avLst/>
              </a:prstGeom>
              <a:blipFill>
                <a:blip r:embed="rId5"/>
                <a:stretch>
                  <a:fillRect l="-2793" r="-2793"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940C340-E034-A53F-BA42-629B31A017F3}"/>
                  </a:ext>
                </a:extLst>
              </p:cNvPr>
              <p:cNvSpPr/>
              <p:nvPr/>
            </p:nvSpPr>
            <p:spPr>
              <a:xfrm>
                <a:off x="8189176" y="1774873"/>
                <a:ext cx="3326154" cy="830997"/>
              </a:xfrm>
              <a:prstGeom prst="rect">
                <a:avLst/>
              </a:prstGeom>
            </p:spPr>
            <p:txBody>
              <a:bodyPr wrap="square">
                <a:spAutoFit/>
              </a:bodyPr>
              <a:lstStyle/>
              <a:p>
                <a:r>
                  <a:rPr lang="en-US" sz="1600" dirty="0">
                    <a:solidFill>
                      <a:schemeClr val="bg2">
                        <a:lumMod val="25000"/>
                      </a:schemeClr>
                    </a:solidFill>
                  </a:rPr>
                  <a:t>The change in the number of energy carriers according to </a:t>
                </a:r>
                <a14:m>
                  <m:oMath xmlns:m="http://schemas.openxmlformats.org/officeDocument/2006/math">
                    <m:r>
                      <a:rPr lang="en-US" sz="1600" i="1">
                        <a:solidFill>
                          <a:schemeClr val="bg2">
                            <a:lumMod val="25000"/>
                          </a:schemeClr>
                        </a:solidFill>
                        <a:latin typeface="Cambria Math" panose="02040503050406030204" pitchFamily="18" charset="0"/>
                        <a:ea typeface="Cambria Math" panose="02040503050406030204" pitchFamily="18" charset="0"/>
                      </a:rPr>
                      <m:t>𝛽</m:t>
                    </m:r>
                    <m:d>
                      <m:dPr>
                        <m:ctrlPr>
                          <a:rPr lang="en-US" sz="1600" i="1">
                            <a:solidFill>
                              <a:schemeClr val="bg2">
                                <a:lumMod val="25000"/>
                              </a:schemeClr>
                            </a:solidFill>
                            <a:latin typeface="Cambria Math" panose="02040503050406030204" pitchFamily="18" charset="0"/>
                            <a:ea typeface="Cambria Math" panose="02040503050406030204" pitchFamily="18" charset="0"/>
                          </a:rPr>
                        </m:ctrlPr>
                      </m:dPr>
                      <m:e>
                        <m:r>
                          <a:rPr lang="en-US" sz="1600" i="1">
                            <a:solidFill>
                              <a:schemeClr val="bg2">
                                <a:lumMod val="25000"/>
                              </a:schemeClr>
                            </a:solidFill>
                            <a:latin typeface="Cambria Math" panose="02040503050406030204" pitchFamily="18" charset="0"/>
                            <a:ea typeface="Cambria Math" panose="02040503050406030204" pitchFamily="18" charset="0"/>
                          </a:rPr>
                          <m:t>𝑟</m:t>
                        </m:r>
                      </m:e>
                    </m:d>
                  </m:oMath>
                </a14:m>
                <a:r>
                  <a:rPr lang="en-US" sz="1600" dirty="0">
                    <a:solidFill>
                      <a:schemeClr val="bg2">
                        <a:lumMod val="25000"/>
                      </a:schemeClr>
                    </a:solidFill>
                  </a:rPr>
                  <a:t> over distance </a:t>
                </a:r>
                <a14:m>
                  <m:oMath xmlns:m="http://schemas.openxmlformats.org/officeDocument/2006/math">
                    <m:r>
                      <a:rPr lang="en-US" sz="1600" i="1">
                        <a:solidFill>
                          <a:schemeClr val="bg2">
                            <a:lumMod val="25000"/>
                          </a:schemeClr>
                        </a:solidFill>
                        <a:latin typeface="Cambria Math" panose="02040503050406030204" pitchFamily="18" charset="0"/>
                        <a:ea typeface="Cambria Math" panose="02040503050406030204" pitchFamily="18" charset="0"/>
                      </a:rPr>
                      <m:t>𝑑𝑟</m:t>
                    </m:r>
                  </m:oMath>
                </a14:m>
                <a:endParaRPr lang="en-US" sz="1600" dirty="0">
                  <a:solidFill>
                    <a:schemeClr val="bg2">
                      <a:lumMod val="25000"/>
                    </a:schemeClr>
                  </a:solidFill>
                </a:endParaRPr>
              </a:p>
            </p:txBody>
          </p:sp>
        </mc:Choice>
        <mc:Fallback xmlns="">
          <p:sp>
            <p:nvSpPr>
              <p:cNvPr id="8" name="Rectangle 7">
                <a:extLst>
                  <a:ext uri="{FF2B5EF4-FFF2-40B4-BE49-F238E27FC236}">
                    <a16:creationId xmlns:a16="http://schemas.microsoft.com/office/drawing/2014/main" id="{7940C340-E034-A53F-BA42-629B31A017F3}"/>
                  </a:ext>
                </a:extLst>
              </p:cNvPr>
              <p:cNvSpPr>
                <a:spLocks noRot="1" noChangeAspect="1" noMove="1" noResize="1" noEditPoints="1" noAdjustHandles="1" noChangeArrowheads="1" noChangeShapeType="1" noTextEdit="1"/>
              </p:cNvSpPr>
              <p:nvPr/>
            </p:nvSpPr>
            <p:spPr>
              <a:xfrm>
                <a:off x="8189176" y="1774873"/>
                <a:ext cx="3326154" cy="830997"/>
              </a:xfrm>
              <a:prstGeom prst="rect">
                <a:avLst/>
              </a:prstGeom>
              <a:blipFill>
                <a:blip r:embed="rId6"/>
                <a:stretch>
                  <a:fillRect l="-760"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2040F5-83F2-E4D8-5B21-3439E9625117}"/>
                  </a:ext>
                </a:extLst>
              </p:cNvPr>
              <p:cNvSpPr txBox="1"/>
              <p:nvPr/>
            </p:nvSpPr>
            <p:spPr>
              <a:xfrm>
                <a:off x="4310088" y="2708476"/>
                <a:ext cx="3536802"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400" b="0" i="1" smtClean="0">
                              <a:solidFill>
                                <a:schemeClr val="accent5">
                                  <a:lumMod val="50000"/>
                                </a:schemeClr>
                              </a:solidFill>
                              <a:latin typeface="Cambria Math" panose="02040503050406030204" pitchFamily="18" charset="0"/>
                            </a:rPr>
                          </m:ctrlPr>
                        </m:naryPr>
                        <m:sub>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0</m:t>
                              </m:r>
                            </m:sub>
                          </m:sSub>
                        </m:sub>
                        <m:sup>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𝑟</m:t>
                              </m:r>
                            </m:sub>
                          </m:sSub>
                        </m:sup>
                        <m:e>
                          <m:f>
                            <m:fPr>
                              <m:ctrlPr>
                                <a:rPr lang="en-US" sz="2400" i="1">
                                  <a:solidFill>
                                    <a:schemeClr val="accent5">
                                      <a:lumMod val="50000"/>
                                    </a:schemeClr>
                                  </a:solidFill>
                                  <a:latin typeface="Cambria Math" panose="02040503050406030204" pitchFamily="18" charset="0"/>
                                </a:rPr>
                              </m:ctrlPr>
                            </m:fPr>
                            <m:num>
                              <m:r>
                                <a:rPr lang="en-US" sz="2400" i="1">
                                  <a:solidFill>
                                    <a:schemeClr val="accent5">
                                      <a:lumMod val="50000"/>
                                    </a:schemeClr>
                                  </a:solidFill>
                                  <a:latin typeface="Cambria Math" panose="02040503050406030204" pitchFamily="18" charset="0"/>
                                </a:rPr>
                                <m:t>1</m:t>
                              </m:r>
                            </m:num>
                            <m:den>
                              <m:r>
                                <a:rPr lang="en-US" sz="2400" i="1">
                                  <a:solidFill>
                                    <a:schemeClr val="accent5">
                                      <a:lumMod val="50000"/>
                                    </a:schemeClr>
                                  </a:solidFill>
                                  <a:latin typeface="Cambria Math" panose="02040503050406030204" pitchFamily="18" charset="0"/>
                                </a:rPr>
                                <m:t>𝑁</m:t>
                              </m:r>
                            </m:den>
                          </m:f>
                          <m:r>
                            <a:rPr lang="en-US" sz="2400" i="1">
                              <a:solidFill>
                                <a:schemeClr val="accent5">
                                  <a:lumMod val="50000"/>
                                </a:schemeClr>
                              </a:solidFill>
                              <a:latin typeface="Cambria Math" panose="02040503050406030204" pitchFamily="18" charset="0"/>
                            </a:rPr>
                            <m:t>𝑑𝑁</m:t>
                          </m:r>
                        </m:e>
                      </m:nary>
                      <m:r>
                        <a:rPr lang="en-US" sz="2400" b="0" i="1" smtClean="0">
                          <a:solidFill>
                            <a:schemeClr val="accent5">
                              <a:lumMod val="50000"/>
                            </a:schemeClr>
                          </a:solidFill>
                          <a:latin typeface="Cambria Math" panose="02040503050406030204" pitchFamily="18" charset="0"/>
                        </a:rPr>
                        <m:t>=−</m:t>
                      </m:r>
                      <m:nary>
                        <m:naryPr>
                          <m:ctrlPr>
                            <a:rPr lang="en-US" sz="2400" b="0" i="1" smtClean="0">
                              <a:solidFill>
                                <a:schemeClr val="accent5">
                                  <a:lumMod val="50000"/>
                                </a:schemeClr>
                              </a:solidFill>
                              <a:latin typeface="Cambria Math" panose="02040503050406030204" pitchFamily="18" charset="0"/>
                            </a:rPr>
                          </m:ctrlPr>
                        </m:naryPr>
                        <m:sub>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𝑟</m:t>
                              </m:r>
                            </m:e>
                            <m:sub>
                              <m:r>
                                <a:rPr lang="en-US" sz="2400" b="0" i="1" smtClean="0">
                                  <a:solidFill>
                                    <a:schemeClr val="accent5">
                                      <a:lumMod val="50000"/>
                                    </a:schemeClr>
                                  </a:solidFill>
                                  <a:latin typeface="Cambria Math" panose="02040503050406030204" pitchFamily="18" charset="0"/>
                                </a:rPr>
                                <m:t>0</m:t>
                              </m:r>
                            </m:sub>
                          </m:sSub>
                        </m:sub>
                        <m:sup>
                          <m:r>
                            <a:rPr lang="en-US" sz="2400" b="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oMath>
                  </m:oMathPara>
                </a14:m>
                <a:endParaRPr lang="en-US" sz="2400" dirty="0">
                  <a:solidFill>
                    <a:schemeClr val="accent5">
                      <a:lumMod val="50000"/>
                    </a:schemeClr>
                  </a:solidFill>
                </a:endParaRPr>
              </a:p>
            </p:txBody>
          </p:sp>
        </mc:Choice>
        <mc:Fallback xmlns="">
          <p:sp>
            <p:nvSpPr>
              <p:cNvPr id="9" name="TextBox 8">
                <a:extLst>
                  <a:ext uri="{FF2B5EF4-FFF2-40B4-BE49-F238E27FC236}">
                    <a16:creationId xmlns:a16="http://schemas.microsoft.com/office/drawing/2014/main" id="{4A2040F5-83F2-E4D8-5B21-3439E9625117}"/>
                  </a:ext>
                </a:extLst>
              </p:cNvPr>
              <p:cNvSpPr txBox="1">
                <a:spLocks noRot="1" noChangeAspect="1" noMove="1" noResize="1" noEditPoints="1" noAdjustHandles="1" noChangeArrowheads="1" noChangeShapeType="1" noTextEdit="1"/>
              </p:cNvSpPr>
              <p:nvPr/>
            </p:nvSpPr>
            <p:spPr>
              <a:xfrm>
                <a:off x="4310088" y="2708476"/>
                <a:ext cx="3536802" cy="876137"/>
              </a:xfrm>
              <a:prstGeom prst="rect">
                <a:avLst/>
              </a:prstGeom>
              <a:blipFill>
                <a:blip r:embed="rId7"/>
                <a:stretch>
                  <a:fillRect l="-35842" t="-172857" b="-248571"/>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FD7487B-4322-E98E-432D-7B9418C7D972}"/>
              </a:ext>
            </a:extLst>
          </p:cNvPr>
          <p:cNvSpPr/>
          <p:nvPr/>
        </p:nvSpPr>
        <p:spPr>
          <a:xfrm>
            <a:off x="8189176" y="2854156"/>
            <a:ext cx="3539322" cy="584775"/>
          </a:xfrm>
          <a:prstGeom prst="rect">
            <a:avLst/>
          </a:prstGeom>
        </p:spPr>
        <p:txBody>
          <a:bodyPr wrap="square">
            <a:spAutoFit/>
          </a:bodyPr>
          <a:lstStyle/>
          <a:p>
            <a:r>
              <a:rPr lang="en-US" sz="1600" dirty="0">
                <a:solidFill>
                  <a:schemeClr val="bg2">
                    <a:lumMod val="25000"/>
                  </a:schemeClr>
                </a:solidFill>
              </a:rPr>
              <a:t>Rearranging and solving for the number of energy carriers as a function of radius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FF64CA-8F01-DBBA-0A14-05DB56BE4DA4}"/>
                  </a:ext>
                </a:extLst>
              </p:cNvPr>
              <p:cNvSpPr txBox="1"/>
              <p:nvPr/>
            </p:nvSpPr>
            <p:spPr>
              <a:xfrm>
                <a:off x="4820356" y="3918051"/>
                <a:ext cx="2516266"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1" name="TextBox 10">
                <a:extLst>
                  <a:ext uri="{FF2B5EF4-FFF2-40B4-BE49-F238E27FC236}">
                    <a16:creationId xmlns:a16="http://schemas.microsoft.com/office/drawing/2014/main" id="{37FF64CA-8F01-DBBA-0A14-05DB56BE4DA4}"/>
                  </a:ext>
                </a:extLst>
              </p:cNvPr>
              <p:cNvSpPr txBox="1">
                <a:spLocks noRot="1" noChangeAspect="1" noMove="1" noResize="1" noEditPoints="1" noAdjustHandles="1" noChangeArrowheads="1" noChangeShapeType="1" noTextEdit="1"/>
              </p:cNvSpPr>
              <p:nvPr/>
            </p:nvSpPr>
            <p:spPr>
              <a:xfrm>
                <a:off x="4820356" y="3918051"/>
                <a:ext cx="2516266" cy="754181"/>
              </a:xfrm>
              <a:prstGeom prst="rect">
                <a:avLst/>
              </a:prstGeom>
              <a:blipFill>
                <a:blip r:embed="rId8"/>
                <a:stretch>
                  <a:fillRect l="-2513" t="-63333" b="-6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E9595-63DB-2F8E-7F75-2545958A5A20}"/>
                  </a:ext>
                </a:extLst>
              </p:cNvPr>
              <p:cNvSpPr/>
              <p:nvPr/>
            </p:nvSpPr>
            <p:spPr>
              <a:xfrm>
                <a:off x="8189176" y="3869775"/>
                <a:ext cx="3212730" cy="584775"/>
              </a:xfrm>
              <a:prstGeom prst="rect">
                <a:avLst/>
              </a:prstGeom>
            </p:spPr>
            <p:txBody>
              <a:bodyPr wrap="square">
                <a:spAutoFit/>
              </a:bodyPr>
              <a:lstStyle/>
              <a:p>
                <a:r>
                  <a:rPr lang="en-US" sz="1600" dirty="0">
                    <a:solidFill>
                      <a:schemeClr val="bg2">
                        <a:lumMod val="25000"/>
                      </a:schemeClr>
                    </a:solidFill>
                  </a:rPr>
                  <a:t>The fraction of energy carriers remaining at a distance </a:t>
                </a:r>
                <a14:m>
                  <m:oMath xmlns:m="http://schemas.openxmlformats.org/officeDocument/2006/math">
                    <m:r>
                      <a:rPr lang="en-US" sz="1600" i="1">
                        <a:solidFill>
                          <a:schemeClr val="bg2">
                            <a:lumMod val="25000"/>
                          </a:schemeClr>
                        </a:solidFill>
                        <a:latin typeface="Cambria Math" panose="02040503050406030204" pitchFamily="18" charset="0"/>
                      </a:rPr>
                      <m:t>𝑟</m:t>
                    </m:r>
                    <m:r>
                      <a:rPr lang="en-US" sz="1600" i="1">
                        <a:solidFill>
                          <a:schemeClr val="bg2">
                            <a:lumMod val="25000"/>
                          </a:schemeClr>
                        </a:solidFill>
                        <a:latin typeface="Cambria Math" panose="02040503050406030204" pitchFamily="18" charset="0"/>
                      </a:rPr>
                      <m:t> </m:t>
                    </m:r>
                  </m:oMath>
                </a14:m>
                <a:endParaRPr lang="en-US" sz="1600" dirty="0">
                  <a:solidFill>
                    <a:schemeClr val="bg2">
                      <a:lumMod val="25000"/>
                    </a:schemeClr>
                  </a:solidFill>
                </a:endParaRPr>
              </a:p>
            </p:txBody>
          </p:sp>
        </mc:Choice>
        <mc:Fallback xmlns="">
          <p:sp>
            <p:nvSpPr>
              <p:cNvPr id="12" name="Rectangle 11">
                <a:extLst>
                  <a:ext uri="{FF2B5EF4-FFF2-40B4-BE49-F238E27FC236}">
                    <a16:creationId xmlns:a16="http://schemas.microsoft.com/office/drawing/2014/main" id="{DCDE9595-63DB-2F8E-7F75-2545958A5A20}"/>
                  </a:ext>
                </a:extLst>
              </p:cNvPr>
              <p:cNvSpPr>
                <a:spLocks noRot="1" noChangeAspect="1" noMove="1" noResize="1" noEditPoints="1" noAdjustHandles="1" noChangeArrowheads="1" noChangeShapeType="1" noTextEdit="1"/>
              </p:cNvSpPr>
              <p:nvPr/>
            </p:nvSpPr>
            <p:spPr>
              <a:xfrm>
                <a:off x="8189176" y="3869775"/>
                <a:ext cx="3212730" cy="584775"/>
              </a:xfrm>
              <a:prstGeom prst="rect">
                <a:avLst/>
              </a:prstGeom>
              <a:blipFill>
                <a:blip r:embed="rId9"/>
                <a:stretch>
                  <a:fillRect l="-787"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27A9A53-5748-C6A8-C7B8-5BE2AA8E01DB}"/>
                  </a:ext>
                </a:extLst>
              </p:cNvPr>
              <p:cNvSpPr/>
              <p:nvPr/>
            </p:nvSpPr>
            <p:spPr>
              <a:xfrm>
                <a:off x="8189176" y="5146738"/>
                <a:ext cx="3212730" cy="584775"/>
              </a:xfrm>
              <a:prstGeom prst="rect">
                <a:avLst/>
              </a:prstGeom>
            </p:spPr>
            <p:txBody>
              <a:bodyPr wrap="square">
                <a:spAutoFit/>
              </a:bodyPr>
              <a:lstStyle/>
              <a:p>
                <a:r>
                  <a:rPr lang="en-US" sz="1600" dirty="0">
                    <a:solidFill>
                      <a:schemeClr val="bg2">
                        <a:lumMod val="25000"/>
                      </a:schemeClr>
                    </a:solidFill>
                  </a:rPr>
                  <a:t>Cumulative survival probability function </a:t>
                </a:r>
                <a14:m>
                  <m:oMath xmlns:m="http://schemas.openxmlformats.org/officeDocument/2006/math">
                    <m:r>
                      <a:rPr lang="en-US" sz="1600" i="1">
                        <a:solidFill>
                          <a:schemeClr val="accent5">
                            <a:lumMod val="50000"/>
                          </a:schemeClr>
                        </a:solidFill>
                        <a:latin typeface="Cambria Math" panose="02040503050406030204" pitchFamily="18" charset="0"/>
                      </a:rPr>
                      <m:t>𝑆</m:t>
                    </m:r>
                    <m:d>
                      <m:dPr>
                        <m:ctrlPr>
                          <a:rPr lang="en-US" sz="1600" i="1">
                            <a:solidFill>
                              <a:schemeClr val="accent5">
                                <a:lumMod val="50000"/>
                              </a:schemeClr>
                            </a:solidFill>
                            <a:latin typeface="Cambria Math" panose="02040503050406030204" pitchFamily="18" charset="0"/>
                          </a:rPr>
                        </m:ctrlPr>
                      </m:dPr>
                      <m:e>
                        <m:r>
                          <a:rPr lang="en-US" sz="1600" i="1">
                            <a:solidFill>
                              <a:schemeClr val="accent5">
                                <a:lumMod val="50000"/>
                              </a:schemeClr>
                            </a:solidFill>
                            <a:latin typeface="Cambria Math" panose="02040503050406030204" pitchFamily="18" charset="0"/>
                          </a:rPr>
                          <m:t>𝑟</m:t>
                        </m:r>
                      </m:e>
                    </m:d>
                  </m:oMath>
                </a14:m>
                <a:r>
                  <a:rPr lang="en-US" sz="1600" dirty="0">
                    <a:solidFill>
                      <a:schemeClr val="bg2">
                        <a:lumMod val="25000"/>
                      </a:schemeClr>
                    </a:solidFill>
                  </a:rPr>
                  <a:t> </a:t>
                </a:r>
              </a:p>
            </p:txBody>
          </p:sp>
        </mc:Choice>
        <mc:Fallback xmlns="">
          <p:sp>
            <p:nvSpPr>
              <p:cNvPr id="13" name="Rectangle 12">
                <a:extLst>
                  <a:ext uri="{FF2B5EF4-FFF2-40B4-BE49-F238E27FC236}">
                    <a16:creationId xmlns:a16="http://schemas.microsoft.com/office/drawing/2014/main" id="{027A9A53-5748-C6A8-C7B8-5BE2AA8E01DB}"/>
                  </a:ext>
                </a:extLst>
              </p:cNvPr>
              <p:cNvSpPr>
                <a:spLocks noRot="1" noChangeAspect="1" noMove="1" noResize="1" noEditPoints="1" noAdjustHandles="1" noChangeArrowheads="1" noChangeShapeType="1" noTextEdit="1"/>
              </p:cNvSpPr>
              <p:nvPr/>
            </p:nvSpPr>
            <p:spPr>
              <a:xfrm>
                <a:off x="8189176" y="5146738"/>
                <a:ext cx="3212730" cy="584775"/>
              </a:xfrm>
              <a:prstGeom prst="rect">
                <a:avLst/>
              </a:prstGeom>
              <a:blipFill>
                <a:blip r:embed="rId10"/>
                <a:stretch>
                  <a:fillRect l="-787" t="-4255" b="-106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D2E6DEBB-0848-46F6-728A-39EEE864DD14}"/>
              </a:ext>
            </a:extLst>
          </p:cNvPr>
          <p:cNvGrpSpPr/>
          <p:nvPr/>
        </p:nvGrpSpPr>
        <p:grpSpPr>
          <a:xfrm>
            <a:off x="4294394" y="5005669"/>
            <a:ext cx="3568190" cy="876136"/>
            <a:chOff x="4356378" y="4184252"/>
            <a:chExt cx="3568190" cy="87613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163E91-5B02-4FA0-1D75-B14EE961B9D1}"/>
                    </a:ext>
                  </a:extLst>
                </p:cNvPr>
                <p:cNvSpPr txBox="1"/>
                <p:nvPr/>
              </p:nvSpPr>
              <p:spPr>
                <a:xfrm>
                  <a:off x="4430535" y="4240619"/>
                  <a:ext cx="3494033"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𝑆</m:t>
                        </m:r>
                        <m:d>
                          <m:dPr>
                            <m:ctrlPr>
                              <a:rPr lang="en-US" sz="2400" b="0" i="1" smtClean="0">
                                <a:solidFill>
                                  <a:schemeClr val="accent5">
                                    <a:lumMod val="50000"/>
                                  </a:schemeClr>
                                </a:solidFill>
                                <a:latin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rPr>
                          <m:t>=</m:t>
                        </m:r>
                        <m:f>
                          <m:fPr>
                            <m:ctrlPr>
                              <a:rPr lang="en-US" sz="2400" i="1">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4" name="TextBox 13">
                  <a:extLst>
                    <a:ext uri="{FF2B5EF4-FFF2-40B4-BE49-F238E27FC236}">
                      <a16:creationId xmlns:a16="http://schemas.microsoft.com/office/drawing/2014/main" id="{DD4B4ADC-656E-4C36-AF13-9C3436F95020}"/>
                    </a:ext>
                  </a:extLst>
                </p:cNvPr>
                <p:cNvSpPr txBox="1">
                  <a:spLocks noRot="1" noChangeAspect="1" noMove="1" noResize="1" noEditPoints="1" noAdjustHandles="1" noChangeArrowheads="1" noChangeShapeType="1" noTextEdit="1"/>
                </p:cNvSpPr>
                <p:nvPr/>
              </p:nvSpPr>
              <p:spPr>
                <a:xfrm>
                  <a:off x="4430535" y="4240619"/>
                  <a:ext cx="3494033" cy="754181"/>
                </a:xfrm>
                <a:prstGeom prst="rect">
                  <a:avLst/>
                </a:prstGeom>
                <a:blipFill>
                  <a:blip r:embed="rId12"/>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2F46A0F8-6FE3-BFCF-FF2E-E90BF76EA29F}"/>
                </a:ext>
              </a:extLst>
            </p:cNvPr>
            <p:cNvSpPr/>
            <p:nvPr/>
          </p:nvSpPr>
          <p:spPr>
            <a:xfrm>
              <a:off x="4356378" y="4184252"/>
              <a:ext cx="3568190" cy="876136"/>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676812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2E55-2F9A-5F86-5C71-62BF4660BA4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B46F77-2231-5DDD-83A1-2002939B9F9B}"/>
                  </a:ext>
                </a:extLst>
              </p:cNvPr>
              <p:cNvSpPr>
                <a:spLocks noGrp="1"/>
              </p:cNvSpPr>
              <p:nvPr>
                <p:ph type="title"/>
              </p:nvPr>
            </p:nvSpPr>
            <p:spPr>
              <a:xfrm>
                <a:off x="429766" y="274319"/>
                <a:ext cx="6903333"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F2B46F77-2231-5DDD-83A1-2002939B9F9B}"/>
                  </a:ext>
                </a:extLst>
              </p:cNvPr>
              <p:cNvSpPr>
                <a:spLocks noGrp="1" noRot="1" noChangeAspect="1" noMove="1" noResize="1" noEditPoints="1" noAdjustHandles="1" noChangeArrowheads="1" noChangeShapeType="1" noTextEdit="1"/>
              </p:cNvSpPr>
              <p:nvPr>
                <p:ph type="title"/>
              </p:nvPr>
            </p:nvSpPr>
            <p:spPr>
              <a:xfrm>
                <a:off x="429766" y="274319"/>
                <a:ext cx="6903333" cy="568517"/>
              </a:xfrm>
              <a:blipFill>
                <a:blip r:embed="rId2"/>
                <a:stretch>
                  <a:fillRect l="-1284" t="-26087" r="-367"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3A1C2DA-C144-14B4-2E9A-866ECB1F5E98}"/>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3" name="Title 1">
                <a:extLst>
                  <a:ext uri="{FF2B5EF4-FFF2-40B4-BE49-F238E27FC236}">
                    <a16:creationId xmlns:a16="http://schemas.microsoft.com/office/drawing/2014/main" id="{A3A1C2DA-C144-14B4-2E9A-866ECB1F5E98}"/>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17" t="-2326" b="-1627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B6CEC6F-D531-F9ED-AC37-0F3B366A4438}"/>
              </a:ext>
            </a:extLst>
          </p:cNvPr>
          <p:cNvSpPr/>
          <p:nvPr/>
        </p:nvSpPr>
        <p:spPr>
          <a:xfrm>
            <a:off x="865417" y="1578562"/>
            <a:ext cx="6161909" cy="3477875"/>
          </a:xfrm>
          <a:prstGeom prst="rect">
            <a:avLst/>
          </a:prstGeom>
        </p:spPr>
        <p:txBody>
          <a:bodyPr wrap="square">
            <a:spAutoFit/>
          </a:bodyPr>
          <a:lstStyle/>
          <a:p>
            <a:r>
              <a:rPr lang="en-US" sz="2000" u="sng" dirty="0">
                <a:solidFill>
                  <a:schemeClr val="bg2">
                    <a:lumMod val="25000"/>
                  </a:schemeClr>
                </a:solidFill>
              </a:rPr>
              <a:t>Summary</a:t>
            </a:r>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r>
              <a:rPr lang="en-US" sz="2000" dirty="0">
                <a:solidFill>
                  <a:schemeClr val="bg2">
                    <a:lumMod val="25000"/>
                  </a:schemeClr>
                </a:solidFill>
              </a:rPr>
              <a:t>Ideal coherence starts at an infinite chain of cation-anion-etc.</a:t>
            </a:r>
          </a:p>
          <a:p>
            <a:pPr marL="285750" indent="-285750">
              <a:buFont typeface="Arial" panose="020B0604020202020204" pitchFamily="34" charset="0"/>
              <a:buChar char="•"/>
            </a:pPr>
            <a:r>
              <a:rPr lang="en-US" sz="2000" dirty="0">
                <a:solidFill>
                  <a:schemeClr val="bg2">
                    <a:lumMod val="25000"/>
                  </a:schemeClr>
                </a:solidFill>
              </a:rPr>
              <a:t>Perturbations from ideality drop the structural coherence length according to probabilities of non-coherence factors</a:t>
            </a:r>
          </a:p>
          <a:p>
            <a:pPr marL="285750" indent="-285750">
              <a:buFont typeface="Arial" panose="020B0604020202020204" pitchFamily="34" charset="0"/>
              <a:buChar char="•"/>
            </a:pPr>
            <a:r>
              <a:rPr lang="en-US" sz="2000" dirty="0">
                <a:solidFill>
                  <a:schemeClr val="bg2">
                    <a:lumMod val="25000"/>
                  </a:schemeClr>
                </a:solidFill>
              </a:rPr>
              <a:t>The minimum path length is the transfer distance between the first cation-anion pair.</a:t>
            </a:r>
          </a:p>
          <a:p>
            <a:pPr marL="742950" lvl="1" indent="-285750">
              <a:buFont typeface="Arial" panose="020B0604020202020204" pitchFamily="34" charset="0"/>
              <a:buChar char="•"/>
            </a:pPr>
            <a:r>
              <a:rPr lang="en-US" sz="2000" i="1" dirty="0">
                <a:solidFill>
                  <a:schemeClr val="bg2">
                    <a:lumMod val="25000"/>
                  </a:schemeClr>
                </a:solidFill>
              </a:rPr>
              <a:t>↑Why the effect of Umklapp scattering, 4-phonon scattering reaches max effect—no T</a:t>
            </a:r>
            <a:r>
              <a:rPr lang="en-US" sz="2000" i="1" baseline="30000" dirty="0">
                <a:solidFill>
                  <a:schemeClr val="bg2">
                    <a:lumMod val="25000"/>
                  </a:schemeClr>
                </a:solidFill>
              </a:rPr>
              <a:t>3</a:t>
            </a:r>
            <a:r>
              <a:rPr lang="en-US" sz="2000" i="1" dirty="0">
                <a:solidFill>
                  <a:schemeClr val="bg2">
                    <a:lumMod val="25000"/>
                  </a:schemeClr>
                </a:solidFill>
              </a:rPr>
              <a:t> temperature dependence.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2E8F14-0E9E-C2E4-D0EC-CCE2F6B45BF8}"/>
                  </a:ext>
                </a:extLst>
              </p:cNvPr>
              <p:cNvSpPr txBox="1"/>
              <p:nvPr/>
            </p:nvSpPr>
            <p:spPr>
              <a:xfrm>
                <a:off x="7333099" y="2986433"/>
                <a:ext cx="3273226"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𝜆</m:t>
                      </m:r>
                      <m:r>
                        <a:rPr lang="en-US" sz="2000" b="0" i="1" smtClean="0">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m:t>
                              </m:r>
                            </m:sub>
                          </m:sSub>
                        </m:sup>
                        <m:e>
                          <m:r>
                            <a:rPr lang="en-US" sz="2000" b="0" i="1" smtClean="0">
                              <a:solidFill>
                                <a:schemeClr val="accent5">
                                  <a:lumMod val="75000"/>
                                </a:schemeClr>
                              </a:solidFill>
                              <a:latin typeface="Cambria Math" panose="02040503050406030204" pitchFamily="18" charset="0"/>
                            </a:rPr>
                            <m:t>𝑆</m:t>
                          </m:r>
                          <m:r>
                            <a:rPr lang="en-US" sz="2000" b="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b="0" i="1" smtClean="0">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𝑑</m:t>
                          </m:r>
                          <m:r>
                            <a:rPr lang="en-US" sz="2000" b="0" i="1" smtClean="0">
                              <a:solidFill>
                                <a:schemeClr val="tx1"/>
                              </a:solidFill>
                              <a:latin typeface="Cambria Math" panose="02040503050406030204" pitchFamily="18" charset="0"/>
                              <a:ea typeface="Cambria Math" panose="02040503050406030204" pitchFamily="18" charset="0"/>
                            </a:rPr>
                            <m:t>𝑟</m:t>
                          </m:r>
                        </m:e>
                      </m:nary>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082E8F14-0E9E-C2E4-D0EC-CCE2F6B45BF8}"/>
                  </a:ext>
                </a:extLst>
              </p:cNvPr>
              <p:cNvSpPr txBox="1">
                <a:spLocks noRot="1" noChangeAspect="1" noMove="1" noResize="1" noEditPoints="1" noAdjustHandles="1" noChangeArrowheads="1" noChangeShapeType="1" noTextEdit="1"/>
              </p:cNvSpPr>
              <p:nvPr/>
            </p:nvSpPr>
            <p:spPr>
              <a:xfrm>
                <a:off x="7333099" y="2986433"/>
                <a:ext cx="3273226" cy="667042"/>
              </a:xfrm>
              <a:prstGeom prst="rect">
                <a:avLst/>
              </a:prstGeom>
              <a:blipFill>
                <a:blip r:embed="rId4"/>
                <a:stretch>
                  <a:fillRect t="-192453" b="-279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7D5ADF-5267-C254-9DF2-B005D76F8E36}"/>
                  </a:ext>
                </a:extLst>
              </p:cNvPr>
              <p:cNvSpPr txBox="1"/>
              <p:nvPr/>
            </p:nvSpPr>
            <p:spPr>
              <a:xfrm>
                <a:off x="7538731" y="2020840"/>
                <a:ext cx="2607084" cy="3951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75000"/>
                            </a:schemeClr>
                          </a:solidFill>
                          <a:latin typeface="Cambria Math" panose="02040503050406030204" pitchFamily="18" charset="0"/>
                        </a:rPr>
                        <m:t>𝑆</m:t>
                      </m:r>
                      <m:r>
                        <a:rPr lang="en-US" sz="200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i="1">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r>
                            <a:rPr lang="en-US" sz="2000" i="1">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𝑟</m:t>
                              </m:r>
                            </m:sup>
                            <m:e>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sSup>
                                    <m:sSupPr>
                                      <m:ctrlPr>
                                        <a:rPr lang="en-US" sz="2000" i="1">
                                          <a:solidFill>
                                            <a:schemeClr val="accent2">
                                              <a:lumMod val="50000"/>
                                            </a:schemeClr>
                                          </a:solidFill>
                                          <a:latin typeface="Cambria Math" panose="02040503050406030204" pitchFamily="18" charset="0"/>
                                          <a:ea typeface="Cambria Math" panose="02040503050406030204" pitchFamily="18" charset="0"/>
                                        </a:rPr>
                                      </m:ctrlPr>
                                    </m:sSupPr>
                                    <m:e>
                                      <m:r>
                                        <a:rPr lang="en-US" sz="2000" i="1">
                                          <a:solidFill>
                                            <a:schemeClr val="accent2">
                                              <a:lumMod val="50000"/>
                                            </a:schemeClr>
                                          </a:solidFill>
                                          <a:latin typeface="Cambria Math" panose="02040503050406030204" pitchFamily="18" charset="0"/>
                                          <a:ea typeface="Cambria Math" panose="02040503050406030204" pitchFamily="18" charset="0"/>
                                        </a:rPr>
                                        <m:t>𝑟</m:t>
                                      </m:r>
                                    </m:e>
                                    <m:sup>
                                      <m:r>
                                        <a:rPr lang="en-US" sz="2000" i="1">
                                          <a:solidFill>
                                            <a:schemeClr val="accent2">
                                              <a:lumMod val="50000"/>
                                            </a:schemeClr>
                                          </a:solidFill>
                                          <a:latin typeface="Cambria Math" panose="02040503050406030204" pitchFamily="18" charset="0"/>
                                          <a:ea typeface="Cambria Math" panose="02040503050406030204" pitchFamily="18" charset="0"/>
                                        </a:rPr>
                                        <m:t>′</m:t>
                                      </m:r>
                                    </m:sup>
                                  </m:sSup>
                                </m:e>
                              </m:d>
                              <m:r>
                                <a:rPr lang="en-US" sz="2000" i="1">
                                  <a:solidFill>
                                    <a:schemeClr val="tx1"/>
                                  </a:solidFill>
                                  <a:latin typeface="Cambria Math" panose="02040503050406030204" pitchFamily="18" charset="0"/>
                                  <a:ea typeface="Cambria Math" panose="02040503050406030204" pitchFamily="18" charset="0"/>
                                </a:rPr>
                                <m:t>𝑑</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𝑟</m:t>
                                  </m:r>
                                </m:e>
                                <m:sup>
                                  <m:r>
                                    <a:rPr lang="en-US" sz="2000" b="0" i="1" smtClean="0">
                                      <a:solidFill>
                                        <a:schemeClr val="tx1"/>
                                      </a:solidFill>
                                      <a:latin typeface="Cambria Math" panose="02040503050406030204" pitchFamily="18" charset="0"/>
                                      <a:ea typeface="Cambria Math" panose="02040503050406030204" pitchFamily="18" charset="0"/>
                                    </a:rPr>
                                    <m:t>′</m:t>
                                  </m:r>
                                </m:sup>
                              </m:sSup>
                            </m:e>
                          </m:nary>
                        </m:sup>
                      </m:sSup>
                    </m:oMath>
                  </m:oMathPara>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8E7D5ADF-5267-C254-9DF2-B005D76F8E36}"/>
                  </a:ext>
                </a:extLst>
              </p:cNvPr>
              <p:cNvSpPr txBox="1">
                <a:spLocks noRot="1" noChangeAspect="1" noMove="1" noResize="1" noEditPoints="1" noAdjustHandles="1" noChangeArrowheads="1" noChangeShapeType="1" noTextEdit="1"/>
              </p:cNvSpPr>
              <p:nvPr/>
            </p:nvSpPr>
            <p:spPr>
              <a:xfrm>
                <a:off x="7538731" y="2020840"/>
                <a:ext cx="2607084" cy="395173"/>
              </a:xfrm>
              <a:prstGeom prst="rect">
                <a:avLst/>
              </a:prstGeom>
              <a:blipFill>
                <a:blip r:embed="rId5"/>
                <a:stretch>
                  <a:fillRect t="-109375" b="-14375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3EE4E8D-736F-6216-C82E-4FACCA67A287}"/>
              </a:ext>
            </a:extLst>
          </p:cNvPr>
          <p:cNvSpPr/>
          <p:nvPr/>
        </p:nvSpPr>
        <p:spPr>
          <a:xfrm>
            <a:off x="7977457" y="5149287"/>
            <a:ext cx="2074594" cy="946714"/>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DF3451-7015-5BB1-85C3-C62886060BE0}"/>
                  </a:ext>
                </a:extLst>
              </p:cNvPr>
              <p:cNvSpPr txBox="1"/>
              <p:nvPr/>
            </p:nvSpPr>
            <p:spPr>
              <a:xfrm>
                <a:off x="7680455" y="597223"/>
                <a:ext cx="2325052" cy="865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r>
                            <a:rPr lang="en-US" sz="2000" i="1">
                              <a:solidFill>
                                <a:schemeClr val="accent2">
                                  <a:lumMod val="50000"/>
                                </a:schemeClr>
                              </a:solidFill>
                              <a:latin typeface="Cambria Math" panose="02040503050406030204" pitchFamily="18" charset="0"/>
                              <a:ea typeface="Cambria Math" panose="02040503050406030204" pitchFamily="18" charset="0"/>
                            </a:rPr>
                            <m:t>𝑟</m:t>
                          </m:r>
                        </m:e>
                      </m:d>
                      <m:r>
                        <a:rPr lang="en-US" sz="2000" b="0" i="1" smtClean="0">
                          <a:solidFill>
                            <a:schemeClr val="tx1"/>
                          </a:solidFill>
                          <a:latin typeface="Cambria Math" panose="02040503050406030204" pitchFamily="18" charset="0"/>
                          <a:ea typeface="Cambria Math" panose="02040503050406030204" pitchFamily="18" charset="0"/>
                        </a:rPr>
                        <m:t>=</m:t>
                      </m:r>
                      <m:nary>
                        <m:naryPr>
                          <m:chr m:val="∑"/>
                          <m:ctrlPr>
                            <a:rPr 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rPr>
                            <m:t>𝑛</m:t>
                          </m:r>
                        </m:sub>
                        <m:sup>
                          <m:r>
                            <a:rPr lang="en-US" sz="2000" b="0" i="1" smtClean="0">
                              <a:solidFill>
                                <a:schemeClr val="tx1"/>
                              </a:solidFill>
                              <a:latin typeface="Cambria Math" panose="02040503050406030204" pitchFamily="18" charset="0"/>
                              <a:ea typeface="Cambria Math" panose="02040503050406030204" pitchFamily="18" charset="0"/>
                            </a:rPr>
                            <m:t>𝑁</m:t>
                          </m:r>
                        </m:sup>
                        <m:e>
                          <m:f>
                            <m:fPr>
                              <m:ctrlPr>
                                <a:rPr lang="en-US" sz="2000" b="0" i="1" smtClean="0">
                                  <a:solidFill>
                                    <a:schemeClr val="tx1"/>
                                  </a:solidFill>
                                  <a:latin typeface="Cambria Math" panose="02040503050406030204" pitchFamily="18" charset="0"/>
                                  <a:ea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num>
                            <m:den>
                              <m:r>
                                <a:rPr lang="en-US" sz="2000" b="0" i="1" smtClean="0">
                                  <a:solidFill>
                                    <a:schemeClr val="tx1"/>
                                  </a:solidFill>
                                  <a:latin typeface="Cambria Math" panose="02040503050406030204" pitchFamily="18" charset="0"/>
                                  <a:ea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den>
                          </m:f>
                        </m:e>
                      </m:nary>
                    </m:oMath>
                  </m:oMathPara>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2FDF3451-7015-5BB1-85C3-C62886060BE0}"/>
                  </a:ext>
                </a:extLst>
              </p:cNvPr>
              <p:cNvSpPr txBox="1">
                <a:spLocks noRot="1" noChangeAspect="1" noMove="1" noResize="1" noEditPoints="1" noAdjustHandles="1" noChangeArrowheads="1" noChangeShapeType="1" noTextEdit="1"/>
              </p:cNvSpPr>
              <p:nvPr/>
            </p:nvSpPr>
            <p:spPr>
              <a:xfrm>
                <a:off x="7680455" y="597223"/>
                <a:ext cx="2325052" cy="865430"/>
              </a:xfrm>
              <a:prstGeom prst="rect">
                <a:avLst/>
              </a:prstGeom>
              <a:blipFill>
                <a:blip r:embed="rId6"/>
                <a:stretch>
                  <a:fillRect t="-114493" b="-17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E506CE4-6CC2-4056-076F-8582A5683BFA}"/>
                  </a:ext>
                </a:extLst>
              </p:cNvPr>
              <p:cNvSpPr txBox="1"/>
              <p:nvPr/>
            </p:nvSpPr>
            <p:spPr>
              <a:xfrm>
                <a:off x="8051139" y="5233754"/>
                <a:ext cx="1925168" cy="69384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𝜅</m:t>
                      </m:r>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3</m:t>
                          </m:r>
                        </m:den>
                      </m:f>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𝑐</m:t>
                          </m:r>
                        </m:e>
                        <m:sub>
                          <m:r>
                            <a:rPr lang="en-US" sz="2400" b="0" i="1" smtClean="0">
                              <a:solidFill>
                                <a:schemeClr val="tx1"/>
                              </a:solidFill>
                              <a:latin typeface="Cambria Math" panose="02040503050406030204" pitchFamily="18" charset="0"/>
                              <a:ea typeface="Cambria Math" panose="02040503050406030204" pitchFamily="18" charset="0"/>
                            </a:rPr>
                            <m:t>𝑝</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𝑣𝑜𝑙</m:t>
                          </m:r>
                        </m:sub>
                      </m:sSub>
                      <m:r>
                        <a:rPr lang="en-US" sz="2400" b="0" i="1" smtClean="0">
                          <a:solidFill>
                            <a:schemeClr val="tx1"/>
                          </a:solidFill>
                          <a:latin typeface="Cambria Math" panose="02040503050406030204" pitchFamily="18" charset="0"/>
                          <a:ea typeface="Cambria Math" panose="02040503050406030204" pitchFamily="18" charset="0"/>
                        </a:rPr>
                        <m:t>𝑣</m:t>
                      </m:r>
                      <m:r>
                        <a:rPr lang="en-US" sz="2400" i="1" smtClean="0">
                          <a:solidFill>
                            <a:schemeClr val="tx1"/>
                          </a:solidFill>
                          <a:latin typeface="Cambria Math" panose="02040503050406030204" pitchFamily="18" charset="0"/>
                          <a:ea typeface="Cambria Math" panose="02040503050406030204" pitchFamily="18" charset="0"/>
                        </a:rPr>
                        <m:t>𝜆</m:t>
                      </m:r>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xmlns="">
          <p:sp>
            <p:nvSpPr>
              <p:cNvPr id="12" name="TextBox 11">
                <a:extLst>
                  <a:ext uri="{FF2B5EF4-FFF2-40B4-BE49-F238E27FC236}">
                    <a16:creationId xmlns:a16="http://schemas.microsoft.com/office/drawing/2014/main" id="{6E506CE4-6CC2-4056-076F-8582A5683BFA}"/>
                  </a:ext>
                </a:extLst>
              </p:cNvPr>
              <p:cNvSpPr txBox="1">
                <a:spLocks noRot="1" noChangeAspect="1" noMove="1" noResize="1" noEditPoints="1" noAdjustHandles="1" noChangeArrowheads="1" noChangeShapeType="1" noTextEdit="1"/>
              </p:cNvSpPr>
              <p:nvPr/>
            </p:nvSpPr>
            <p:spPr>
              <a:xfrm>
                <a:off x="8051139" y="5233754"/>
                <a:ext cx="1925168" cy="693844"/>
              </a:xfrm>
              <a:prstGeom prst="rect">
                <a:avLst/>
              </a:prstGeom>
              <a:blipFill>
                <a:blip r:embed="rId7"/>
                <a:stretch>
                  <a:fillRect l="-658" t="-1818" r="-1974"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4998D9-1C08-681C-6A92-6BFB896483BA}"/>
                  </a:ext>
                </a:extLst>
              </p:cNvPr>
              <p:cNvSpPr txBox="1"/>
              <p:nvPr/>
            </p:nvSpPr>
            <p:spPr>
              <a:xfrm>
                <a:off x="7333099" y="4090139"/>
                <a:ext cx="3273226" cy="629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ea typeface="Cambria Math"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𝜆</m:t>
                          </m:r>
                        </m:e>
                      </m:acc>
                      <m:r>
                        <a:rPr lang="en-US" sz="2000" b="0" i="1" smtClean="0">
                          <a:solidFill>
                            <a:schemeClr val="tx1"/>
                          </a:solidFill>
                          <a:latin typeface="Cambria Math" panose="02040503050406030204" pitchFamily="18" charset="0"/>
                        </a:rPr>
                        <m:t>=</m:t>
                      </m:r>
                      <m:nary>
                        <m:naryPr>
                          <m:chr m:val="∑"/>
                          <m:limLoc m:val="subSup"/>
                          <m:ctrlPr>
                            <a:rPr lang="en-US" sz="2000" b="0" i="1" smtClean="0">
                              <a:solidFill>
                                <a:schemeClr val="tx1"/>
                              </a:solidFill>
                              <a:latin typeface="Cambria Math" panose="02040503050406030204" pitchFamily="18" charset="0"/>
                            </a:rPr>
                          </m:ctrlPr>
                        </m:naryPr>
                        <m:sub>
                          <m:r>
                            <m:rPr>
                              <m:brk m:alnAt="25"/>
                            </m:rP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𝑁</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𝑖</m:t>
                              </m:r>
                            </m:sub>
                          </m:sSub>
                        </m:e>
                      </m:nary>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234998D9-1C08-681C-6A92-6BFB896483BA}"/>
                  </a:ext>
                </a:extLst>
              </p:cNvPr>
              <p:cNvSpPr txBox="1">
                <a:spLocks noRot="1" noChangeAspect="1" noMove="1" noResize="1" noEditPoints="1" noAdjustHandles="1" noChangeArrowheads="1" noChangeShapeType="1" noTextEdit="1"/>
              </p:cNvSpPr>
              <p:nvPr/>
            </p:nvSpPr>
            <p:spPr>
              <a:xfrm>
                <a:off x="7333099" y="4090139"/>
                <a:ext cx="3273226" cy="629981"/>
              </a:xfrm>
              <a:prstGeom prst="rect">
                <a:avLst/>
              </a:prstGeom>
              <a:blipFill>
                <a:blip r:embed="rId8"/>
                <a:stretch>
                  <a:fillRect t="-178000" b="-258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1C8177C-2638-7DB0-826B-1198E7BA0414}"/>
              </a:ext>
            </a:extLst>
          </p:cNvPr>
          <p:cNvSpPr txBox="1"/>
          <p:nvPr/>
        </p:nvSpPr>
        <p:spPr>
          <a:xfrm>
            <a:off x="865418" y="5494238"/>
            <a:ext cx="6099174" cy="646331"/>
          </a:xfrm>
          <a:prstGeom prst="rect">
            <a:avLst/>
          </a:prstGeom>
          <a:noFill/>
        </p:spPr>
        <p:txBody>
          <a:bodyPr wrap="square">
            <a:spAutoFit/>
          </a:bodyPr>
          <a:lstStyle/>
          <a:p>
            <a:r>
              <a:rPr lang="en-US" dirty="0">
                <a:solidFill>
                  <a:schemeClr val="bg2">
                    <a:lumMod val="25000"/>
                  </a:schemeClr>
                </a:solidFill>
              </a:rPr>
              <a:t>Further development will weight specific heat, speed of sound to estimate each ion pair’s relative contributions</a:t>
            </a:r>
            <a:endParaRPr lang="en-US" dirty="0"/>
          </a:p>
        </p:txBody>
      </p:sp>
      <p:cxnSp>
        <p:nvCxnSpPr>
          <p:cNvPr id="15" name="Straight Arrow Connector 14">
            <a:extLst>
              <a:ext uri="{FF2B5EF4-FFF2-40B4-BE49-F238E27FC236}">
                <a16:creationId xmlns:a16="http://schemas.microsoft.com/office/drawing/2014/main" id="{8B0D9D90-8689-FD30-593F-1FC0DBF7EE18}"/>
              </a:ext>
            </a:extLst>
          </p:cNvPr>
          <p:cNvCxnSpPr>
            <a:cxnSpLocks/>
          </p:cNvCxnSpPr>
          <p:nvPr/>
        </p:nvCxnSpPr>
        <p:spPr>
          <a:xfrm>
            <a:off x="8870950" y="168275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8D9476-ABD2-BDDE-FE4F-6497ADCD288F}"/>
              </a:ext>
            </a:extLst>
          </p:cNvPr>
          <p:cNvCxnSpPr>
            <a:cxnSpLocks/>
          </p:cNvCxnSpPr>
          <p:nvPr/>
        </p:nvCxnSpPr>
        <p:spPr>
          <a:xfrm>
            <a:off x="8870950" y="25781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298F6E0-B009-CAF4-7C65-E6F6607CA538}"/>
              </a:ext>
            </a:extLst>
          </p:cNvPr>
          <p:cNvCxnSpPr>
            <a:cxnSpLocks/>
          </p:cNvCxnSpPr>
          <p:nvPr/>
        </p:nvCxnSpPr>
        <p:spPr>
          <a:xfrm>
            <a:off x="8870950" y="384248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02370E-73AE-9B80-BE2E-72440F727554}"/>
              </a:ext>
            </a:extLst>
          </p:cNvPr>
          <p:cNvCxnSpPr>
            <a:cxnSpLocks/>
          </p:cNvCxnSpPr>
          <p:nvPr/>
        </p:nvCxnSpPr>
        <p:spPr>
          <a:xfrm>
            <a:off x="8870950" y="4808787"/>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75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187F-09E5-3DF5-5A28-C18CB759D62B}"/>
              </a:ext>
            </a:extLst>
          </p:cNvPr>
          <p:cNvSpPr>
            <a:spLocks noGrp="1"/>
          </p:cNvSpPr>
          <p:nvPr>
            <p:ph type="title"/>
          </p:nvPr>
        </p:nvSpPr>
        <p:spPr/>
        <p:txBody>
          <a:bodyPr>
            <a:normAutofit/>
          </a:bodyPr>
          <a:lstStyle/>
          <a:p>
            <a:r>
              <a:rPr lang="en-US" sz="3600" dirty="0"/>
              <a:t>PDF Dependency</a:t>
            </a:r>
          </a:p>
        </p:txBody>
      </p:sp>
      <p:sp>
        <p:nvSpPr>
          <p:cNvPr id="3" name="Content Placeholder 2">
            <a:extLst>
              <a:ext uri="{FF2B5EF4-FFF2-40B4-BE49-F238E27FC236}">
                <a16:creationId xmlns:a16="http://schemas.microsoft.com/office/drawing/2014/main" id="{B74F505D-6427-F05A-0B1D-1A6EFF557705}"/>
              </a:ext>
            </a:extLst>
          </p:cNvPr>
          <p:cNvSpPr>
            <a:spLocks noGrp="1"/>
          </p:cNvSpPr>
          <p:nvPr>
            <p:ph idx="1"/>
          </p:nvPr>
        </p:nvSpPr>
        <p:spPr>
          <a:xfrm>
            <a:off x="521910" y="1514769"/>
            <a:ext cx="4812090" cy="4343400"/>
          </a:xfrm>
        </p:spPr>
        <p:txBody>
          <a:bodyPr>
            <a:normAutofit/>
          </a:bodyPr>
          <a:lstStyle/>
          <a:p>
            <a:r>
              <a:rPr lang="en-US" sz="2400" dirty="0"/>
              <a:t>As shown, inaccurate PDF data leads to significant errors in the model’s prediction</a:t>
            </a:r>
          </a:p>
          <a:p>
            <a:r>
              <a:rPr lang="en-US" sz="2400" dirty="0"/>
              <a:t>This reliance on accurate PDF data, and the difficulty in obtaining it, points to potentially meaningful further development in building a model that can estimate the SCL for salts without PDF data</a:t>
            </a:r>
          </a:p>
        </p:txBody>
      </p:sp>
      <p:sp>
        <p:nvSpPr>
          <p:cNvPr id="5" name="Slide Number Placeholder 4">
            <a:extLst>
              <a:ext uri="{FF2B5EF4-FFF2-40B4-BE49-F238E27FC236}">
                <a16:creationId xmlns:a16="http://schemas.microsoft.com/office/drawing/2014/main" id="{023CAF9E-C3C2-2B75-CA59-77C4CB4CAC1A}"/>
              </a:ext>
            </a:extLst>
          </p:cNvPr>
          <p:cNvSpPr>
            <a:spLocks noGrp="1"/>
          </p:cNvSpPr>
          <p:nvPr>
            <p:ph type="sldNum" sz="quarter" idx="12"/>
          </p:nvPr>
        </p:nvSpPr>
        <p:spPr/>
        <p:txBody>
          <a:bodyPr/>
          <a:lstStyle/>
          <a:p>
            <a:fld id="{7F4E4E9A-E196-CC45-B153-4EBB5460C57C}" type="slidenum">
              <a:rPr lang="en-US" smtClean="0"/>
              <a:t>49</a:t>
            </a:fld>
            <a:endParaRPr lang="en-US"/>
          </a:p>
        </p:txBody>
      </p:sp>
      <p:pic>
        <p:nvPicPr>
          <p:cNvPr id="7" name="Picture 6" descr="A graph of a graph&#10;&#10;AI-generated content may be incorrect.">
            <a:extLst>
              <a:ext uri="{FF2B5EF4-FFF2-40B4-BE49-F238E27FC236}">
                <a16:creationId xmlns:a16="http://schemas.microsoft.com/office/drawing/2014/main" id="{D5C3200C-FCB8-1EF9-9822-61DCFAA7E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228573"/>
            <a:ext cx="4697790" cy="3111736"/>
          </a:xfrm>
          <a:prstGeom prst="rect">
            <a:avLst/>
          </a:prstGeom>
        </p:spPr>
      </p:pic>
      <p:pic>
        <p:nvPicPr>
          <p:cNvPr id="9" name="Picture 8" descr="A graph of a graph&#10;&#10;AI-generated content may be incorrect.">
            <a:extLst>
              <a:ext uri="{FF2B5EF4-FFF2-40B4-BE49-F238E27FC236}">
                <a16:creationId xmlns:a16="http://schemas.microsoft.com/office/drawing/2014/main" id="{5B0381F6-3249-ED1C-3881-D4D6C37C8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816" y="210530"/>
            <a:ext cx="4469190" cy="2960315"/>
          </a:xfrm>
          <a:prstGeom prst="rect">
            <a:avLst/>
          </a:prstGeom>
        </p:spPr>
      </p:pic>
      <p:sp>
        <p:nvSpPr>
          <p:cNvPr id="8" name="TextBox 7">
            <a:extLst>
              <a:ext uri="{FF2B5EF4-FFF2-40B4-BE49-F238E27FC236}">
                <a16:creationId xmlns:a16="http://schemas.microsoft.com/office/drawing/2014/main" id="{028EFF0A-B735-49D3-AFA3-BA148392C1C1}"/>
              </a:ext>
            </a:extLst>
          </p:cNvPr>
          <p:cNvSpPr txBox="1"/>
          <p:nvPr/>
        </p:nvSpPr>
        <p:spPr>
          <a:xfrm>
            <a:off x="8590005" y="843240"/>
            <a:ext cx="1417376" cy="369332"/>
          </a:xfrm>
          <a:prstGeom prst="rect">
            <a:avLst/>
          </a:prstGeom>
          <a:noFill/>
        </p:spPr>
        <p:txBody>
          <a:bodyPr wrap="none" rtlCol="0">
            <a:spAutoFit/>
          </a:bodyPr>
          <a:lstStyle/>
          <a:p>
            <a:r>
              <a:rPr lang="en-US" b="1" u="sng" dirty="0"/>
              <a:t>MgCl</a:t>
            </a:r>
            <a:r>
              <a:rPr lang="en-US" b="1" u="sng" baseline="-25000" dirty="0"/>
              <a:t>2</a:t>
            </a:r>
            <a:r>
              <a:rPr lang="en-US" b="1" u="sng" dirty="0"/>
              <a:t> (1987)</a:t>
            </a:r>
          </a:p>
        </p:txBody>
      </p:sp>
      <p:sp>
        <p:nvSpPr>
          <p:cNvPr id="10" name="TextBox 9">
            <a:extLst>
              <a:ext uri="{FF2B5EF4-FFF2-40B4-BE49-F238E27FC236}">
                <a16:creationId xmlns:a16="http://schemas.microsoft.com/office/drawing/2014/main" id="{C36E3F2C-CEFE-4FA9-ACC8-B53C59F22EDC}"/>
              </a:ext>
            </a:extLst>
          </p:cNvPr>
          <p:cNvSpPr txBox="1"/>
          <p:nvPr/>
        </p:nvSpPr>
        <p:spPr>
          <a:xfrm>
            <a:off x="9144000" y="4038600"/>
            <a:ext cx="1417376" cy="369332"/>
          </a:xfrm>
          <a:prstGeom prst="rect">
            <a:avLst/>
          </a:prstGeom>
          <a:noFill/>
        </p:spPr>
        <p:txBody>
          <a:bodyPr wrap="none" rtlCol="0">
            <a:spAutoFit/>
          </a:bodyPr>
          <a:lstStyle/>
          <a:p>
            <a:r>
              <a:rPr lang="en-US" b="1" u="sng" dirty="0"/>
              <a:t>MgCl</a:t>
            </a:r>
            <a:r>
              <a:rPr lang="en-US" b="1" u="sng" baseline="-25000" dirty="0"/>
              <a:t>2</a:t>
            </a:r>
            <a:r>
              <a:rPr lang="en-US" b="1" u="sng" dirty="0"/>
              <a:t> (2021)</a:t>
            </a:r>
          </a:p>
        </p:txBody>
      </p:sp>
    </p:spTree>
    <p:extLst>
      <p:ext uri="{BB962C8B-B14F-4D97-AF65-F5344CB8AC3E}">
        <p14:creationId xmlns:p14="http://schemas.microsoft.com/office/powerpoint/2010/main" val="195502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2445-1B9E-46AB-747C-A73B99F1BA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a:extLst>
                  <a:ext uri="{FF2B5EF4-FFF2-40B4-BE49-F238E27FC236}">
                    <a16:creationId xmlns:a16="http://schemas.microsoft.com/office/drawing/2014/main" id="{67724E18-CCEC-1C71-3934-5636994D0CE3}"/>
                  </a:ext>
                </a:extLst>
              </p:cNvPr>
              <p:cNvSpPr>
                <a:spLocks noGrp="1" noChangeArrowheads="1"/>
              </p:cNvSpPr>
              <p:nvPr>
                <p:ph idx="1"/>
              </p:nvPr>
            </p:nvSpPr>
            <p:spPr>
              <a:xfrm>
                <a:off x="201555" y="1007144"/>
                <a:ext cx="7049053" cy="5088855"/>
              </a:xfrm>
            </p:spPr>
            <p:txBody>
              <a:bodyPr>
                <a:noAutofit/>
              </a:bodyPr>
              <a:lstStyle/>
              <a:p>
                <a:pPr marL="0" indent="0">
                  <a:spcBef>
                    <a:spcPts val="600"/>
                  </a:spcBef>
                  <a:buNone/>
                </a:pPr>
                <a:r>
                  <a:rPr lang="en-US" sz="2400" u="sng" dirty="0"/>
                  <a:t>In molten salts:</a:t>
                </a:r>
              </a:p>
              <a:p>
                <a:pPr>
                  <a:spcBef>
                    <a:spcPts val="600"/>
                  </a:spcBef>
                </a:pPr>
                <a:r>
                  <a:rPr lang="en-US" sz="2400" b="1" dirty="0"/>
                  <a:t>Short-range ordering </a:t>
                </a:r>
                <a:r>
                  <a:rPr lang="en-US" sz="2400" dirty="0"/>
                  <a:t>seen from pair distribution function (PDF) data</a:t>
                </a:r>
              </a:p>
              <a:p>
                <a:pPr>
                  <a:spcBef>
                    <a:spcPts val="600"/>
                  </a:spcBef>
                </a:pPr>
                <a:r>
                  <a:rPr lang="en-US" sz="2400" dirty="0"/>
                  <a:t>Diffusion limited at short time-scales</a:t>
                </a:r>
                <a:r>
                  <a:rPr lang="en-US" sz="2400" baseline="30000" dirty="0"/>
                  <a:t>[5]</a:t>
                </a:r>
                <a:r>
                  <a:rPr lang="en-US" sz="2400" dirty="0"/>
                  <a:t> </a:t>
                </a:r>
              </a:p>
              <a:p>
                <a:pPr>
                  <a:spcBef>
                    <a:spcPts val="600"/>
                  </a:spcBef>
                </a:pPr>
                <a:r>
                  <a:rPr lang="en-US" sz="2400" dirty="0"/>
                  <a:t>Only ions carry electric charge (limited free electrons)</a:t>
                </a:r>
              </a:p>
              <a:p>
                <a:pPr>
                  <a:spcBef>
                    <a:spcPts val="600"/>
                  </a:spcBef>
                </a:pPr>
                <a:r>
                  <a:rPr lang="en-US" sz="2400" b="1" dirty="0"/>
                  <a:t>Vibrational excitations are dominant.</a:t>
                </a:r>
              </a:p>
              <a:p>
                <a:pPr marL="0" indent="0">
                  <a:spcBef>
                    <a:spcPts val="600"/>
                  </a:spcBef>
                  <a:buNone/>
                </a:pPr>
                <a:endParaRPr lang="en-US" sz="2400" dirty="0"/>
              </a:p>
              <a:p>
                <a:pPr marL="0" indent="0">
                  <a:spcBef>
                    <a:spcPts val="600"/>
                  </a:spcBef>
                  <a:buNone/>
                </a:pPr>
                <a:r>
                  <a:rPr lang="en-US" sz="2400" u="sng" dirty="0"/>
                  <a:t>Challenges in modeling:</a:t>
                </a:r>
              </a:p>
              <a:p>
                <a:pPr>
                  <a:spcBef>
                    <a:spcPts val="600"/>
                  </a:spcBef>
                </a:pPr>
                <a:r>
                  <a:rPr lang="en-US" sz="2400" b="1" dirty="0"/>
                  <a:t>Lack of long-range order </a:t>
                </a:r>
                <a:r>
                  <a:rPr lang="en-US" sz="2400" dirty="0"/>
                  <a:t>prevents conventional phonon description, and </a:t>
                </a:r>
                <a:r>
                  <a:rPr lang="en-US" sz="2400" b="1" dirty="0"/>
                  <a:t>complex interactions </a:t>
                </a:r>
                <a:r>
                  <a:rPr lang="en-US" sz="2400" dirty="0"/>
                  <a:t>limit dilute particle treatment.</a:t>
                </a:r>
              </a:p>
              <a:p>
                <a:pPr>
                  <a:spcBef>
                    <a:spcPts val="600"/>
                  </a:spcBef>
                </a:pPr>
                <a:r>
                  <a:rPr lang="en-US" sz="2400" dirty="0">
                    <a:solidFill>
                      <a:prstClr val="black"/>
                    </a:solidFill>
                  </a:rPr>
                  <a:t>Could calculate </a:t>
                </a:r>
                <a14:m>
                  <m:oMath xmlns:m="http://schemas.openxmlformats.org/officeDocument/2006/math">
                    <m:r>
                      <a:rPr lang="en-US" sz="2400" b="0" i="1" smtClean="0">
                        <a:solidFill>
                          <a:prstClr val="black"/>
                        </a:solidFill>
                        <a:latin typeface="Cambria Math" panose="02040503050406030204" pitchFamily="18" charset="0"/>
                      </a:rPr>
                      <m:t>𝑘</m:t>
                    </m:r>
                  </m:oMath>
                </a14:m>
                <a:r>
                  <a:rPr lang="en-US" sz="2400" dirty="0">
                    <a:solidFill>
                      <a:prstClr val="black"/>
                    </a:solidFill>
                  </a:rPr>
                  <a:t> if we could characterize the dominant energy carriers over a range of liquid states</a:t>
                </a:r>
                <a:endParaRPr lang="en-US" sz="2400" dirty="0"/>
              </a:p>
              <a:p>
                <a:pPr>
                  <a:spcBef>
                    <a:spcPts val="600"/>
                  </a:spcBef>
                </a:pPr>
                <a:endParaRPr lang="en-US" sz="2400" dirty="0"/>
              </a:p>
            </p:txBody>
          </p:sp>
        </mc:Choice>
        <mc:Fallback xmlns="">
          <p:sp>
            <p:nvSpPr>
              <p:cNvPr id="8195" name="Rectangle 3">
                <a:extLst>
                  <a:ext uri="{FF2B5EF4-FFF2-40B4-BE49-F238E27FC236}">
                    <a16:creationId xmlns:a16="http://schemas.microsoft.com/office/drawing/2014/main" id="{67724E18-CCEC-1C71-3934-5636994D0CE3}"/>
                  </a:ext>
                </a:extLst>
              </p:cNvPr>
              <p:cNvSpPr>
                <a:spLocks noGrp="1" noRot="1" noChangeAspect="1" noMove="1" noResize="1" noEditPoints="1" noAdjustHandles="1" noChangeArrowheads="1" noChangeShapeType="1" noTextEdit="1"/>
              </p:cNvSpPr>
              <p:nvPr>
                <p:ph idx="1"/>
              </p:nvPr>
            </p:nvSpPr>
            <p:spPr>
              <a:xfrm>
                <a:off x="201555" y="1007144"/>
                <a:ext cx="7049053" cy="5088855"/>
              </a:xfrm>
              <a:blipFill>
                <a:blip r:embed="rId3"/>
                <a:stretch>
                  <a:fillRect l="-1298" t="-1677" r="-1038" b="-59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8A598E8-524C-7D3B-22C9-B550C33D214C}"/>
              </a:ext>
            </a:extLst>
          </p:cNvPr>
          <p:cNvSpPr txBox="1">
            <a:spLocks/>
          </p:cNvSpPr>
          <p:nvPr/>
        </p:nvSpPr>
        <p:spPr>
          <a:xfrm>
            <a:off x="365760" y="274320"/>
            <a:ext cx="7700551" cy="8595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rPr>
              <a:t>Liquid Thermal Conductivity</a:t>
            </a:r>
          </a:p>
        </p:txBody>
      </p:sp>
      <p:grpSp>
        <p:nvGrpSpPr>
          <p:cNvPr id="3" name="Group 2">
            <a:extLst>
              <a:ext uri="{FF2B5EF4-FFF2-40B4-BE49-F238E27FC236}">
                <a16:creationId xmlns:a16="http://schemas.microsoft.com/office/drawing/2014/main" id="{EEFF03FD-503E-5B7B-EB1B-07BFCFAF055A}"/>
              </a:ext>
            </a:extLst>
          </p:cNvPr>
          <p:cNvGrpSpPr/>
          <p:nvPr/>
        </p:nvGrpSpPr>
        <p:grpSpPr>
          <a:xfrm>
            <a:off x="7197155" y="431013"/>
            <a:ext cx="1678085" cy="1750498"/>
            <a:chOff x="7136543" y="389835"/>
            <a:chExt cx="1678085" cy="1750498"/>
          </a:xfrm>
        </p:grpSpPr>
        <p:sp>
          <p:nvSpPr>
            <p:cNvPr id="4" name="Rectangle 3">
              <a:extLst>
                <a:ext uri="{FF2B5EF4-FFF2-40B4-BE49-F238E27FC236}">
                  <a16:creationId xmlns:a16="http://schemas.microsoft.com/office/drawing/2014/main" id="{52954A3F-0968-3D8A-0B86-ABF122BE2AD6}"/>
                </a:ext>
              </a:extLst>
            </p:cNvPr>
            <p:cNvSpPr/>
            <p:nvPr/>
          </p:nvSpPr>
          <p:spPr>
            <a:xfrm rot="7484677">
              <a:off x="7224618" y="106469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803872-C260-D93D-AD47-503F1D75F40E}"/>
                </a:ext>
              </a:extLst>
            </p:cNvPr>
            <p:cNvSpPr/>
            <p:nvPr/>
          </p:nvSpPr>
          <p:spPr>
            <a:xfrm rot="4255353">
              <a:off x="8318197" y="172366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4637C5-460E-F0DA-D574-BA3CED50D750}"/>
                </a:ext>
              </a:extLst>
            </p:cNvPr>
            <p:cNvSpPr/>
            <p:nvPr/>
          </p:nvSpPr>
          <p:spPr>
            <a:xfrm rot="5053007">
              <a:off x="8173752" y="107736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8D137D-011C-CA12-9D86-6D7234286668}"/>
                </a:ext>
              </a:extLst>
            </p:cNvPr>
            <p:cNvSpPr/>
            <p:nvPr/>
          </p:nvSpPr>
          <p:spPr>
            <a:xfrm rot="7484677">
              <a:off x="8541855" y="301760"/>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6E2DE8-7414-6349-D98A-6C7A8ACFFB54}"/>
                </a:ext>
              </a:extLst>
            </p:cNvPr>
            <p:cNvSpPr/>
            <p:nvPr/>
          </p:nvSpPr>
          <p:spPr>
            <a:xfrm rot="5400000">
              <a:off x="8498178" y="142011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02B278-E74A-672B-723D-A9F2237C6CA1}"/>
                </a:ext>
              </a:extLst>
            </p:cNvPr>
            <p:cNvSpPr/>
            <p:nvPr/>
          </p:nvSpPr>
          <p:spPr>
            <a:xfrm rot="18814836">
              <a:off x="8660708" y="90390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6D069-0F57-7014-A260-AAA008449933}"/>
                </a:ext>
              </a:extLst>
            </p:cNvPr>
            <p:cNvSpPr/>
            <p:nvPr/>
          </p:nvSpPr>
          <p:spPr>
            <a:xfrm rot="11277561">
              <a:off x="7272667" y="58050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D5D84-E593-6853-679B-03AA2646AD1F}"/>
                </a:ext>
              </a:extLst>
            </p:cNvPr>
            <p:cNvSpPr/>
            <p:nvPr/>
          </p:nvSpPr>
          <p:spPr>
            <a:xfrm rot="10144355">
              <a:off x="7800154" y="67869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6EF1B6-2B35-B615-426F-FFB5062E9116}"/>
                </a:ext>
              </a:extLst>
            </p:cNvPr>
            <p:cNvSpPr/>
            <p:nvPr/>
          </p:nvSpPr>
          <p:spPr>
            <a:xfrm rot="16843417">
              <a:off x="8205357" y="1287934"/>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F1C6DFA-95CC-3129-B4DA-795CC0F77FA7}"/>
                </a:ext>
              </a:extLst>
            </p:cNvPr>
            <p:cNvSpPr/>
            <p:nvPr/>
          </p:nvSpPr>
          <p:spPr>
            <a:xfrm rot="1140283">
              <a:off x="7741774" y="170796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301622-F303-E378-B762-70AF30BDD3CD}"/>
                </a:ext>
              </a:extLst>
            </p:cNvPr>
            <p:cNvSpPr/>
            <p:nvPr/>
          </p:nvSpPr>
          <p:spPr>
            <a:xfrm rot="19599349">
              <a:off x="7407554" y="543829"/>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21AD33-B07E-48D9-1FD1-A91A96854F5B}"/>
                </a:ext>
              </a:extLst>
            </p:cNvPr>
            <p:cNvSpPr/>
            <p:nvPr/>
          </p:nvSpPr>
          <p:spPr>
            <a:xfrm rot="13979905">
              <a:off x="7686853" y="999774"/>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D64798-5101-7763-97DE-AEF24AABACA3}"/>
                </a:ext>
              </a:extLst>
            </p:cNvPr>
            <p:cNvSpPr/>
            <p:nvPr/>
          </p:nvSpPr>
          <p:spPr>
            <a:xfrm rot="5400000">
              <a:off x="8148034" y="709007"/>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041CB6-2D07-1378-174D-15370A670D07}"/>
                </a:ext>
              </a:extLst>
            </p:cNvPr>
            <p:cNvSpPr/>
            <p:nvPr/>
          </p:nvSpPr>
          <p:spPr>
            <a:xfrm rot="17251450">
              <a:off x="8148796" y="408132"/>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4D6E3F-D3CB-6433-D112-EE0330C04A4A}"/>
                </a:ext>
              </a:extLst>
            </p:cNvPr>
            <p:cNvSpPr/>
            <p:nvPr/>
          </p:nvSpPr>
          <p:spPr>
            <a:xfrm rot="14875105">
              <a:off x="7584863" y="132613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6F18A-429F-A2A5-43A0-EFA49A246D0B}"/>
                </a:ext>
              </a:extLst>
            </p:cNvPr>
            <p:cNvSpPr/>
            <p:nvPr/>
          </p:nvSpPr>
          <p:spPr>
            <a:xfrm>
              <a:off x="7257541" y="1898338"/>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28C1C86-711A-7D8A-7A8B-9505F4D10C95}"/>
                </a:ext>
              </a:extLst>
            </p:cNvPr>
            <p:cNvGrpSpPr>
              <a:grpSpLocks noChangeAspect="1"/>
            </p:cNvGrpSpPr>
            <p:nvPr/>
          </p:nvGrpSpPr>
          <p:grpSpPr>
            <a:xfrm>
              <a:off x="7244269" y="437177"/>
              <a:ext cx="1455959" cy="1499865"/>
              <a:chOff x="5947949" y="1679086"/>
              <a:chExt cx="2404110" cy="2476608"/>
            </a:xfrm>
          </p:grpSpPr>
          <p:sp>
            <p:nvSpPr>
              <p:cNvPr id="21" name="Oval 20">
                <a:extLst>
                  <a:ext uri="{FF2B5EF4-FFF2-40B4-BE49-F238E27FC236}">
                    <a16:creationId xmlns:a16="http://schemas.microsoft.com/office/drawing/2014/main" id="{4B814B4E-FB2B-BD8E-8DA1-E36070596202}"/>
                  </a:ext>
                </a:extLst>
              </p:cNvPr>
              <p:cNvSpPr/>
              <p:nvPr/>
            </p:nvSpPr>
            <p:spPr>
              <a:xfrm flipH="1" flipV="1">
                <a:off x="6096001" y="1816243"/>
                <a:ext cx="137160" cy="137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F660FA-0AEA-6CF2-CB25-7D6A52DE4EA2}"/>
                  </a:ext>
                </a:extLst>
              </p:cNvPr>
              <p:cNvSpPr/>
              <p:nvPr/>
            </p:nvSpPr>
            <p:spPr>
              <a:xfrm>
                <a:off x="7245701" y="1702591"/>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39C5CF-7B61-24E1-DAE9-79A485E0FE71}"/>
                  </a:ext>
                </a:extLst>
              </p:cNvPr>
              <p:cNvSpPr/>
              <p:nvPr/>
            </p:nvSpPr>
            <p:spPr>
              <a:xfrm>
                <a:off x="8214899" y="1679086"/>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111D55-0994-81D1-5536-61FDB98AC06D}"/>
                  </a:ext>
                </a:extLst>
              </p:cNvPr>
              <p:cNvSpPr/>
              <p:nvPr/>
            </p:nvSpPr>
            <p:spPr>
              <a:xfrm>
                <a:off x="5947949" y="2263948"/>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4D261B-41C0-125E-6F75-7C8851705FAF}"/>
                  </a:ext>
                </a:extLst>
              </p:cNvPr>
              <p:cNvSpPr/>
              <p:nvPr/>
            </p:nvSpPr>
            <p:spPr>
              <a:xfrm>
                <a:off x="6898005" y="2389586"/>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94A5E97-D4BF-DA45-4865-FF47EEA28654}"/>
                  </a:ext>
                </a:extLst>
              </p:cNvPr>
              <p:cNvSpPr/>
              <p:nvPr/>
            </p:nvSpPr>
            <p:spPr>
              <a:xfrm>
                <a:off x="7639994" y="2263948"/>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350911-FFE1-6B5A-626C-F60649C11E69}"/>
                  </a:ext>
                </a:extLst>
              </p:cNvPr>
              <p:cNvSpPr/>
              <p:nvPr/>
            </p:nvSpPr>
            <p:spPr>
              <a:xfrm>
                <a:off x="6522855" y="284881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D40B6A2-92C9-F124-8F4E-E717DE178335}"/>
                  </a:ext>
                </a:extLst>
              </p:cNvPr>
              <p:cNvSpPr/>
              <p:nvPr/>
            </p:nvSpPr>
            <p:spPr>
              <a:xfrm>
                <a:off x="7899681" y="3865992"/>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2483F62-489C-0C33-4C0E-185F76AC44E8}"/>
                  </a:ext>
                </a:extLst>
              </p:cNvPr>
              <p:cNvSpPr/>
              <p:nvPr/>
            </p:nvSpPr>
            <p:spPr>
              <a:xfrm>
                <a:off x="7650885" y="284881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86032E8-97F9-96F9-1912-C9EE62AAB4C9}"/>
                  </a:ext>
                </a:extLst>
              </p:cNvPr>
              <p:cNvSpPr/>
              <p:nvPr/>
            </p:nvSpPr>
            <p:spPr>
              <a:xfrm>
                <a:off x="8118218" y="2437739"/>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FC660DC-0454-8678-D65B-8D358E29E5FF}"/>
                  </a:ext>
                </a:extLst>
              </p:cNvPr>
              <p:cNvSpPr/>
              <p:nvPr/>
            </p:nvSpPr>
            <p:spPr>
              <a:xfrm>
                <a:off x="6312066" y="3355415"/>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1A19BC0-2D60-F60C-454D-F3D28F2EC733}"/>
                  </a:ext>
                </a:extLst>
              </p:cNvPr>
              <p:cNvSpPr/>
              <p:nvPr/>
            </p:nvSpPr>
            <p:spPr>
              <a:xfrm>
                <a:off x="8204008" y="3433672"/>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53B6F54-633B-64E5-51BC-DDB4FB302142}"/>
                  </a:ext>
                </a:extLst>
              </p:cNvPr>
              <p:cNvSpPr/>
              <p:nvPr/>
            </p:nvSpPr>
            <p:spPr>
              <a:xfrm>
                <a:off x="5958840" y="4018534"/>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A7E201C-40B3-5460-4510-48C2FEE03E89}"/>
                  </a:ext>
                </a:extLst>
              </p:cNvPr>
              <p:cNvSpPr/>
              <p:nvPr/>
            </p:nvSpPr>
            <p:spPr>
              <a:xfrm>
                <a:off x="6816173" y="374029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A7EC6D1-C829-94EF-5A8C-E6811C1950DC}"/>
                  </a:ext>
                </a:extLst>
              </p:cNvPr>
              <p:cNvSpPr/>
              <p:nvPr/>
            </p:nvSpPr>
            <p:spPr>
              <a:xfrm>
                <a:off x="7306532" y="3168515"/>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B29616D-1492-7790-94E0-31F2F2313793}"/>
                  </a:ext>
                </a:extLst>
              </p:cNvPr>
              <p:cNvSpPr/>
              <p:nvPr/>
            </p:nvSpPr>
            <p:spPr>
              <a:xfrm>
                <a:off x="6072927" y="2960861"/>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236" name="Picture 2" descr="7+ Thousand Sine Wave Symbol Royalty-Free Images, Stock Photos &amp; Pictures |  Shutterstock">
            <a:extLst>
              <a:ext uri="{FF2B5EF4-FFF2-40B4-BE49-F238E27FC236}">
                <a16:creationId xmlns:a16="http://schemas.microsoft.com/office/drawing/2014/main" id="{25B9FD20-569B-C686-A211-795DE6996DE5}"/>
              </a:ext>
            </a:extLst>
          </p:cNvPr>
          <p:cNvPicPr>
            <a:picLocks noChangeAspect="1" noChangeArrowheads="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7321199" y="5140090"/>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8237" name="Picture 2" descr="7+ Thousand Sine Wave Symbol Royalty-Free Images, Stock Photos &amp; Pictures |  Shutterstock">
            <a:extLst>
              <a:ext uri="{FF2B5EF4-FFF2-40B4-BE49-F238E27FC236}">
                <a16:creationId xmlns:a16="http://schemas.microsoft.com/office/drawing/2014/main" id="{96F29738-4278-D227-3FCF-442215FDE33C}"/>
              </a:ext>
            </a:extLst>
          </p:cNvPr>
          <p:cNvPicPr>
            <a:picLocks noChangeAspect="1" noChangeArrowheads="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6321" t="13588" r="60966" b="18111"/>
          <a:stretch/>
        </p:blipFill>
        <p:spPr bwMode="auto">
          <a:xfrm>
            <a:off x="7317346" y="4461602"/>
            <a:ext cx="1379053" cy="389942"/>
          </a:xfrm>
          <a:prstGeom prst="rect">
            <a:avLst/>
          </a:prstGeom>
          <a:noFill/>
          <a:extLst>
            <a:ext uri="{909E8E84-426E-40DD-AFC4-6F175D3DCCD1}">
              <a14:hiddenFill xmlns:a14="http://schemas.microsoft.com/office/drawing/2010/main">
                <a:solidFill>
                  <a:srgbClr val="FFFFFF"/>
                </a:solidFill>
              </a14:hiddenFill>
            </a:ext>
          </a:extLst>
        </p:spPr>
      </p:pic>
      <p:grpSp>
        <p:nvGrpSpPr>
          <p:cNvPr id="8238" name="Group 8237">
            <a:extLst>
              <a:ext uri="{FF2B5EF4-FFF2-40B4-BE49-F238E27FC236}">
                <a16:creationId xmlns:a16="http://schemas.microsoft.com/office/drawing/2014/main" id="{18A54D00-117A-250C-CBA1-5E0D7A7256EE}"/>
              </a:ext>
            </a:extLst>
          </p:cNvPr>
          <p:cNvGrpSpPr/>
          <p:nvPr/>
        </p:nvGrpSpPr>
        <p:grpSpPr>
          <a:xfrm>
            <a:off x="7281437" y="4248283"/>
            <a:ext cx="1485891" cy="1522636"/>
            <a:chOff x="7509171" y="4248283"/>
            <a:chExt cx="1485891" cy="1522636"/>
          </a:xfrm>
        </p:grpSpPr>
        <p:grpSp>
          <p:nvGrpSpPr>
            <p:cNvPr id="8239" name="Group 8238">
              <a:extLst>
                <a:ext uri="{FF2B5EF4-FFF2-40B4-BE49-F238E27FC236}">
                  <a16:creationId xmlns:a16="http://schemas.microsoft.com/office/drawing/2014/main" id="{14E75B43-B694-C341-9F99-0DDC9C0810A4}"/>
                </a:ext>
              </a:extLst>
            </p:cNvPr>
            <p:cNvGrpSpPr/>
            <p:nvPr/>
          </p:nvGrpSpPr>
          <p:grpSpPr>
            <a:xfrm>
              <a:off x="7510450" y="4248283"/>
              <a:ext cx="1484612" cy="1522636"/>
              <a:chOff x="7343102" y="4202017"/>
              <a:chExt cx="1484612" cy="1522636"/>
            </a:xfrm>
          </p:grpSpPr>
          <p:pic>
            <p:nvPicPr>
              <p:cNvPr id="8265" name="Picture 2" descr="Mechanical Spring Icons - Free SVG &amp; PNG Mechanical Spring Images - Noun  Project">
                <a:extLst>
                  <a:ext uri="{FF2B5EF4-FFF2-40B4-BE49-F238E27FC236}">
                    <a16:creationId xmlns:a16="http://schemas.microsoft.com/office/drawing/2014/main" id="{7BB68C2C-422D-2A03-6447-9B591F57CB8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66" name="Picture 2" descr="Mechanical Spring Icons - Free SVG &amp; PNG Mechanical Spring Images - Noun  Project">
                <a:extLst>
                  <a:ext uri="{FF2B5EF4-FFF2-40B4-BE49-F238E27FC236}">
                    <a16:creationId xmlns:a16="http://schemas.microsoft.com/office/drawing/2014/main" id="{7300D3C6-8658-D683-A1E1-31AD94B87EC7}"/>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67" name="Picture 2" descr="Mechanical Spring Icons - Free SVG &amp; PNG Mechanical Spring Images - Noun  Project">
                <a:extLst>
                  <a:ext uri="{FF2B5EF4-FFF2-40B4-BE49-F238E27FC236}">
                    <a16:creationId xmlns:a16="http://schemas.microsoft.com/office/drawing/2014/main" id="{AF7D0B4E-CEE1-D405-C950-9713ED2ABBD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8268" name="Group 8267">
                <a:extLst>
                  <a:ext uri="{FF2B5EF4-FFF2-40B4-BE49-F238E27FC236}">
                    <a16:creationId xmlns:a16="http://schemas.microsoft.com/office/drawing/2014/main" id="{7A348726-40C1-F4E6-0721-1EB396BD2408}"/>
                  </a:ext>
                </a:extLst>
              </p:cNvPr>
              <p:cNvGrpSpPr/>
              <p:nvPr/>
            </p:nvGrpSpPr>
            <p:grpSpPr>
              <a:xfrm>
                <a:off x="7343102" y="4202017"/>
                <a:ext cx="1484612" cy="1522636"/>
                <a:chOff x="7343102" y="4202017"/>
                <a:chExt cx="1484612" cy="1522636"/>
              </a:xfrm>
            </p:grpSpPr>
            <p:pic>
              <p:nvPicPr>
                <p:cNvPr id="8269" name="Picture 2" descr="Mechanical Spring Icons - Free SVG &amp; PNG Mechanical Spring Images - Noun  Project">
                  <a:extLst>
                    <a:ext uri="{FF2B5EF4-FFF2-40B4-BE49-F238E27FC236}">
                      <a16:creationId xmlns:a16="http://schemas.microsoft.com/office/drawing/2014/main" id="{D03B735A-95E4-2EE4-FBBD-F178B5DF3666}"/>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0" name="Picture 2" descr="Mechanical Spring Icons - Free SVG &amp; PNG Mechanical Spring Images - Noun  Project">
                  <a:extLst>
                    <a:ext uri="{FF2B5EF4-FFF2-40B4-BE49-F238E27FC236}">
                      <a16:creationId xmlns:a16="http://schemas.microsoft.com/office/drawing/2014/main" id="{F0D6E796-22E4-CABC-4627-28EBACEE27F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1" name="Picture 2" descr="Mechanical Spring Icons - Free SVG &amp; PNG Mechanical Spring Images - Noun  Project">
                  <a:extLst>
                    <a:ext uri="{FF2B5EF4-FFF2-40B4-BE49-F238E27FC236}">
                      <a16:creationId xmlns:a16="http://schemas.microsoft.com/office/drawing/2014/main" id="{06CD848F-371E-A9FE-2208-D99B4DAC7146}"/>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2" name="Picture 2" descr="Mechanical Spring Icons - Free SVG &amp; PNG Mechanical Spring Images - Noun  Project">
                  <a:extLst>
                    <a:ext uri="{FF2B5EF4-FFF2-40B4-BE49-F238E27FC236}">
                      <a16:creationId xmlns:a16="http://schemas.microsoft.com/office/drawing/2014/main" id="{8B0CD42E-8F25-5E83-2C75-B29631FE6874}"/>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3" name="Picture 2" descr="Mechanical Spring Icons - Free SVG &amp; PNG Mechanical Spring Images - Noun  Project">
                  <a:extLst>
                    <a:ext uri="{FF2B5EF4-FFF2-40B4-BE49-F238E27FC236}">
                      <a16:creationId xmlns:a16="http://schemas.microsoft.com/office/drawing/2014/main" id="{43448A95-119E-66F1-9027-B045E53F6EA2}"/>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4" name="Picture 2" descr="Mechanical Spring Icons - Free SVG &amp; PNG Mechanical Spring Images - Noun  Project">
                  <a:extLst>
                    <a:ext uri="{FF2B5EF4-FFF2-40B4-BE49-F238E27FC236}">
                      <a16:creationId xmlns:a16="http://schemas.microsoft.com/office/drawing/2014/main" id="{58CB64E5-1DD1-5606-4668-25AA0B620114}"/>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5" name="Picture 2" descr="Mechanical Spring Icons - Free SVG &amp; PNG Mechanical Spring Images - Noun  Project">
                  <a:extLst>
                    <a:ext uri="{FF2B5EF4-FFF2-40B4-BE49-F238E27FC236}">
                      <a16:creationId xmlns:a16="http://schemas.microsoft.com/office/drawing/2014/main" id="{46EAB24D-A0C2-2CDF-5863-C47CC66E97BE}"/>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6" name="Picture 2" descr="Mechanical Spring Icons - Free SVG &amp; PNG Mechanical Spring Images - Noun  Project">
                  <a:extLst>
                    <a:ext uri="{FF2B5EF4-FFF2-40B4-BE49-F238E27FC236}">
                      <a16:creationId xmlns:a16="http://schemas.microsoft.com/office/drawing/2014/main" id="{01BDA73C-70A7-7561-830F-BFD5FB94A23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7" name="Picture 2" descr="Mechanical Spring Icons - Free SVG &amp; PNG Mechanical Spring Images - Noun  Project">
                  <a:extLst>
                    <a:ext uri="{FF2B5EF4-FFF2-40B4-BE49-F238E27FC236}">
                      <a16:creationId xmlns:a16="http://schemas.microsoft.com/office/drawing/2014/main" id="{95EBB3F8-9263-5E4B-6384-E14881FC930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8" name="Picture 2" descr="Mechanical Spring Icons - Free SVG &amp; PNG Mechanical Spring Images - Noun  Project">
                  <a:extLst>
                    <a:ext uri="{FF2B5EF4-FFF2-40B4-BE49-F238E27FC236}">
                      <a16:creationId xmlns:a16="http://schemas.microsoft.com/office/drawing/2014/main" id="{7A79DA98-312B-358E-D4CF-3DAF123D73C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79" name="Picture 2" descr="Mechanical Spring Icons - Free SVG &amp; PNG Mechanical Spring Images - Noun  Project">
                  <a:extLst>
                    <a:ext uri="{FF2B5EF4-FFF2-40B4-BE49-F238E27FC236}">
                      <a16:creationId xmlns:a16="http://schemas.microsoft.com/office/drawing/2014/main" id="{9047C312-E472-38B8-EE96-7CCCFFC30A92}"/>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0" name="Picture 2" descr="Mechanical Spring Icons - Free SVG &amp; PNG Mechanical Spring Images - Noun  Project">
                  <a:extLst>
                    <a:ext uri="{FF2B5EF4-FFF2-40B4-BE49-F238E27FC236}">
                      <a16:creationId xmlns:a16="http://schemas.microsoft.com/office/drawing/2014/main" id="{3A227068-3A96-C8ED-8F44-0D44E1146E2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1" name="Picture 2" descr="Mechanical Spring Icons - Free SVG &amp; PNG Mechanical Spring Images - Noun  Project">
                  <a:extLst>
                    <a:ext uri="{FF2B5EF4-FFF2-40B4-BE49-F238E27FC236}">
                      <a16:creationId xmlns:a16="http://schemas.microsoft.com/office/drawing/2014/main" id="{24B7990C-FBE4-007F-B5F7-CBC8AC0A5AC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2" name="Picture 2" descr="Mechanical Spring Icons - Free SVG &amp; PNG Mechanical Spring Images - Noun  Project">
                  <a:extLst>
                    <a:ext uri="{FF2B5EF4-FFF2-40B4-BE49-F238E27FC236}">
                      <a16:creationId xmlns:a16="http://schemas.microsoft.com/office/drawing/2014/main" id="{B2A02CD3-6D89-507E-1C17-01634C7DE775}"/>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3" name="Picture 2" descr="Mechanical Spring Icons - Free SVG &amp; PNG Mechanical Spring Images - Noun  Project">
                  <a:extLst>
                    <a:ext uri="{FF2B5EF4-FFF2-40B4-BE49-F238E27FC236}">
                      <a16:creationId xmlns:a16="http://schemas.microsoft.com/office/drawing/2014/main" id="{BEC20C7B-278E-7A91-9053-28075F62104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4" name="Picture 2" descr="Mechanical Spring Icons - Free SVG &amp; PNG Mechanical Spring Images - Noun  Project">
                  <a:extLst>
                    <a:ext uri="{FF2B5EF4-FFF2-40B4-BE49-F238E27FC236}">
                      <a16:creationId xmlns:a16="http://schemas.microsoft.com/office/drawing/2014/main" id="{988640D6-8E9C-7AE3-6C59-7672221E76FF}"/>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5" name="Picture 2" descr="Mechanical Spring Icons - Free SVG &amp; PNG Mechanical Spring Images - Noun  Project">
                  <a:extLst>
                    <a:ext uri="{FF2B5EF4-FFF2-40B4-BE49-F238E27FC236}">
                      <a16:creationId xmlns:a16="http://schemas.microsoft.com/office/drawing/2014/main" id="{C4CEFE70-6BE8-B39D-D300-C61A4042DC3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6" name="Picture 2" descr="Mechanical Spring Icons - Free SVG &amp; PNG Mechanical Spring Images - Noun  Project">
                  <a:extLst>
                    <a:ext uri="{FF2B5EF4-FFF2-40B4-BE49-F238E27FC236}">
                      <a16:creationId xmlns:a16="http://schemas.microsoft.com/office/drawing/2014/main" id="{95D4D5C6-8D0C-EDDD-B803-D1B76D60D7C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7" name="Picture 2" descr="Mechanical Spring Icons - Free SVG &amp; PNG Mechanical Spring Images - Noun  Project">
                  <a:extLst>
                    <a:ext uri="{FF2B5EF4-FFF2-40B4-BE49-F238E27FC236}">
                      <a16:creationId xmlns:a16="http://schemas.microsoft.com/office/drawing/2014/main" id="{65A945BC-6524-F5E2-EEF2-F71439A32CD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8" name="Picture 2" descr="Mechanical Spring Icons - Free SVG &amp; PNG Mechanical Spring Images - Noun  Project">
                  <a:extLst>
                    <a:ext uri="{FF2B5EF4-FFF2-40B4-BE49-F238E27FC236}">
                      <a16:creationId xmlns:a16="http://schemas.microsoft.com/office/drawing/2014/main" id="{D48F152B-4FB2-BF50-BF42-3A2E2C5A2B25}"/>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89" name="Picture 2" descr="Mechanical Spring Icons - Free SVG &amp; PNG Mechanical Spring Images - Noun  Project">
                  <a:extLst>
                    <a:ext uri="{FF2B5EF4-FFF2-40B4-BE49-F238E27FC236}">
                      <a16:creationId xmlns:a16="http://schemas.microsoft.com/office/drawing/2014/main" id="{8D88FB59-5A37-BC63-909B-B882C0884B6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0" name="Picture 2" descr="Mechanical Spring Icons - Free SVG &amp; PNG Mechanical Spring Images - Noun  Project">
                  <a:extLst>
                    <a:ext uri="{FF2B5EF4-FFF2-40B4-BE49-F238E27FC236}">
                      <a16:creationId xmlns:a16="http://schemas.microsoft.com/office/drawing/2014/main" id="{87CCBDEF-55DD-FF07-85C3-19AD83E31B24}"/>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1" name="Picture 2" descr="Mechanical Spring Icons - Free SVG &amp; PNG Mechanical Spring Images - Noun  Project">
                  <a:extLst>
                    <a:ext uri="{FF2B5EF4-FFF2-40B4-BE49-F238E27FC236}">
                      <a16:creationId xmlns:a16="http://schemas.microsoft.com/office/drawing/2014/main" id="{9CC3B815-CFDA-F186-3984-55B7B4438DB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2" name="Picture 2" descr="Mechanical Spring Icons - Free SVG &amp; PNG Mechanical Spring Images - Noun  Project">
                  <a:extLst>
                    <a:ext uri="{FF2B5EF4-FFF2-40B4-BE49-F238E27FC236}">
                      <a16:creationId xmlns:a16="http://schemas.microsoft.com/office/drawing/2014/main" id="{A04666C2-BC5C-8887-2361-E746C444651C}"/>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3" name="Picture 2" descr="Mechanical Spring Icons - Free SVG &amp; PNG Mechanical Spring Images - Noun  Project">
                  <a:extLst>
                    <a:ext uri="{FF2B5EF4-FFF2-40B4-BE49-F238E27FC236}">
                      <a16:creationId xmlns:a16="http://schemas.microsoft.com/office/drawing/2014/main" id="{133999E3-1A03-6739-19AC-CF1F08C28CE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4" name="Picture 2" descr="Mechanical Spring Icons - Free SVG &amp; PNG Mechanical Spring Images - Noun  Project">
                  <a:extLst>
                    <a:ext uri="{FF2B5EF4-FFF2-40B4-BE49-F238E27FC236}">
                      <a16:creationId xmlns:a16="http://schemas.microsoft.com/office/drawing/2014/main" id="{969D5A35-6DA2-CD1B-027A-1A44CFBE47D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5" name="Picture 2" descr="Mechanical Spring Icons - Free SVG &amp; PNG Mechanical Spring Images - Noun  Project">
                  <a:extLst>
                    <a:ext uri="{FF2B5EF4-FFF2-40B4-BE49-F238E27FC236}">
                      <a16:creationId xmlns:a16="http://schemas.microsoft.com/office/drawing/2014/main" id="{56053CA6-56F4-2483-AE11-D49B28CBB28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6" name="Picture 2" descr="Mechanical Spring Icons - Free SVG &amp; PNG Mechanical Spring Images - Noun  Project">
                  <a:extLst>
                    <a:ext uri="{FF2B5EF4-FFF2-40B4-BE49-F238E27FC236}">
                      <a16:creationId xmlns:a16="http://schemas.microsoft.com/office/drawing/2014/main" id="{0161F1D1-1957-B03F-BDA4-225829659C0B}"/>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7" name="Picture 2" descr="Mechanical Spring Icons - Free SVG &amp; PNG Mechanical Spring Images - Noun  Project">
                  <a:extLst>
                    <a:ext uri="{FF2B5EF4-FFF2-40B4-BE49-F238E27FC236}">
                      <a16:creationId xmlns:a16="http://schemas.microsoft.com/office/drawing/2014/main" id="{0375853B-0174-1E58-D46C-20AA7D803746}"/>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8" name="Picture 2" descr="Mechanical Spring Icons - Free SVG &amp; PNG Mechanical Spring Images - Noun  Project">
                  <a:extLst>
                    <a:ext uri="{FF2B5EF4-FFF2-40B4-BE49-F238E27FC236}">
                      <a16:creationId xmlns:a16="http://schemas.microsoft.com/office/drawing/2014/main" id="{AF8A355C-93F8-2519-69A8-F9FFBAE47BF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99" name="Picture 2" descr="Mechanical Spring Icons - Free SVG &amp; PNG Mechanical Spring Images - Noun  Project">
                  <a:extLst>
                    <a:ext uri="{FF2B5EF4-FFF2-40B4-BE49-F238E27FC236}">
                      <a16:creationId xmlns:a16="http://schemas.microsoft.com/office/drawing/2014/main" id="{115C4739-3AA5-3AAE-59AB-5862E657460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0" name="Picture 2" descr="Mechanical Spring Icons - Free SVG &amp; PNG Mechanical Spring Images - Noun  Project">
                  <a:extLst>
                    <a:ext uri="{FF2B5EF4-FFF2-40B4-BE49-F238E27FC236}">
                      <a16:creationId xmlns:a16="http://schemas.microsoft.com/office/drawing/2014/main" id="{6209D32E-C6D5-9BC6-F843-A84EFD121EF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1" name="Picture 2" descr="Mechanical Spring Icons - Free SVG &amp; PNG Mechanical Spring Images - Noun  Project">
                  <a:extLst>
                    <a:ext uri="{FF2B5EF4-FFF2-40B4-BE49-F238E27FC236}">
                      <a16:creationId xmlns:a16="http://schemas.microsoft.com/office/drawing/2014/main" id="{BEC6EFAA-3775-0506-FBD3-7ED4CCBEC14E}"/>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2" name="Picture 2" descr="Mechanical Spring Icons - Free SVG &amp; PNG Mechanical Spring Images - Noun  Project">
                  <a:extLst>
                    <a:ext uri="{FF2B5EF4-FFF2-40B4-BE49-F238E27FC236}">
                      <a16:creationId xmlns:a16="http://schemas.microsoft.com/office/drawing/2014/main" id="{55CC35B4-1B1A-AE0D-CFEC-2A14AAFFDB66}"/>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3" name="Picture 2" descr="Mechanical Spring Icons - Free SVG &amp; PNG Mechanical Spring Images - Noun  Project">
                  <a:extLst>
                    <a:ext uri="{FF2B5EF4-FFF2-40B4-BE49-F238E27FC236}">
                      <a16:creationId xmlns:a16="http://schemas.microsoft.com/office/drawing/2014/main" id="{8C0A2EA7-B660-9788-87A9-D4B2ACABE0E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4" name="Picture 2" descr="Mechanical Spring Icons - Free SVG &amp; PNG Mechanical Spring Images - Noun  Project">
                  <a:extLst>
                    <a:ext uri="{FF2B5EF4-FFF2-40B4-BE49-F238E27FC236}">
                      <a16:creationId xmlns:a16="http://schemas.microsoft.com/office/drawing/2014/main" id="{D44DC104-9DFB-53B8-1F5C-0E94F058C23F}"/>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05" name="Picture 2" descr="Mechanical Spring Icons - Free SVG &amp; PNG Mechanical Spring Images - Noun  Project">
                  <a:extLst>
                    <a:ext uri="{FF2B5EF4-FFF2-40B4-BE49-F238E27FC236}">
                      <a16:creationId xmlns:a16="http://schemas.microsoft.com/office/drawing/2014/main" id="{FC95297A-BB2C-E399-173F-913475160AE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240" name="Oval 8239">
              <a:extLst>
                <a:ext uri="{FF2B5EF4-FFF2-40B4-BE49-F238E27FC236}">
                  <a16:creationId xmlns:a16="http://schemas.microsoft.com/office/drawing/2014/main" id="{B1A3EE30-86CA-D82F-A256-7B5AFFB37EF6}"/>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1" name="Oval 8240">
              <a:extLst>
                <a:ext uri="{FF2B5EF4-FFF2-40B4-BE49-F238E27FC236}">
                  <a16:creationId xmlns:a16="http://schemas.microsoft.com/office/drawing/2014/main" id="{A946C82B-20B2-A7BA-33BC-9DF15C0224E8}"/>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2" name="Oval 8241">
              <a:extLst>
                <a:ext uri="{FF2B5EF4-FFF2-40B4-BE49-F238E27FC236}">
                  <a16:creationId xmlns:a16="http://schemas.microsoft.com/office/drawing/2014/main" id="{6F46CDCF-0953-0C2D-4C9E-3A7C8DCAE663}"/>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3" name="Oval 8242">
              <a:extLst>
                <a:ext uri="{FF2B5EF4-FFF2-40B4-BE49-F238E27FC236}">
                  <a16:creationId xmlns:a16="http://schemas.microsoft.com/office/drawing/2014/main" id="{58546733-0FAB-95D2-DB77-DA9E60BCF2D5}"/>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4" name="Oval 8243">
              <a:extLst>
                <a:ext uri="{FF2B5EF4-FFF2-40B4-BE49-F238E27FC236}">
                  <a16:creationId xmlns:a16="http://schemas.microsoft.com/office/drawing/2014/main" id="{0467D2E8-22E0-9019-2E61-445F712C23A4}"/>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5" name="Oval 8244">
              <a:extLst>
                <a:ext uri="{FF2B5EF4-FFF2-40B4-BE49-F238E27FC236}">
                  <a16:creationId xmlns:a16="http://schemas.microsoft.com/office/drawing/2014/main" id="{F1497F8B-B3F6-DEAE-3F41-3774469E9A9E}"/>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6" name="Oval 8245">
              <a:extLst>
                <a:ext uri="{FF2B5EF4-FFF2-40B4-BE49-F238E27FC236}">
                  <a16:creationId xmlns:a16="http://schemas.microsoft.com/office/drawing/2014/main" id="{48039CD5-FB57-8822-2D17-777500781364}"/>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7" name="Oval 8246">
              <a:extLst>
                <a:ext uri="{FF2B5EF4-FFF2-40B4-BE49-F238E27FC236}">
                  <a16:creationId xmlns:a16="http://schemas.microsoft.com/office/drawing/2014/main" id="{1987059B-E0FD-3093-4F4F-140182FB7586}"/>
                </a:ext>
              </a:extLst>
            </p:cNvPr>
            <p:cNvSpPr/>
            <p:nvPr/>
          </p:nvSpPr>
          <p:spPr>
            <a:xfrm rot="16200000">
              <a:off x="8494052"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8" name="Oval 8247">
              <a:extLst>
                <a:ext uri="{FF2B5EF4-FFF2-40B4-BE49-F238E27FC236}">
                  <a16:creationId xmlns:a16="http://schemas.microsoft.com/office/drawing/2014/main" id="{4A3B3655-D5F0-EF89-CF1C-10A2DECE4843}"/>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9" name="Oval 8248">
              <a:extLst>
                <a:ext uri="{FF2B5EF4-FFF2-40B4-BE49-F238E27FC236}">
                  <a16:creationId xmlns:a16="http://schemas.microsoft.com/office/drawing/2014/main" id="{9384520A-C31D-001A-B13A-081EE0E19D20}"/>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0" name="Oval 8249">
              <a:extLst>
                <a:ext uri="{FF2B5EF4-FFF2-40B4-BE49-F238E27FC236}">
                  <a16:creationId xmlns:a16="http://schemas.microsoft.com/office/drawing/2014/main" id="{04C6717B-0ACF-AF2D-6753-3F0820487761}"/>
                </a:ext>
              </a:extLst>
            </p:cNvPr>
            <p:cNvSpPr/>
            <p:nvPr/>
          </p:nvSpPr>
          <p:spPr>
            <a:xfrm rot="16200000">
              <a:off x="8191977"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1" name="Oval 8250">
              <a:extLst>
                <a:ext uri="{FF2B5EF4-FFF2-40B4-BE49-F238E27FC236}">
                  <a16:creationId xmlns:a16="http://schemas.microsoft.com/office/drawing/2014/main" id="{A006808B-6ED3-8BB4-18A5-F8B84F7BF26C}"/>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2" name="Oval 8251">
              <a:extLst>
                <a:ext uri="{FF2B5EF4-FFF2-40B4-BE49-F238E27FC236}">
                  <a16:creationId xmlns:a16="http://schemas.microsoft.com/office/drawing/2014/main" id="{0F41FC67-24C5-125B-4C87-C14D318AFA04}"/>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3" name="Oval 8252">
              <a:extLst>
                <a:ext uri="{FF2B5EF4-FFF2-40B4-BE49-F238E27FC236}">
                  <a16:creationId xmlns:a16="http://schemas.microsoft.com/office/drawing/2014/main" id="{533D0695-8D13-FD73-23AB-7AC90D915787}"/>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4" name="Oval 8253">
              <a:extLst>
                <a:ext uri="{FF2B5EF4-FFF2-40B4-BE49-F238E27FC236}">
                  <a16:creationId xmlns:a16="http://schemas.microsoft.com/office/drawing/2014/main" id="{1CAC0FD1-07E2-CE41-F7DF-CA28A8EF209F}"/>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5" name="Oval 8254">
              <a:extLst>
                <a:ext uri="{FF2B5EF4-FFF2-40B4-BE49-F238E27FC236}">
                  <a16:creationId xmlns:a16="http://schemas.microsoft.com/office/drawing/2014/main" id="{F16D86F5-DE71-6E50-92FC-7538253C2E5E}"/>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6" name="Oval 8255">
              <a:extLst>
                <a:ext uri="{FF2B5EF4-FFF2-40B4-BE49-F238E27FC236}">
                  <a16:creationId xmlns:a16="http://schemas.microsoft.com/office/drawing/2014/main" id="{618F58A2-D28F-34D9-F1E8-BEA7B7D6C362}"/>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7" name="Oval 8256">
              <a:extLst>
                <a:ext uri="{FF2B5EF4-FFF2-40B4-BE49-F238E27FC236}">
                  <a16:creationId xmlns:a16="http://schemas.microsoft.com/office/drawing/2014/main" id="{0AA94D0C-CD60-2B28-FC6F-142237343F85}"/>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8" name="Oval 8257">
              <a:extLst>
                <a:ext uri="{FF2B5EF4-FFF2-40B4-BE49-F238E27FC236}">
                  <a16:creationId xmlns:a16="http://schemas.microsoft.com/office/drawing/2014/main" id="{6276B614-E79A-7361-C6A5-3F1EF04F3625}"/>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9" name="Oval 8258">
              <a:extLst>
                <a:ext uri="{FF2B5EF4-FFF2-40B4-BE49-F238E27FC236}">
                  <a16:creationId xmlns:a16="http://schemas.microsoft.com/office/drawing/2014/main" id="{AC84080B-08DC-464D-4FB5-D11F27264184}"/>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0" name="Oval 8259">
              <a:extLst>
                <a:ext uri="{FF2B5EF4-FFF2-40B4-BE49-F238E27FC236}">
                  <a16:creationId xmlns:a16="http://schemas.microsoft.com/office/drawing/2014/main" id="{11F3B08B-4849-8408-13D9-E112A206BFD4}"/>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1" name="Oval 8260">
              <a:extLst>
                <a:ext uri="{FF2B5EF4-FFF2-40B4-BE49-F238E27FC236}">
                  <a16:creationId xmlns:a16="http://schemas.microsoft.com/office/drawing/2014/main" id="{7C35AE85-C0C5-56B5-CDB5-BCBCC96162FF}"/>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2" name="Oval 8261">
              <a:extLst>
                <a:ext uri="{FF2B5EF4-FFF2-40B4-BE49-F238E27FC236}">
                  <a16:creationId xmlns:a16="http://schemas.microsoft.com/office/drawing/2014/main" id="{A4AC21A5-7265-F590-8436-DEB653DBD708}"/>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3" name="Oval 8262">
              <a:extLst>
                <a:ext uri="{FF2B5EF4-FFF2-40B4-BE49-F238E27FC236}">
                  <a16:creationId xmlns:a16="http://schemas.microsoft.com/office/drawing/2014/main" id="{ABBE72A7-B60F-7892-558C-FAEAE983C806}"/>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4" name="Oval 8263">
              <a:extLst>
                <a:ext uri="{FF2B5EF4-FFF2-40B4-BE49-F238E27FC236}">
                  <a16:creationId xmlns:a16="http://schemas.microsoft.com/office/drawing/2014/main" id="{165BF9CC-6396-7BA7-63B2-E86FB95F5A07}"/>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10" name="Rectangle 8309">
            <a:extLst>
              <a:ext uri="{FF2B5EF4-FFF2-40B4-BE49-F238E27FC236}">
                <a16:creationId xmlns:a16="http://schemas.microsoft.com/office/drawing/2014/main" id="{9C02852E-9325-681C-7930-869A83762C0B}"/>
              </a:ext>
            </a:extLst>
          </p:cNvPr>
          <p:cNvSpPr/>
          <p:nvPr/>
        </p:nvSpPr>
        <p:spPr>
          <a:xfrm>
            <a:off x="9260333" y="274320"/>
            <a:ext cx="2614102" cy="1972102"/>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11" name="TextBox 8310">
            <a:extLst>
              <a:ext uri="{FF2B5EF4-FFF2-40B4-BE49-F238E27FC236}">
                <a16:creationId xmlns:a16="http://schemas.microsoft.com/office/drawing/2014/main" id="{4C96D483-D82D-06C1-1924-3F7F5D145697}"/>
              </a:ext>
            </a:extLst>
          </p:cNvPr>
          <p:cNvSpPr txBox="1"/>
          <p:nvPr/>
        </p:nvSpPr>
        <p:spPr>
          <a:xfrm>
            <a:off x="9260333" y="307675"/>
            <a:ext cx="2614102" cy="1877437"/>
          </a:xfrm>
          <a:prstGeom prst="rect">
            <a:avLst/>
          </a:prstGeom>
          <a:noFill/>
        </p:spPr>
        <p:txBody>
          <a:bodyPr wrap="square" rtlCol="0">
            <a:spAutoFit/>
          </a:bodyPr>
          <a:lstStyle/>
          <a:p>
            <a:pPr algn="ctr"/>
            <a:r>
              <a:rPr lang="en-US" b="1" dirty="0"/>
              <a:t>Kinetic Theory of Gases</a:t>
            </a:r>
          </a:p>
          <a:p>
            <a:pPr marL="182880" indent="-182880">
              <a:buFont typeface="Arial" panose="020B0604020202020204" pitchFamily="34" charset="0"/>
              <a:buChar char="•"/>
            </a:pPr>
            <a:r>
              <a:rPr lang="en-US" sz="1400" dirty="0"/>
              <a:t>Dilute system – </a:t>
            </a:r>
            <a:r>
              <a:rPr lang="en-US" sz="1400" i="1" dirty="0"/>
              <a:t>limited intermolecular interactions</a:t>
            </a:r>
          </a:p>
          <a:p>
            <a:pPr marL="182880" indent="-182880">
              <a:buFont typeface="Arial" panose="020B0604020202020204" pitchFamily="34" charset="0"/>
              <a:buChar char="•"/>
            </a:pPr>
            <a:r>
              <a:rPr lang="en-US" sz="1400" dirty="0"/>
              <a:t>Energy stored in </a:t>
            </a:r>
            <a:r>
              <a:rPr lang="en-US" sz="1400" i="1" dirty="0"/>
              <a:t>individual molecules</a:t>
            </a:r>
          </a:p>
          <a:p>
            <a:pPr marL="182880" indent="-182880">
              <a:buFont typeface="Arial" panose="020B0604020202020204" pitchFamily="34" charset="0"/>
              <a:buChar char="•"/>
            </a:pPr>
            <a:r>
              <a:rPr lang="en-US" sz="1400" dirty="0"/>
              <a:t>Transferal rate via collisions proportional to </a:t>
            </a:r>
            <a:r>
              <a:rPr lang="en-US" sz="1400" b="1" i="1" dirty="0"/>
              <a:t>molecular MFP</a:t>
            </a:r>
          </a:p>
        </p:txBody>
      </p:sp>
      <p:sp>
        <p:nvSpPr>
          <p:cNvPr id="8312" name="Rectangle 8311">
            <a:extLst>
              <a:ext uri="{FF2B5EF4-FFF2-40B4-BE49-F238E27FC236}">
                <a16:creationId xmlns:a16="http://schemas.microsoft.com/office/drawing/2014/main" id="{305329C0-C756-4DFB-1E55-715A753F465E}"/>
              </a:ext>
            </a:extLst>
          </p:cNvPr>
          <p:cNvSpPr/>
          <p:nvPr/>
        </p:nvSpPr>
        <p:spPr>
          <a:xfrm>
            <a:off x="9260333" y="2780104"/>
            <a:ext cx="2614102" cy="750124"/>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3" name="TextBox 8312">
            <a:extLst>
              <a:ext uri="{FF2B5EF4-FFF2-40B4-BE49-F238E27FC236}">
                <a16:creationId xmlns:a16="http://schemas.microsoft.com/office/drawing/2014/main" id="{6E42AFF1-3188-DBAD-F88A-D5C8A1E2408C}"/>
              </a:ext>
            </a:extLst>
          </p:cNvPr>
          <p:cNvSpPr txBox="1"/>
          <p:nvPr/>
        </p:nvSpPr>
        <p:spPr>
          <a:xfrm>
            <a:off x="9260333" y="2809667"/>
            <a:ext cx="2614102" cy="646331"/>
          </a:xfrm>
          <a:prstGeom prst="rect">
            <a:avLst/>
          </a:prstGeom>
          <a:noFill/>
          <a:ln>
            <a:noFill/>
          </a:ln>
        </p:spPr>
        <p:txBody>
          <a:bodyPr wrap="square" rtlCol="0">
            <a:spAutoFit/>
          </a:bodyPr>
          <a:lstStyle/>
          <a:p>
            <a:pPr algn="ctr"/>
            <a:r>
              <a:rPr lang="en-US" b="1" dirty="0"/>
              <a:t>Energy Transfer in Ionic Liquids?</a:t>
            </a:r>
          </a:p>
        </p:txBody>
      </p:sp>
      <p:sp>
        <p:nvSpPr>
          <p:cNvPr id="8314" name="Rectangle 8313">
            <a:extLst>
              <a:ext uri="{FF2B5EF4-FFF2-40B4-BE49-F238E27FC236}">
                <a16:creationId xmlns:a16="http://schemas.microsoft.com/office/drawing/2014/main" id="{5ACB84D4-55BE-0BA3-0831-8E4902629EF4}"/>
              </a:ext>
            </a:extLst>
          </p:cNvPr>
          <p:cNvSpPr/>
          <p:nvPr/>
        </p:nvSpPr>
        <p:spPr>
          <a:xfrm>
            <a:off x="9260333" y="4079109"/>
            <a:ext cx="2614102" cy="1821013"/>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5" name="TextBox 8314">
            <a:extLst>
              <a:ext uri="{FF2B5EF4-FFF2-40B4-BE49-F238E27FC236}">
                <a16:creationId xmlns:a16="http://schemas.microsoft.com/office/drawing/2014/main" id="{BDF1E75B-B1D5-E2F7-FF26-4F043A17371A}"/>
              </a:ext>
            </a:extLst>
          </p:cNvPr>
          <p:cNvSpPr txBox="1"/>
          <p:nvPr/>
        </p:nvSpPr>
        <p:spPr>
          <a:xfrm>
            <a:off x="9260333" y="4117017"/>
            <a:ext cx="2614102" cy="1661993"/>
          </a:xfrm>
          <a:prstGeom prst="rect">
            <a:avLst/>
          </a:prstGeom>
          <a:noFill/>
        </p:spPr>
        <p:txBody>
          <a:bodyPr wrap="square" rtlCol="0">
            <a:spAutoFit/>
          </a:bodyPr>
          <a:lstStyle/>
          <a:p>
            <a:pPr algn="ctr"/>
            <a:r>
              <a:rPr lang="en-US" b="1" dirty="0"/>
              <a:t>Phonon Physics of Solids</a:t>
            </a:r>
          </a:p>
          <a:p>
            <a:pPr marL="182880" indent="-182880">
              <a:buFont typeface="Arial" panose="020B0604020202020204" pitchFamily="34" charset="0"/>
              <a:buChar char="•"/>
            </a:pPr>
            <a:r>
              <a:rPr lang="en-US" sz="1400" i="1" dirty="0"/>
              <a:t>Significant interactions </a:t>
            </a:r>
            <a:r>
              <a:rPr lang="en-US" sz="1400" dirty="0"/>
              <a:t>between molecules</a:t>
            </a:r>
          </a:p>
          <a:p>
            <a:pPr marL="182880" indent="-182880">
              <a:buFont typeface="Arial" panose="020B0604020202020204" pitchFamily="34" charset="0"/>
              <a:buChar char="•"/>
            </a:pPr>
            <a:r>
              <a:rPr lang="en-US" sz="1400" dirty="0"/>
              <a:t>Energy stored in </a:t>
            </a:r>
            <a:r>
              <a:rPr lang="en-US" sz="1400" i="1" dirty="0"/>
              <a:t>vibrational modes in structure </a:t>
            </a:r>
          </a:p>
          <a:p>
            <a:pPr marL="182880" indent="-182880">
              <a:buFont typeface="Arial" panose="020B0604020202020204" pitchFamily="34" charset="0"/>
              <a:buChar char="•"/>
            </a:pPr>
            <a:r>
              <a:rPr lang="en-US" sz="1400" dirty="0"/>
              <a:t>Energy transferal rate proportional to </a:t>
            </a:r>
            <a:r>
              <a:rPr lang="en-US" sz="1400" b="1" i="1" dirty="0"/>
              <a:t>excitation MFP</a:t>
            </a:r>
          </a:p>
        </p:txBody>
      </p:sp>
      <p:sp>
        <p:nvSpPr>
          <p:cNvPr id="8316" name="Rectangle 8315">
            <a:extLst>
              <a:ext uri="{FF2B5EF4-FFF2-40B4-BE49-F238E27FC236}">
                <a16:creationId xmlns:a16="http://schemas.microsoft.com/office/drawing/2014/main" id="{32A944D2-D13C-69CC-9BFC-EB4E97B74F2D}"/>
              </a:ext>
            </a:extLst>
          </p:cNvPr>
          <p:cNvSpPr/>
          <p:nvPr/>
        </p:nvSpPr>
        <p:spPr>
          <a:xfrm>
            <a:off x="9260333" y="2240076"/>
            <a:ext cx="2614102" cy="540028"/>
          </a:xfrm>
          <a:prstGeom prst="rect">
            <a:avLst/>
          </a:prstGeom>
          <a:gradFill flip="none" rotWithShape="1">
            <a:gsLst>
              <a:gs pos="0">
                <a:schemeClr val="accent1">
                  <a:lumMod val="20000"/>
                  <a:lumOff val="80000"/>
                </a:schemeClr>
              </a:gs>
              <a:gs pos="50000">
                <a:schemeClr val="bg2">
                  <a:lumMod val="90000"/>
                </a:schemeClr>
              </a:gs>
              <a:gs pos="100000">
                <a:schemeClr val="accent6">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7" name="Rectangle 8316">
            <a:extLst>
              <a:ext uri="{FF2B5EF4-FFF2-40B4-BE49-F238E27FC236}">
                <a16:creationId xmlns:a16="http://schemas.microsoft.com/office/drawing/2014/main" id="{09086515-D16E-DCB1-97A1-0D5F0942C9F2}"/>
              </a:ext>
            </a:extLst>
          </p:cNvPr>
          <p:cNvSpPr/>
          <p:nvPr/>
        </p:nvSpPr>
        <p:spPr>
          <a:xfrm>
            <a:off x="9260333" y="3530228"/>
            <a:ext cx="2614102" cy="548881"/>
          </a:xfrm>
          <a:prstGeom prst="rect">
            <a:avLst/>
          </a:prstGeom>
          <a:gradFill flip="none" rotWithShape="1">
            <a:gsLst>
              <a:gs pos="0">
                <a:schemeClr val="accent6">
                  <a:lumMod val="40000"/>
                  <a:lumOff val="60000"/>
                </a:schemeClr>
              </a:gs>
              <a:gs pos="50000">
                <a:schemeClr val="bg2">
                  <a:lumMod val="90000"/>
                </a:schemeClr>
              </a:gs>
              <a:gs pos="100000">
                <a:schemeClr val="accent4">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08" name="Straight Arrow Connector 8307">
            <a:extLst>
              <a:ext uri="{FF2B5EF4-FFF2-40B4-BE49-F238E27FC236}">
                <a16:creationId xmlns:a16="http://schemas.microsoft.com/office/drawing/2014/main" id="{0536BA70-4F78-CC37-25A8-7C88DFDBB17D}"/>
              </a:ext>
            </a:extLst>
          </p:cNvPr>
          <p:cNvCxnSpPr>
            <a:cxnSpLocks/>
          </p:cNvCxnSpPr>
          <p:nvPr/>
        </p:nvCxnSpPr>
        <p:spPr>
          <a:xfrm>
            <a:off x="10567384" y="2211663"/>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09" name="Straight Arrow Connector 8308">
            <a:extLst>
              <a:ext uri="{FF2B5EF4-FFF2-40B4-BE49-F238E27FC236}">
                <a16:creationId xmlns:a16="http://schemas.microsoft.com/office/drawing/2014/main" id="{162F764C-B5D7-2D8A-293D-5F7F136DA74A}"/>
              </a:ext>
            </a:extLst>
          </p:cNvPr>
          <p:cNvCxnSpPr>
            <a:cxnSpLocks/>
            <a:stCxn id="8314" idx="0"/>
            <a:endCxn id="8312" idx="2"/>
          </p:cNvCxnSpPr>
          <p:nvPr/>
        </p:nvCxnSpPr>
        <p:spPr>
          <a:xfrm flipV="1">
            <a:off x="10567384" y="3530228"/>
            <a:ext cx="0" cy="5488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20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95">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95">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0" grpId="0" animBg="1"/>
      <p:bldP spid="8311" grpId="0"/>
      <p:bldP spid="8312" grpId="0" animBg="1"/>
      <p:bldP spid="8313" grpId="0"/>
      <p:bldP spid="8314" grpId="0" animBg="1"/>
      <p:bldP spid="8315" grpId="0"/>
      <p:bldP spid="8316" grpId="0" animBg="1"/>
      <p:bldP spid="83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4D19-8CDA-6057-06AF-077DE62EDC9C}"/>
              </a:ext>
            </a:extLst>
          </p:cNvPr>
          <p:cNvSpPr>
            <a:spLocks noGrp="1"/>
          </p:cNvSpPr>
          <p:nvPr>
            <p:ph type="title"/>
          </p:nvPr>
        </p:nvSpPr>
        <p:spPr>
          <a:xfrm>
            <a:off x="838200" y="365125"/>
            <a:ext cx="10515600" cy="1325563"/>
          </a:xfrm>
        </p:spPr>
        <p:txBody>
          <a:bodyPr anchor="ctr">
            <a:normAutofit/>
          </a:bodyPr>
          <a:lstStyle/>
          <a:p>
            <a:r>
              <a:rPr lang="en-US" sz="3600" dirty="0"/>
              <a:t>Homogenous Cation Species Effects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C769D4F-24DB-8DF0-E126-564155FA2C67}"/>
                  </a:ext>
                </a:extLst>
              </p:cNvPr>
              <p:cNvSpPr>
                <a:spLocks noGrp="1"/>
              </p:cNvSpPr>
              <p:nvPr>
                <p:ph sz="half" idx="1"/>
              </p:nvPr>
            </p:nvSpPr>
            <p:spPr>
              <a:xfrm>
                <a:off x="838200" y="1825625"/>
                <a:ext cx="5181600" cy="4351338"/>
              </a:xfrm>
            </p:spPr>
            <p:txBody>
              <a:bodyPr>
                <a:normAutofit/>
              </a:bodyPr>
              <a:lstStyle/>
              <a:p>
                <a:r>
                  <a:rPr lang="en-US" sz="2400" dirty="0"/>
                  <a:t>Zhao’s approximation </a:t>
                </a:r>
                <a:r>
                  <a:rPr lang="en-US" sz="2400" dirty="0">
                    <a:solidFill>
                      <a:schemeClr val="tx1"/>
                    </a:solidFill>
                  </a:rPr>
                  <a:t>of </a:t>
                </a:r>
                <a14:m>
                  <m:oMath xmlns:m="http://schemas.openxmlformats.org/officeDocument/2006/math">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𝑣</m:t>
                        </m:r>
                      </m:e>
                    </m:d>
                  </m:oMath>
                </a14:m>
                <a:r>
                  <a:rPr lang="en-US" sz="2400" dirty="0"/>
                  <a:t> underestimates compared to experimental data </a:t>
                </a:r>
              </a:p>
              <a:p>
                <a:r>
                  <a:rPr lang="en-US" sz="2400" dirty="0"/>
                  <a:t>Determining whether homogenous cation species contribute to “fast sound” or a longer MFP, the model will know whether to weight the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n-US" sz="2400" dirty="0"/>
                  <a:t> or </a:t>
                </a:r>
                <a14:m>
                  <m:oMath xmlns:m="http://schemas.openxmlformats.org/officeDocument/2006/math">
                    <m:d>
                      <m:dPr>
                        <m:begChr m:val="⟨"/>
                        <m:endChr m:val="⟩"/>
                        <m:ctrlPr>
                          <a:rPr lang="en-US" sz="2400" i="1" smtClean="0">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𝑣</m:t>
                        </m:r>
                      </m:e>
                    </m:d>
                    <m:r>
                      <a:rPr lang="en-US" sz="2400" b="0" i="1" smtClean="0">
                        <a:solidFill>
                          <a:schemeClr val="tx1"/>
                        </a:solidFill>
                        <a:latin typeface="Cambria Math" panose="02040503050406030204" pitchFamily="18" charset="0"/>
                        <a:ea typeface="Cambria Math" panose="02040503050406030204" pitchFamily="18" charset="0"/>
                      </a:rPr>
                      <m:t> </m:t>
                    </m:r>
                  </m:oMath>
                </a14:m>
                <a:r>
                  <a:rPr lang="en-US" sz="2400" dirty="0"/>
                  <a:t>components of the k equation</a:t>
                </a:r>
              </a:p>
              <a:p>
                <a:pPr lvl="1"/>
                <a:r>
                  <a:rPr lang="en-US" sz="2000" dirty="0"/>
                  <a:t>Fast sound supports Demmel’s “liquid metal” theory</a:t>
                </a:r>
              </a:p>
              <a:p>
                <a:pPr lvl="1"/>
                <a:r>
                  <a:rPr lang="en-US" sz="2000" dirty="0"/>
                  <a:t>Longer MFP supports our cation network theory</a:t>
                </a:r>
              </a:p>
            </p:txBody>
          </p:sp>
        </mc:Choice>
        <mc:Fallback xmlns="">
          <p:sp>
            <p:nvSpPr>
              <p:cNvPr id="12" name="Content Placeholder 2">
                <a:extLst>
                  <a:ext uri="{FF2B5EF4-FFF2-40B4-BE49-F238E27FC236}">
                    <a16:creationId xmlns:a16="http://schemas.microsoft.com/office/drawing/2014/main" id="{4C769D4F-24DB-8DF0-E126-564155FA2C67}"/>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1711" t="-1744" r="-489"/>
                </a:stretch>
              </a:blipFill>
            </p:spPr>
            <p:txBody>
              <a:bodyPr/>
              <a:lstStyle/>
              <a:p>
                <a:r>
                  <a:rPr lang="en-US">
                    <a:noFill/>
                  </a:rPr>
                  <a:t> </a:t>
                </a:r>
              </a:p>
            </p:txBody>
          </p:sp>
        </mc:Fallback>
      </mc:AlternateContent>
      <p:pic>
        <p:nvPicPr>
          <p:cNvPr id="7" name="Content Placeholder 6" descr="A graph of a graph showing the number of electrons&#10;&#10;AI-generated content may be incorrect.">
            <a:extLst>
              <a:ext uri="{FF2B5EF4-FFF2-40B4-BE49-F238E27FC236}">
                <a16:creationId xmlns:a16="http://schemas.microsoft.com/office/drawing/2014/main" id="{4A37217D-9E4A-9D6C-0612-7E5C54AEB37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24600" y="1507823"/>
            <a:ext cx="5648355" cy="4504563"/>
          </a:xfrm>
          <a:noFill/>
        </p:spPr>
      </p:pic>
    </p:spTree>
    <p:extLst>
      <p:ext uri="{BB962C8B-B14F-4D97-AF65-F5344CB8AC3E}">
        <p14:creationId xmlns:p14="http://schemas.microsoft.com/office/powerpoint/2010/main" val="441184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6A222-992C-E6E5-1DAC-375E1E722AEB}"/>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5E7CF079-AA46-6745-D6C9-0F8C83FA909A}"/>
              </a:ext>
            </a:extLst>
          </p:cNvPr>
          <p:cNvSpPr txBox="1">
            <a:spLocks/>
          </p:cNvSpPr>
          <p:nvPr/>
        </p:nvSpPr>
        <p:spPr>
          <a:xfrm>
            <a:off x="536696" y="346743"/>
            <a:ext cx="5486400" cy="821190"/>
          </a:xfrm>
          <a:prstGeom prst="rect">
            <a:avLst/>
          </a:prstGeom>
          <a:solidFill>
            <a:schemeClr val="accent1">
              <a:lumMod val="5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bg1"/>
                </a:solidFill>
              </a:rPr>
              <a:t>Summary</a:t>
            </a:r>
          </a:p>
        </p:txBody>
      </p:sp>
      <p:sp>
        <p:nvSpPr>
          <p:cNvPr id="3" name="Content Placeholder 3">
            <a:extLst>
              <a:ext uri="{FF2B5EF4-FFF2-40B4-BE49-F238E27FC236}">
                <a16:creationId xmlns:a16="http://schemas.microsoft.com/office/drawing/2014/main" id="{C12219CA-B9CF-1DD4-232C-B2D92750234C}"/>
              </a:ext>
            </a:extLst>
          </p:cNvPr>
          <p:cNvSpPr txBox="1">
            <a:spLocks/>
          </p:cNvSpPr>
          <p:nvPr/>
        </p:nvSpPr>
        <p:spPr>
          <a:xfrm>
            <a:off x="536696" y="1167934"/>
            <a:ext cx="5486400" cy="5140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  </a:t>
            </a:r>
          </a:p>
          <a:p>
            <a:r>
              <a:rPr lang="en-US" sz="2400" dirty="0"/>
              <a:t>Understanding physical mechanisms underlying molten salt thermal conductivity will enable increased predictability and MSR optimization</a:t>
            </a:r>
          </a:p>
          <a:p>
            <a:r>
              <a:rPr lang="en-US" sz="2400" dirty="0"/>
              <a:t>Linking liquid structure to thermophysical properties can provide insights for liquid molecular energy transport theory</a:t>
            </a:r>
          </a:p>
          <a:p>
            <a:r>
              <a:rPr lang="en-US" sz="2400" dirty="0"/>
              <a:t>Actinide-bearing salts have been successfully predicted, but more experimental and PDF data is needed to validate full extent of model</a:t>
            </a:r>
          </a:p>
          <a:p>
            <a:endParaRPr lang="en-US" dirty="0"/>
          </a:p>
        </p:txBody>
      </p:sp>
      <p:sp>
        <p:nvSpPr>
          <p:cNvPr id="6" name="Text Placeholder 4">
            <a:extLst>
              <a:ext uri="{FF2B5EF4-FFF2-40B4-BE49-F238E27FC236}">
                <a16:creationId xmlns:a16="http://schemas.microsoft.com/office/drawing/2014/main" id="{103D899F-24AC-E130-35EC-17C83995E0B7}"/>
              </a:ext>
            </a:extLst>
          </p:cNvPr>
          <p:cNvSpPr txBox="1">
            <a:spLocks/>
          </p:cNvSpPr>
          <p:nvPr/>
        </p:nvSpPr>
        <p:spPr>
          <a:xfrm>
            <a:off x="6384682" y="346743"/>
            <a:ext cx="5486400" cy="821190"/>
          </a:xfrm>
          <a:prstGeom prst="rect">
            <a:avLst/>
          </a:prstGeom>
          <a:solidFill>
            <a:schemeClr val="accent1">
              <a:lumMod val="50000"/>
            </a:schemeClr>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bg1"/>
                </a:solidFill>
              </a:rPr>
              <a:t>Future Work</a:t>
            </a:r>
          </a:p>
        </p:txBody>
      </p:sp>
      <p:sp>
        <p:nvSpPr>
          <p:cNvPr id="7" name="Content Placeholder 5">
            <a:extLst>
              <a:ext uri="{FF2B5EF4-FFF2-40B4-BE49-F238E27FC236}">
                <a16:creationId xmlns:a16="http://schemas.microsoft.com/office/drawing/2014/main" id="{3BDDB57D-A695-1355-8D3F-3EEF8662A0A0}"/>
              </a:ext>
            </a:extLst>
          </p:cNvPr>
          <p:cNvSpPr txBox="1">
            <a:spLocks/>
          </p:cNvSpPr>
          <p:nvPr/>
        </p:nvSpPr>
        <p:spPr>
          <a:xfrm>
            <a:off x="6384682" y="1172325"/>
            <a:ext cx="5486400" cy="513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t> </a:t>
            </a:r>
          </a:p>
          <a:p>
            <a:r>
              <a:rPr lang="en-US" sz="2400" dirty="0"/>
              <a:t>Upcoming </a:t>
            </a:r>
            <a:r>
              <a:rPr lang="en-US" sz="2400" i="1" dirty="0"/>
              <a:t>k</a:t>
            </a:r>
            <a:r>
              <a:rPr lang="en-US" sz="2400" dirty="0"/>
              <a:t> measurements at BYU of various compositions of NaCl-UCl</a:t>
            </a:r>
            <a:r>
              <a:rPr lang="en-US" sz="2400" baseline="-25000" dirty="0"/>
              <a:t>3</a:t>
            </a:r>
            <a:r>
              <a:rPr lang="en-US" sz="2400" dirty="0"/>
              <a:t> with respective partial PDFs to observe compositional</a:t>
            </a:r>
          </a:p>
          <a:p>
            <a:r>
              <a:rPr lang="en-US" sz="2400" dirty="0"/>
              <a:t>Potential to generalize model using endmember PDFs (instead of full mixture) to provide full</a:t>
            </a:r>
            <a:r>
              <a:rPr lang="en-US" sz="2000" dirty="0"/>
              <a:t> </a:t>
            </a:r>
            <a:r>
              <a:rPr lang="en-US" sz="2400" dirty="0"/>
              <a:t>predictive thermal conductivity model for actinide-bearing salts</a:t>
            </a:r>
          </a:p>
          <a:p>
            <a:endParaRPr lang="en-US" sz="2400" dirty="0"/>
          </a:p>
          <a:p>
            <a:endParaRPr lang="en-US" sz="2400" dirty="0"/>
          </a:p>
        </p:txBody>
      </p:sp>
    </p:spTree>
    <p:extLst>
      <p:ext uri="{BB962C8B-B14F-4D97-AF65-F5344CB8AC3E}">
        <p14:creationId xmlns:p14="http://schemas.microsoft.com/office/powerpoint/2010/main" val="3116156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3FB1-BF23-253C-6B77-539DD99E3202}"/>
            </a:ext>
          </a:extLst>
        </p:cNvPr>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2AD129F9-813A-6993-610E-4E200A0E0243}"/>
              </a:ext>
            </a:extLst>
          </p:cNvPr>
          <p:cNvPicPr>
            <a:picLocks noChangeAspect="1"/>
          </p:cNvPicPr>
          <p:nvPr/>
        </p:nvPicPr>
        <p:blipFill>
          <a:blip r:embed="rId3"/>
          <a:stretch>
            <a:fillRect/>
          </a:stretch>
        </p:blipFill>
        <p:spPr>
          <a:xfrm>
            <a:off x="4331624" y="910735"/>
            <a:ext cx="3448696" cy="2586522"/>
          </a:xfrm>
          <a:prstGeom prst="rect">
            <a:avLst/>
          </a:prstGeom>
        </p:spPr>
      </p:pic>
      <p:sp>
        <p:nvSpPr>
          <p:cNvPr id="4" name="Title 1">
            <a:extLst>
              <a:ext uri="{FF2B5EF4-FFF2-40B4-BE49-F238E27FC236}">
                <a16:creationId xmlns:a16="http://schemas.microsoft.com/office/drawing/2014/main" id="{8016D8C2-8F93-8136-50AD-9EE996593D35}"/>
              </a:ext>
            </a:extLst>
          </p:cNvPr>
          <p:cNvSpPr txBox="1">
            <a:spLocks/>
          </p:cNvSpPr>
          <p:nvPr/>
        </p:nvSpPr>
        <p:spPr>
          <a:xfrm>
            <a:off x="431073" y="0"/>
            <a:ext cx="7700551" cy="8595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rPr>
              <a:t>Previous Model Analysis</a:t>
            </a:r>
          </a:p>
        </p:txBody>
      </p:sp>
      <p:grpSp>
        <p:nvGrpSpPr>
          <p:cNvPr id="6" name="Group 5">
            <a:extLst>
              <a:ext uri="{FF2B5EF4-FFF2-40B4-BE49-F238E27FC236}">
                <a16:creationId xmlns:a16="http://schemas.microsoft.com/office/drawing/2014/main" id="{960CF523-630D-4461-A4DD-C97F76824C1F}"/>
              </a:ext>
            </a:extLst>
          </p:cNvPr>
          <p:cNvGrpSpPr/>
          <p:nvPr/>
        </p:nvGrpSpPr>
        <p:grpSpPr>
          <a:xfrm>
            <a:off x="8153400" y="2478341"/>
            <a:ext cx="3973289" cy="1365796"/>
            <a:chOff x="8218711" y="838200"/>
            <a:chExt cx="3973289" cy="1365796"/>
          </a:xfrm>
        </p:grpSpPr>
        <p:sp>
          <p:nvSpPr>
            <p:cNvPr id="7" name="Rectangle 6">
              <a:extLst>
                <a:ext uri="{FF2B5EF4-FFF2-40B4-BE49-F238E27FC236}">
                  <a16:creationId xmlns:a16="http://schemas.microsoft.com/office/drawing/2014/main" id="{657ECE79-CC38-5B75-2867-C94D0247DF0B}"/>
                </a:ext>
              </a:extLst>
            </p:cNvPr>
            <p:cNvSpPr/>
            <p:nvPr/>
          </p:nvSpPr>
          <p:spPr>
            <a:xfrm>
              <a:off x="8218711" y="1372999"/>
              <a:ext cx="3973289" cy="830997"/>
            </a:xfrm>
            <a:prstGeom prst="rect">
              <a:avLst/>
            </a:prstGeom>
          </p:spPr>
          <p:txBody>
            <a:bodyPr wrap="square">
              <a:spAutoFit/>
            </a:bodyPr>
            <a:lstStyle/>
            <a:p>
              <a:r>
                <a:rPr lang="en-US" sz="1600" dirty="0"/>
                <a:t>Large ion mass disparity and complexation factor causes significant error in the case of </a:t>
              </a:r>
              <a:r>
                <a:rPr lang="en-US" sz="1600" b="1" dirty="0"/>
                <a:t>actinides</a:t>
              </a:r>
              <a:r>
                <a:rPr lang="en-US" sz="1600" dirty="0"/>
                <a:t>.</a:t>
              </a:r>
            </a:p>
          </p:txBody>
        </p:sp>
        <p:sp>
          <p:nvSpPr>
            <p:cNvPr id="8" name="Title 1">
              <a:extLst>
                <a:ext uri="{FF2B5EF4-FFF2-40B4-BE49-F238E27FC236}">
                  <a16:creationId xmlns:a16="http://schemas.microsoft.com/office/drawing/2014/main" id="{DB3F4324-2A2D-4010-9187-563D6B36F7FB}"/>
                </a:ext>
              </a:extLst>
            </p:cNvPr>
            <p:cNvSpPr txBox="1">
              <a:spLocks/>
            </p:cNvSpPr>
            <p:nvPr/>
          </p:nvSpPr>
          <p:spPr>
            <a:xfrm>
              <a:off x="8218711" y="838200"/>
              <a:ext cx="397328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err="1">
                  <a:solidFill>
                    <a:schemeClr val="accent1"/>
                  </a:solidFill>
                </a:rPr>
                <a:t>Gheribi</a:t>
              </a:r>
              <a:r>
                <a:rPr lang="en-US" sz="2400" dirty="0">
                  <a:solidFill>
                    <a:schemeClr val="accent1"/>
                  </a:solidFill>
                </a:rPr>
                <a:t> – Kinetic Theory</a:t>
              </a:r>
            </a:p>
          </p:txBody>
        </p:sp>
      </p:grpSp>
      <p:grpSp>
        <p:nvGrpSpPr>
          <p:cNvPr id="14" name="Group 13">
            <a:extLst>
              <a:ext uri="{FF2B5EF4-FFF2-40B4-BE49-F238E27FC236}">
                <a16:creationId xmlns:a16="http://schemas.microsoft.com/office/drawing/2014/main" id="{EEEEC173-9464-4A66-B073-6E206CE9CEA3}"/>
              </a:ext>
            </a:extLst>
          </p:cNvPr>
          <p:cNvGrpSpPr/>
          <p:nvPr/>
        </p:nvGrpSpPr>
        <p:grpSpPr>
          <a:xfrm>
            <a:off x="64840" y="2353079"/>
            <a:ext cx="3973760" cy="1616321"/>
            <a:chOff x="89901" y="2353079"/>
            <a:chExt cx="3973760" cy="1616321"/>
          </a:xfrm>
        </p:grpSpPr>
        <p:sp>
          <p:nvSpPr>
            <p:cNvPr id="2" name="Rectangle 1">
              <a:extLst>
                <a:ext uri="{FF2B5EF4-FFF2-40B4-BE49-F238E27FC236}">
                  <a16:creationId xmlns:a16="http://schemas.microsoft.com/office/drawing/2014/main" id="{B526327C-C443-8529-1DDB-A928038C8D53}"/>
                </a:ext>
              </a:extLst>
            </p:cNvPr>
            <p:cNvSpPr/>
            <p:nvPr/>
          </p:nvSpPr>
          <p:spPr>
            <a:xfrm>
              <a:off x="89901" y="2892182"/>
              <a:ext cx="3803333" cy="1077218"/>
            </a:xfrm>
            <a:prstGeom prst="rect">
              <a:avLst/>
            </a:prstGeom>
          </p:spPr>
          <p:txBody>
            <a:bodyPr wrap="square">
              <a:spAutoFit/>
            </a:bodyPr>
            <a:lstStyle/>
            <a:p>
              <a:r>
                <a:rPr lang="en-US" sz="1600" dirty="0"/>
                <a:t>Assumes that mean free path is approximated by average interatomic distance—causes under-estimations of nearly all salts, but </a:t>
              </a:r>
              <a:r>
                <a:rPr lang="en-US" sz="1600" b="1" dirty="0"/>
                <a:t>better with actinides</a:t>
              </a:r>
            </a:p>
          </p:txBody>
        </p:sp>
        <p:sp>
          <p:nvSpPr>
            <p:cNvPr id="9" name="Title 1">
              <a:extLst>
                <a:ext uri="{FF2B5EF4-FFF2-40B4-BE49-F238E27FC236}">
                  <a16:creationId xmlns:a16="http://schemas.microsoft.com/office/drawing/2014/main" id="{77D59C21-7DCD-7C92-F719-11A003BCB913}"/>
                </a:ext>
              </a:extLst>
            </p:cNvPr>
            <p:cNvSpPr txBox="1">
              <a:spLocks/>
            </p:cNvSpPr>
            <p:nvPr/>
          </p:nvSpPr>
          <p:spPr>
            <a:xfrm>
              <a:off x="90372" y="2353079"/>
              <a:ext cx="397328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b="1" dirty="0">
                  <a:solidFill>
                    <a:schemeClr val="accent6">
                      <a:lumMod val="75000"/>
                    </a:schemeClr>
                  </a:solidFill>
                </a:rPr>
                <a:t>Zhao – Phonon Gas Model</a:t>
              </a:r>
            </a:p>
          </p:txBody>
        </p:sp>
      </p:grpSp>
      <p:pic>
        <p:nvPicPr>
          <p:cNvPr id="12" name="Picture 11" descr="A graph of a graph showing the temperature&#10;&#10;Description automatically generated with medium confidence">
            <a:extLst>
              <a:ext uri="{FF2B5EF4-FFF2-40B4-BE49-F238E27FC236}">
                <a16:creationId xmlns:a16="http://schemas.microsoft.com/office/drawing/2014/main" id="{F055D993-A155-0471-FD67-5B37D1DDA7F8}"/>
              </a:ext>
            </a:extLst>
          </p:cNvPr>
          <p:cNvPicPr>
            <a:picLocks noChangeAspect="1"/>
          </p:cNvPicPr>
          <p:nvPr/>
        </p:nvPicPr>
        <p:blipFill>
          <a:blip r:embed="rId4"/>
          <a:stretch>
            <a:fillRect/>
          </a:stretch>
        </p:blipFill>
        <p:spPr>
          <a:xfrm>
            <a:off x="4367859" y="3477379"/>
            <a:ext cx="3412461" cy="2253243"/>
          </a:xfrm>
          <a:prstGeom prst="rect">
            <a:avLst/>
          </a:prstGeom>
        </p:spPr>
      </p:pic>
      <p:sp>
        <p:nvSpPr>
          <p:cNvPr id="13" name="TextBox 12">
            <a:extLst>
              <a:ext uri="{FF2B5EF4-FFF2-40B4-BE49-F238E27FC236}">
                <a16:creationId xmlns:a16="http://schemas.microsoft.com/office/drawing/2014/main" id="{5D1E7BFD-BB1F-4136-8731-016357EACA74}"/>
              </a:ext>
            </a:extLst>
          </p:cNvPr>
          <p:cNvSpPr txBox="1"/>
          <p:nvPr/>
        </p:nvSpPr>
        <p:spPr>
          <a:xfrm>
            <a:off x="4724400" y="3561664"/>
            <a:ext cx="1768433" cy="369332"/>
          </a:xfrm>
          <a:prstGeom prst="rect">
            <a:avLst/>
          </a:prstGeom>
          <a:noFill/>
        </p:spPr>
        <p:txBody>
          <a:bodyPr wrap="none" rtlCol="0">
            <a:spAutoFit/>
          </a:bodyPr>
          <a:lstStyle/>
          <a:p>
            <a:r>
              <a:rPr lang="en-US" b="1" u="sng" dirty="0"/>
              <a:t>Actinide-bearing</a:t>
            </a:r>
          </a:p>
        </p:txBody>
      </p:sp>
      <p:cxnSp>
        <p:nvCxnSpPr>
          <p:cNvPr id="16" name="Straight Arrow Connector 15">
            <a:extLst>
              <a:ext uri="{FF2B5EF4-FFF2-40B4-BE49-F238E27FC236}">
                <a16:creationId xmlns:a16="http://schemas.microsoft.com/office/drawing/2014/main" id="{3715AFE4-53EF-4554-B74A-84FE2B2163B3}"/>
              </a:ext>
            </a:extLst>
          </p:cNvPr>
          <p:cNvCxnSpPr/>
          <p:nvPr/>
        </p:nvCxnSpPr>
        <p:spPr>
          <a:xfrm flipV="1">
            <a:off x="3587651" y="2568713"/>
            <a:ext cx="1828800" cy="108227"/>
          </a:xfrm>
          <a:prstGeom prst="straightConnector1">
            <a:avLst/>
          </a:prstGeom>
          <a:ln>
            <a:solidFill>
              <a:srgbClr val="72B782"/>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E9AF1F-5DA5-4133-8095-454DEED7AE76}"/>
              </a:ext>
            </a:extLst>
          </p:cNvPr>
          <p:cNvCxnSpPr>
            <a:cxnSpLocks/>
          </p:cNvCxnSpPr>
          <p:nvPr/>
        </p:nvCxnSpPr>
        <p:spPr>
          <a:xfrm>
            <a:off x="3587651" y="2676940"/>
            <a:ext cx="1289149" cy="1532478"/>
          </a:xfrm>
          <a:prstGeom prst="straightConnector1">
            <a:avLst/>
          </a:prstGeom>
          <a:ln>
            <a:solidFill>
              <a:srgbClr val="72B782"/>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652BC1-9308-44BA-9001-0F97E8705070}"/>
              </a:ext>
            </a:extLst>
          </p:cNvPr>
          <p:cNvCxnSpPr>
            <a:cxnSpLocks/>
          </p:cNvCxnSpPr>
          <p:nvPr/>
        </p:nvCxnSpPr>
        <p:spPr>
          <a:xfrm flipH="1">
            <a:off x="7390513" y="2892182"/>
            <a:ext cx="762887" cy="1756018"/>
          </a:xfrm>
          <a:prstGeom prst="straightConnector1">
            <a:avLst/>
          </a:prstGeom>
          <a:ln>
            <a:solidFill>
              <a:srgbClr val="7995C4"/>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FC8BCD-3A82-4E6E-867E-DD77019942E2}"/>
              </a:ext>
            </a:extLst>
          </p:cNvPr>
          <p:cNvCxnSpPr>
            <a:cxnSpLocks/>
          </p:cNvCxnSpPr>
          <p:nvPr/>
        </p:nvCxnSpPr>
        <p:spPr>
          <a:xfrm flipH="1" flipV="1">
            <a:off x="7315201" y="2306772"/>
            <a:ext cx="838199" cy="585410"/>
          </a:xfrm>
          <a:prstGeom prst="straightConnector1">
            <a:avLst/>
          </a:prstGeom>
          <a:ln>
            <a:solidFill>
              <a:srgbClr val="7995C4"/>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C208EA-3374-4806-9A54-A5815F113983}"/>
              </a:ext>
            </a:extLst>
          </p:cNvPr>
          <p:cNvSpPr txBox="1"/>
          <p:nvPr/>
        </p:nvSpPr>
        <p:spPr>
          <a:xfrm>
            <a:off x="5347390" y="987674"/>
            <a:ext cx="480773" cy="369332"/>
          </a:xfrm>
          <a:prstGeom prst="rect">
            <a:avLst/>
          </a:prstGeom>
          <a:noFill/>
        </p:spPr>
        <p:txBody>
          <a:bodyPr wrap="none" rtlCol="0">
            <a:spAutoFit/>
          </a:bodyPr>
          <a:lstStyle/>
          <a:p>
            <a:r>
              <a:rPr lang="en-US" b="1" u="sng" dirty="0" err="1"/>
              <a:t>KCl</a:t>
            </a:r>
            <a:endParaRPr lang="en-US" b="1" u="sng" dirty="0"/>
          </a:p>
        </p:txBody>
      </p:sp>
      <p:grpSp>
        <p:nvGrpSpPr>
          <p:cNvPr id="30" name="Group 29">
            <a:extLst>
              <a:ext uri="{FF2B5EF4-FFF2-40B4-BE49-F238E27FC236}">
                <a16:creationId xmlns:a16="http://schemas.microsoft.com/office/drawing/2014/main" id="{D7BAE0BA-61F5-4D16-A17F-9D8F959E7986}"/>
              </a:ext>
            </a:extLst>
          </p:cNvPr>
          <p:cNvGrpSpPr/>
          <p:nvPr/>
        </p:nvGrpSpPr>
        <p:grpSpPr>
          <a:xfrm>
            <a:off x="4724400" y="1463361"/>
            <a:ext cx="388248" cy="261610"/>
            <a:chOff x="2379467" y="1325230"/>
            <a:chExt cx="388248" cy="261610"/>
          </a:xfrm>
        </p:grpSpPr>
        <p:sp>
          <p:nvSpPr>
            <p:cNvPr id="29" name="Rectangle 28">
              <a:extLst>
                <a:ext uri="{FF2B5EF4-FFF2-40B4-BE49-F238E27FC236}">
                  <a16:creationId xmlns:a16="http://schemas.microsoft.com/office/drawing/2014/main" id="{BA855A1B-08A4-4790-9726-CA0B473621AD}"/>
                </a:ext>
              </a:extLst>
            </p:cNvPr>
            <p:cNvSpPr/>
            <p:nvPr/>
          </p:nvSpPr>
          <p:spPr>
            <a:xfrm>
              <a:off x="2438400" y="1357006"/>
              <a:ext cx="228600" cy="166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691263B-7C21-4CB0-9209-129C7DF4C992}"/>
                </a:ext>
              </a:extLst>
            </p:cNvPr>
            <p:cNvSpPr txBox="1"/>
            <p:nvPr/>
          </p:nvSpPr>
          <p:spPr>
            <a:xfrm>
              <a:off x="2379467" y="1325230"/>
              <a:ext cx="388248" cy="261610"/>
            </a:xfrm>
            <a:prstGeom prst="rect">
              <a:avLst/>
            </a:prstGeom>
            <a:noFill/>
          </p:spPr>
          <p:txBody>
            <a:bodyPr wrap="none" rtlCol="0">
              <a:spAutoFit/>
            </a:bodyPr>
            <a:lstStyle/>
            <a:p>
              <a:r>
                <a:rPr lang="en-US" sz="1100" dirty="0"/>
                <a:t>Exp</a:t>
              </a:r>
            </a:p>
          </p:txBody>
        </p:sp>
      </p:grpSp>
      <p:grpSp>
        <p:nvGrpSpPr>
          <p:cNvPr id="31" name="Group 30">
            <a:extLst>
              <a:ext uri="{FF2B5EF4-FFF2-40B4-BE49-F238E27FC236}">
                <a16:creationId xmlns:a16="http://schemas.microsoft.com/office/drawing/2014/main" id="{BBAEC50E-F6D8-4341-AE78-B75BB1096A46}"/>
              </a:ext>
            </a:extLst>
          </p:cNvPr>
          <p:cNvGrpSpPr/>
          <p:nvPr/>
        </p:nvGrpSpPr>
        <p:grpSpPr>
          <a:xfrm>
            <a:off x="4712473" y="1458804"/>
            <a:ext cx="388248" cy="261610"/>
            <a:chOff x="2379467" y="1325230"/>
            <a:chExt cx="388248" cy="261610"/>
          </a:xfrm>
        </p:grpSpPr>
        <p:sp>
          <p:nvSpPr>
            <p:cNvPr id="32" name="Rectangle 31">
              <a:extLst>
                <a:ext uri="{FF2B5EF4-FFF2-40B4-BE49-F238E27FC236}">
                  <a16:creationId xmlns:a16="http://schemas.microsoft.com/office/drawing/2014/main" id="{FB8A7CBF-C943-48C2-B687-34F1BC979506}"/>
                </a:ext>
              </a:extLst>
            </p:cNvPr>
            <p:cNvSpPr/>
            <p:nvPr/>
          </p:nvSpPr>
          <p:spPr>
            <a:xfrm>
              <a:off x="2438400" y="1357006"/>
              <a:ext cx="228600" cy="166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CF48C6D-80B2-4618-B465-AF9A4477C578}"/>
                </a:ext>
              </a:extLst>
            </p:cNvPr>
            <p:cNvSpPr txBox="1"/>
            <p:nvPr/>
          </p:nvSpPr>
          <p:spPr>
            <a:xfrm>
              <a:off x="2379467" y="1325230"/>
              <a:ext cx="388248" cy="261610"/>
            </a:xfrm>
            <a:prstGeom prst="rect">
              <a:avLst/>
            </a:prstGeom>
            <a:noFill/>
          </p:spPr>
          <p:txBody>
            <a:bodyPr wrap="none" rtlCol="0">
              <a:spAutoFit/>
            </a:bodyPr>
            <a:lstStyle/>
            <a:p>
              <a:r>
                <a:rPr lang="en-US" sz="1100" dirty="0"/>
                <a:t>Exp</a:t>
              </a:r>
            </a:p>
          </p:txBody>
        </p:sp>
      </p:grpSp>
      <p:sp>
        <p:nvSpPr>
          <p:cNvPr id="25" name="Rectangle 24">
            <a:extLst>
              <a:ext uri="{FF2B5EF4-FFF2-40B4-BE49-F238E27FC236}">
                <a16:creationId xmlns:a16="http://schemas.microsoft.com/office/drawing/2014/main" id="{3D3AB3A9-7C49-45DA-B4BA-863FD1A40567}"/>
              </a:ext>
            </a:extLst>
          </p:cNvPr>
          <p:cNvSpPr/>
          <p:nvPr/>
        </p:nvSpPr>
        <p:spPr>
          <a:xfrm>
            <a:off x="283646" y="5660641"/>
            <a:ext cx="11624722" cy="461665"/>
          </a:xfrm>
          <a:prstGeom prst="rect">
            <a:avLst/>
          </a:prstGeom>
        </p:spPr>
        <p:txBody>
          <a:bodyPr wrap="none">
            <a:spAutoFit/>
          </a:bodyPr>
          <a:lstStyle/>
          <a:p>
            <a:pPr algn="ctr"/>
            <a:r>
              <a:rPr lang="en-US" sz="2400" dirty="0">
                <a:solidFill>
                  <a:srgbClr val="C00000"/>
                </a:solidFill>
              </a:rPr>
              <a:t>We propose a generalized energy carrier model based on the pair distribution function (PDF)</a:t>
            </a:r>
          </a:p>
        </p:txBody>
      </p:sp>
    </p:spTree>
    <p:extLst>
      <p:ext uri="{BB962C8B-B14F-4D97-AF65-F5344CB8AC3E}">
        <p14:creationId xmlns:p14="http://schemas.microsoft.com/office/powerpoint/2010/main" val="31555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A5A4-F7D9-AB5C-16D8-6FD0C3FB8657}"/>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095C610D-DB8B-ED00-063D-A2F9489E0350}"/>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64AC1B4-5241-0C58-92CF-D13C75CCB473}"/>
              </a:ext>
            </a:extLst>
          </p:cNvPr>
          <p:cNvSpPr txBox="1">
            <a:spLocks/>
          </p:cNvSpPr>
          <p:nvPr/>
        </p:nvSpPr>
        <p:spPr>
          <a:xfrm>
            <a:off x="831850" y="1709738"/>
            <a:ext cx="10515600" cy="26130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New PDF-informed </a:t>
            </a:r>
            <a:br>
              <a:rPr lang="en-US" sz="7200" dirty="0">
                <a:solidFill>
                  <a:schemeClr val="bg1"/>
                </a:solidFill>
              </a:rPr>
            </a:br>
            <a:r>
              <a:rPr lang="en-US" sz="7200" dirty="0">
                <a:solidFill>
                  <a:schemeClr val="bg1"/>
                </a:solidFill>
              </a:rPr>
              <a:t>Thermal Conductivity Model</a:t>
            </a:r>
          </a:p>
        </p:txBody>
      </p:sp>
    </p:spTree>
    <p:extLst>
      <p:ext uri="{BB962C8B-B14F-4D97-AF65-F5344CB8AC3E}">
        <p14:creationId xmlns:p14="http://schemas.microsoft.com/office/powerpoint/2010/main" val="2324608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AD69D3-989D-40CF-BC44-E9074B91D0A4}"/>
              </a:ext>
            </a:extLst>
          </p:cNvPr>
          <p:cNvSpPr>
            <a:spLocks noGrp="1"/>
          </p:cNvSpPr>
          <p:nvPr>
            <p:ph type="title"/>
          </p:nvPr>
        </p:nvSpPr>
        <p:spPr/>
        <p:txBody>
          <a:bodyPr/>
          <a:lstStyle/>
          <a:p>
            <a:r>
              <a:rPr lang="en-US" dirty="0"/>
              <a:t>Energy Carriers</a:t>
            </a:r>
          </a:p>
        </p:txBody>
      </p:sp>
      <p:sp>
        <p:nvSpPr>
          <p:cNvPr id="7" name="Text Placeholder 6">
            <a:extLst>
              <a:ext uri="{FF2B5EF4-FFF2-40B4-BE49-F238E27FC236}">
                <a16:creationId xmlns:a16="http://schemas.microsoft.com/office/drawing/2014/main" id="{54ABD709-8094-48DF-8EBC-FBCDBD5F0FFC}"/>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793443B-0FDC-48F7-998F-8AAADF21AE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AC08F8-0C65-4640-8F10-1CCC7EA1CB6B}"/>
              </a:ext>
            </a:extLst>
          </p:cNvPr>
          <p:cNvSpPr>
            <a:spLocks noGrp="1"/>
          </p:cNvSpPr>
          <p:nvPr>
            <p:ph type="sldNum" sz="quarter" idx="12"/>
          </p:nvPr>
        </p:nvSpPr>
        <p:spPr/>
        <p:txBody>
          <a:bodyPr/>
          <a:lstStyle/>
          <a:p>
            <a:fld id="{7F4E4E9A-E196-CC45-B153-4EBB5460C57C}" type="slidenum">
              <a:rPr lang="en-US" smtClean="0"/>
              <a:t>8</a:t>
            </a:fld>
            <a:endParaRPr lang="en-US"/>
          </a:p>
        </p:txBody>
      </p:sp>
    </p:spTree>
    <p:extLst>
      <p:ext uri="{BB962C8B-B14F-4D97-AF65-F5344CB8AC3E}">
        <p14:creationId xmlns:p14="http://schemas.microsoft.com/office/powerpoint/2010/main" val="355528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9F4543-3238-8784-085B-514BED7CD8C4}"/>
              </a:ext>
            </a:extLst>
          </p:cNvPr>
          <p:cNvSpPr txBox="1">
            <a:spLocks/>
          </p:cNvSpPr>
          <p:nvPr/>
        </p:nvSpPr>
        <p:spPr>
          <a:xfrm>
            <a:off x="429767" y="274319"/>
            <a:ext cx="8478789" cy="568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rPr>
              <a:t>Energy Carriers in a Coherent Medium</a:t>
            </a:r>
          </a:p>
        </p:txBody>
      </p:sp>
      <p:sp>
        <p:nvSpPr>
          <p:cNvPr id="7" name="Title 1">
            <a:extLst>
              <a:ext uri="{FF2B5EF4-FFF2-40B4-BE49-F238E27FC236}">
                <a16:creationId xmlns:a16="http://schemas.microsoft.com/office/drawing/2014/main" id="{02FD68DB-D9C5-5E10-F08D-C3A305744340}"/>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Analogy to </a:t>
            </a:r>
            <a:r>
              <a:rPr lang="en-US" sz="2400" b="1" dirty="0">
                <a:solidFill>
                  <a:schemeClr val="accent1"/>
                </a:solidFill>
              </a:rPr>
              <a:t>General</a:t>
            </a:r>
            <a:r>
              <a:rPr lang="en-US" sz="2400" dirty="0">
                <a:solidFill>
                  <a:schemeClr val="accent1"/>
                </a:solidFill>
              </a:rPr>
              <a:t> Energy Carriers</a:t>
            </a:r>
          </a:p>
        </p:txBody>
      </p:sp>
      <p:grpSp>
        <p:nvGrpSpPr>
          <p:cNvPr id="10" name="Group 9">
            <a:extLst>
              <a:ext uri="{FF2B5EF4-FFF2-40B4-BE49-F238E27FC236}">
                <a16:creationId xmlns:a16="http://schemas.microsoft.com/office/drawing/2014/main" id="{9A77E4BB-EBF9-16FF-2996-57E5F2856D34}"/>
              </a:ext>
            </a:extLst>
          </p:cNvPr>
          <p:cNvGrpSpPr/>
          <p:nvPr/>
        </p:nvGrpSpPr>
        <p:grpSpPr>
          <a:xfrm>
            <a:off x="705486" y="1567972"/>
            <a:ext cx="1818791" cy="786434"/>
            <a:chOff x="8887835" y="5087709"/>
            <a:chExt cx="1818791" cy="786434"/>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F5EE96-8923-F236-0966-C5C9BA5E6AB1}"/>
                    </a:ext>
                  </a:extLst>
                </p:cNvPr>
                <p:cNvSpPr txBox="1"/>
                <p:nvPr/>
              </p:nvSpPr>
              <p:spPr>
                <a:xfrm>
                  <a:off x="8920002" y="5114369"/>
                  <a:ext cx="1720343" cy="6938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r>
                          <a:rPr lang="en-US" sz="2400" b="0" i="1" smtClean="0">
                            <a:solidFill>
                              <a:prstClr val="black"/>
                            </a:solidFill>
                            <a:latin typeface="Cambria Math" panose="02040503050406030204" pitchFamily="18" charset="0"/>
                            <a:ea typeface="Cambria Math" panose="02040503050406030204" pitchFamily="18" charset="0"/>
                          </a:rPr>
                          <m:t>=</m:t>
                        </m:r>
                        <m:f>
                          <m:fPr>
                            <m:ctrlPr>
                              <a:rPr lang="en-US" sz="2400" i="1">
                                <a:solidFill>
                                  <a:prstClr val="black"/>
                                </a:solidFill>
                                <a:latin typeface="Cambria Math" panose="02040503050406030204" pitchFamily="18" charset="0"/>
                                <a:ea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1</m:t>
                            </m:r>
                          </m:num>
                          <m:den>
                            <m:r>
                              <a:rPr lang="en-US" sz="2400" i="1">
                                <a:solidFill>
                                  <a:prstClr val="black"/>
                                </a:solidFill>
                                <a:latin typeface="Cambria Math" panose="02040503050406030204" pitchFamily="18" charset="0"/>
                                <a:ea typeface="Cambria Math" panose="02040503050406030204" pitchFamily="18" charset="0"/>
                              </a:rPr>
                              <m:t>3</m:t>
                            </m:r>
                          </m:den>
                        </m:f>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𝑐</m:t>
                            </m:r>
                          </m:e>
                          <m:sub>
                            <m:r>
                              <a:rPr lang="en-US" sz="2400" i="1">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sz="2400" i="1">
                                <a:solidFill>
                                  <a:srgbClr val="C00000"/>
                                </a:solidFill>
                                <a:latin typeface="Cambria Math" panose="02040503050406030204" pitchFamily="18" charset="0"/>
                                <a:ea typeface="Cambria Math" panose="02040503050406030204" pitchFamily="18" charset="0"/>
                              </a:rPr>
                            </m:ctrlPr>
                          </m:dPr>
                          <m:e>
                            <m:r>
                              <a:rPr lang="en-US" sz="2400" i="1">
                                <a:solidFill>
                                  <a:srgbClr val="C00000"/>
                                </a:solidFill>
                                <a:latin typeface="Cambria Math" panose="02040503050406030204" pitchFamily="18" charset="0"/>
                                <a:ea typeface="Cambria Math" panose="02040503050406030204" pitchFamily="18" charset="0"/>
                              </a:rPr>
                              <m:t>𝑣</m:t>
                            </m:r>
                          </m:e>
                        </m:d>
                        <m:r>
                          <a:rPr lang="en-US" sz="2400" i="1">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31C0F3BD-EED3-84BB-AF94-0E7D18459C3E}"/>
                    </a:ext>
                  </a:extLst>
                </p:cNvPr>
                <p:cNvSpPr txBox="1">
                  <a:spLocks noRot="1" noChangeAspect="1" noMove="1" noResize="1" noEditPoints="1" noAdjustHandles="1" noChangeArrowheads="1" noChangeShapeType="1" noTextEdit="1"/>
                </p:cNvSpPr>
                <p:nvPr/>
              </p:nvSpPr>
              <p:spPr>
                <a:xfrm>
                  <a:off x="8920002" y="5114369"/>
                  <a:ext cx="1720343" cy="693844"/>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FC5F135-1F92-72C7-78C3-25A843A04320}"/>
                </a:ext>
              </a:extLst>
            </p:cNvPr>
            <p:cNvSpPr/>
            <p:nvPr/>
          </p:nvSpPr>
          <p:spPr>
            <a:xfrm>
              <a:off x="8887835" y="5087709"/>
              <a:ext cx="1818791" cy="786434"/>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a:extLst>
              <a:ext uri="{FF2B5EF4-FFF2-40B4-BE49-F238E27FC236}">
                <a16:creationId xmlns:a16="http://schemas.microsoft.com/office/drawing/2014/main" id="{4FABF43A-3E95-BBD2-315F-448A46618A78}"/>
              </a:ext>
            </a:extLst>
          </p:cNvPr>
          <p:cNvGrpSpPr/>
          <p:nvPr/>
        </p:nvGrpSpPr>
        <p:grpSpPr>
          <a:xfrm>
            <a:off x="761789" y="3717629"/>
            <a:ext cx="5729517" cy="1467260"/>
            <a:chOff x="978377" y="3854077"/>
            <a:chExt cx="5729517" cy="146726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3CCE-F591-5DFD-7DC3-E048CF048887}"/>
                    </a:ext>
                  </a:extLst>
                </p:cNvPr>
                <p:cNvSpPr txBox="1"/>
                <p:nvPr/>
              </p:nvSpPr>
              <p:spPr>
                <a:xfrm>
                  <a:off x="978377" y="4618003"/>
                  <a:ext cx="5729517" cy="70333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ea typeface="Cambria Math" panose="02040503050406030204" pitchFamily="18" charset="0"/>
                          </a:rPr>
                          <m:t>𝑘</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sz="2000" i="1" kern="0" smtClean="0">
                                    <a:solidFill>
                                      <a:schemeClr val="accent6">
                                        <a:lumMod val="75000"/>
                                      </a:schemeClr>
                                    </a:solidFill>
                                    <a:latin typeface="Cambria Math" panose="02040503050406030204" pitchFamily="18" charset="0"/>
                                  </a:rPr>
                                  <m:t>𝜆</m:t>
                                </m:r>
                                <m:d>
                                  <m:dPr>
                                    <m:ctrlP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sub>
                              <m:sup>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sz="2000" i="1" kern="0" smtClean="0">
                                        <a:solidFill>
                                          <a:schemeClr val="accent6">
                                            <a:lumMod val="75000"/>
                                          </a:schemeClr>
                                        </a:solidFill>
                                        <a:latin typeface="Cambria Math" panose="02040503050406030204" pitchFamily="18" charset="0"/>
                                      </a:rPr>
                                      <m:t>𝜆</m:t>
                                    </m:r>
                                    <m:d>
                                      <m:dPr>
                                        <m:ctrlP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15" name="TextBox 14">
                  <a:extLst>
                    <a:ext uri="{FF2B5EF4-FFF2-40B4-BE49-F238E27FC236}">
                      <a16:creationId xmlns:a16="http://schemas.microsoft.com/office/drawing/2014/main" id="{DE173CCE-F591-5DFD-7DC3-E048CF048887}"/>
                    </a:ext>
                  </a:extLst>
                </p:cNvPr>
                <p:cNvSpPr txBox="1">
                  <a:spLocks noRot="1" noChangeAspect="1" noMove="1" noResize="1" noEditPoints="1" noAdjustHandles="1" noChangeArrowheads="1" noChangeShapeType="1" noTextEdit="1"/>
                </p:cNvSpPr>
                <p:nvPr/>
              </p:nvSpPr>
              <p:spPr>
                <a:xfrm>
                  <a:off x="978377" y="4618003"/>
                  <a:ext cx="5729517" cy="703334"/>
                </a:xfrm>
                <a:prstGeom prst="rect">
                  <a:avLst/>
                </a:prstGeom>
                <a:blipFill>
                  <a:blip r:embed="rId6"/>
                  <a:stretch>
                    <a:fillRect l="-9956" t="-177193" r="-1106" b="-252632"/>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34795172-1EE0-7935-07CE-2A862E1C0382}"/>
                </a:ext>
              </a:extLst>
            </p:cNvPr>
            <p:cNvSpPr/>
            <p:nvPr/>
          </p:nvSpPr>
          <p:spPr>
            <a:xfrm rot="5400000">
              <a:off x="5338539" y="3280993"/>
              <a:ext cx="123189" cy="249419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B4849758-4BF9-1B62-532E-35E9B64D57F8}"/>
                </a:ext>
              </a:extLst>
            </p:cNvPr>
            <p:cNvSpPr txBox="1"/>
            <p:nvPr/>
          </p:nvSpPr>
          <p:spPr>
            <a:xfrm>
              <a:off x="1744651" y="4166663"/>
              <a:ext cx="179364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1 longitudinal phonon mode</a:t>
              </a:r>
            </a:p>
          </p:txBody>
        </p:sp>
        <p:sp>
          <p:nvSpPr>
            <p:cNvPr id="18" name="TextBox 17">
              <a:extLst>
                <a:ext uri="{FF2B5EF4-FFF2-40B4-BE49-F238E27FC236}">
                  <a16:creationId xmlns:a16="http://schemas.microsoft.com/office/drawing/2014/main" id="{A56801BF-F85E-BAEE-2BD9-609E9B19B56E}"/>
                </a:ext>
              </a:extLst>
            </p:cNvPr>
            <p:cNvSpPr txBox="1"/>
            <p:nvPr/>
          </p:nvSpPr>
          <p:spPr>
            <a:xfrm>
              <a:off x="4335557" y="3854077"/>
              <a:ext cx="2129152" cy="6001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2 transverse phonon modes (generally negligible in liquids, high Frenkel frequency)</a:t>
              </a:r>
              <a:r>
                <a:rPr kumimoji="0" lang="en-US" sz="1100" b="0" i="0" u="none" strike="noStrike" kern="0" cap="none" spc="0" normalizeH="0" baseline="30000" noProof="0" dirty="0">
                  <a:ln>
                    <a:noFill/>
                  </a:ln>
                  <a:solidFill>
                    <a:prstClr val="black"/>
                  </a:solidFill>
                  <a:effectLst/>
                  <a:uLnTx/>
                  <a:uFillTx/>
                </a:rPr>
                <a:t>[17]</a:t>
              </a:r>
            </a:p>
          </p:txBody>
        </p:sp>
        <p:sp>
          <p:nvSpPr>
            <p:cNvPr id="19" name="Left Brace 18">
              <a:extLst>
                <a:ext uri="{FF2B5EF4-FFF2-40B4-BE49-F238E27FC236}">
                  <a16:creationId xmlns:a16="http://schemas.microsoft.com/office/drawing/2014/main" id="{4514D74E-B39F-092C-C785-D53AF77D3BC8}"/>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21" name="Straight Arrow Connector 20">
            <a:extLst>
              <a:ext uri="{FF2B5EF4-FFF2-40B4-BE49-F238E27FC236}">
                <a16:creationId xmlns:a16="http://schemas.microsoft.com/office/drawing/2014/main" id="{2AD3123C-65E1-BACA-1996-1DB797CDE4BE}"/>
              </a:ext>
            </a:extLst>
          </p:cNvPr>
          <p:cNvCxnSpPr>
            <a:cxnSpLocks/>
          </p:cNvCxnSpPr>
          <p:nvPr/>
        </p:nvCxnSpPr>
        <p:spPr>
          <a:xfrm>
            <a:off x="1945082" y="2469340"/>
            <a:ext cx="909395" cy="1428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FFBFF9-8DA9-21FB-3157-28B40816333C}"/>
              </a:ext>
            </a:extLst>
          </p:cNvPr>
          <p:cNvSpPr/>
          <p:nvPr/>
        </p:nvSpPr>
        <p:spPr>
          <a:xfrm>
            <a:off x="429768" y="5347271"/>
            <a:ext cx="7587108" cy="646331"/>
          </a:xfrm>
          <a:prstGeom prst="rect">
            <a:avLst/>
          </a:prstGeom>
        </p:spPr>
        <p:txBody>
          <a:bodyPr wrap="square">
            <a:spAutoFit/>
          </a:bodyPr>
          <a:lstStyle/>
          <a:p>
            <a:r>
              <a:rPr lang="en-US" dirty="0">
                <a:solidFill>
                  <a:srgbClr val="C00000"/>
                </a:solidFill>
              </a:rPr>
              <a:t>But in liquids, there is a variable phase space</a:t>
            </a:r>
            <a:r>
              <a:rPr lang="en-US" baseline="30000" dirty="0">
                <a:solidFill>
                  <a:srgbClr val="C00000"/>
                </a:solidFill>
              </a:rPr>
              <a:t>[16]</a:t>
            </a:r>
            <a:r>
              <a:rPr lang="en-US" dirty="0">
                <a:solidFill>
                  <a:srgbClr val="C00000"/>
                </a:solidFill>
              </a:rPr>
              <a:t>, i.e. as temperature increases, viscosity/diffusion limits phonon wavelengths</a:t>
            </a:r>
          </a:p>
        </p:txBody>
      </p:sp>
      <p:grpSp>
        <p:nvGrpSpPr>
          <p:cNvPr id="23" name="Group 22">
            <a:extLst>
              <a:ext uri="{FF2B5EF4-FFF2-40B4-BE49-F238E27FC236}">
                <a16:creationId xmlns:a16="http://schemas.microsoft.com/office/drawing/2014/main" id="{528F6493-75A7-CFF5-C723-C45497065465}"/>
              </a:ext>
            </a:extLst>
          </p:cNvPr>
          <p:cNvGrpSpPr>
            <a:grpSpLocks noChangeAspect="1"/>
          </p:cNvGrpSpPr>
          <p:nvPr/>
        </p:nvGrpSpPr>
        <p:grpSpPr>
          <a:xfrm>
            <a:off x="8460009" y="459914"/>
            <a:ext cx="2330198" cy="2387822"/>
            <a:chOff x="8278686" y="1708022"/>
            <a:chExt cx="1485891" cy="1522636"/>
          </a:xfrm>
        </p:grpSpPr>
        <p:pic>
          <p:nvPicPr>
            <p:cNvPr id="24" name="Picture 2" descr="7+ Thousand Sine Wave Symbol Royalty-Free Images, Stock Photos &amp; Pictures |  Shutterstock">
              <a:extLst>
                <a:ext uri="{FF2B5EF4-FFF2-40B4-BE49-F238E27FC236}">
                  <a16:creationId xmlns:a16="http://schemas.microsoft.com/office/drawing/2014/main" id="{A6E2D9F4-B233-3E02-A028-3AC8D5B061A6}"/>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8318448" y="2599829"/>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7+ Thousand Sine Wave Symbol Royalty-Free Images, Stock Photos &amp; Pictures |  Shutterstock">
              <a:extLst>
                <a:ext uri="{FF2B5EF4-FFF2-40B4-BE49-F238E27FC236}">
                  <a16:creationId xmlns:a16="http://schemas.microsoft.com/office/drawing/2014/main" id="{F72FCE5A-5ED7-FBBE-601E-6DCE289DD6E8}"/>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60966" b="18111"/>
            <a:stretch/>
          </p:blipFill>
          <p:spPr bwMode="auto">
            <a:xfrm>
              <a:off x="8314595" y="1921341"/>
              <a:ext cx="1379053" cy="3899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6A2F3EED-9AE0-FBD8-1F03-4CD75BB2A773}"/>
                </a:ext>
              </a:extLst>
            </p:cNvPr>
            <p:cNvGrpSpPr/>
            <p:nvPr/>
          </p:nvGrpSpPr>
          <p:grpSpPr>
            <a:xfrm>
              <a:off x="8278686" y="1708022"/>
              <a:ext cx="1485891" cy="1522636"/>
              <a:chOff x="7509171" y="4248283"/>
              <a:chExt cx="1485891" cy="1522636"/>
            </a:xfrm>
          </p:grpSpPr>
          <p:grpSp>
            <p:nvGrpSpPr>
              <p:cNvPr id="27" name="Group 26">
                <a:extLst>
                  <a:ext uri="{FF2B5EF4-FFF2-40B4-BE49-F238E27FC236}">
                    <a16:creationId xmlns:a16="http://schemas.microsoft.com/office/drawing/2014/main" id="{154E8DD2-F4B6-6599-9AAC-DA3F73AD630A}"/>
                  </a:ext>
                </a:extLst>
              </p:cNvPr>
              <p:cNvGrpSpPr/>
              <p:nvPr/>
            </p:nvGrpSpPr>
            <p:grpSpPr>
              <a:xfrm>
                <a:off x="7510450" y="4248283"/>
                <a:ext cx="1484612" cy="1522636"/>
                <a:chOff x="7343102" y="4202017"/>
                <a:chExt cx="1484612" cy="1522636"/>
              </a:xfrm>
            </p:grpSpPr>
            <p:pic>
              <p:nvPicPr>
                <p:cNvPr id="53" name="Picture 2" descr="Mechanical Spring Icons - Free SVG &amp; PNG Mechanical Spring Images - Noun  Project">
                  <a:extLst>
                    <a:ext uri="{FF2B5EF4-FFF2-40B4-BE49-F238E27FC236}">
                      <a16:creationId xmlns:a16="http://schemas.microsoft.com/office/drawing/2014/main" id="{C5E22278-A374-6029-B090-A11673FF6F3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echanical Spring Icons - Free SVG &amp; PNG Mechanical Spring Images - Noun  Project">
                  <a:extLst>
                    <a:ext uri="{FF2B5EF4-FFF2-40B4-BE49-F238E27FC236}">
                      <a16:creationId xmlns:a16="http://schemas.microsoft.com/office/drawing/2014/main" id="{794C1537-099C-4EDA-3BDA-97C78F0ACEF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echanical Spring Icons - Free SVG &amp; PNG Mechanical Spring Images - Noun  Project">
                  <a:extLst>
                    <a:ext uri="{FF2B5EF4-FFF2-40B4-BE49-F238E27FC236}">
                      <a16:creationId xmlns:a16="http://schemas.microsoft.com/office/drawing/2014/main" id="{7C5D231B-F5A4-414E-45EE-35657EAC8DF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C8951C93-F955-8B1B-CAAA-D6EF4DF8D4AF}"/>
                    </a:ext>
                  </a:extLst>
                </p:cNvPr>
                <p:cNvGrpSpPr/>
                <p:nvPr/>
              </p:nvGrpSpPr>
              <p:grpSpPr>
                <a:xfrm>
                  <a:off x="7343102" y="4202017"/>
                  <a:ext cx="1484612" cy="1522636"/>
                  <a:chOff x="7343102" y="4202017"/>
                  <a:chExt cx="1484612" cy="1522636"/>
                </a:xfrm>
              </p:grpSpPr>
              <p:pic>
                <p:nvPicPr>
                  <p:cNvPr id="57" name="Picture 2" descr="Mechanical Spring Icons - Free SVG &amp; PNG Mechanical Spring Images - Noun  Project">
                    <a:extLst>
                      <a:ext uri="{FF2B5EF4-FFF2-40B4-BE49-F238E27FC236}">
                        <a16:creationId xmlns:a16="http://schemas.microsoft.com/office/drawing/2014/main" id="{A4792121-7A66-9123-8198-ED29458E07B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Mechanical Spring Icons - Free SVG &amp; PNG Mechanical Spring Images - Noun  Project">
                    <a:extLst>
                      <a:ext uri="{FF2B5EF4-FFF2-40B4-BE49-F238E27FC236}">
                        <a16:creationId xmlns:a16="http://schemas.microsoft.com/office/drawing/2014/main" id="{365C7C44-1584-C18E-C700-3FA62009225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echanical Spring Icons - Free SVG &amp; PNG Mechanical Spring Images - Noun  Project">
                    <a:extLst>
                      <a:ext uri="{FF2B5EF4-FFF2-40B4-BE49-F238E27FC236}">
                        <a16:creationId xmlns:a16="http://schemas.microsoft.com/office/drawing/2014/main" id="{F84E3DFF-1AC4-AC18-F7A7-D57879E471F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echanical Spring Icons - Free SVG &amp; PNG Mechanical Spring Images - Noun  Project">
                    <a:extLst>
                      <a:ext uri="{FF2B5EF4-FFF2-40B4-BE49-F238E27FC236}">
                        <a16:creationId xmlns:a16="http://schemas.microsoft.com/office/drawing/2014/main" id="{902DD126-D753-AE9D-4018-76DF51D79BB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echanical Spring Icons - Free SVG &amp; PNG Mechanical Spring Images - Noun  Project">
                    <a:extLst>
                      <a:ext uri="{FF2B5EF4-FFF2-40B4-BE49-F238E27FC236}">
                        <a16:creationId xmlns:a16="http://schemas.microsoft.com/office/drawing/2014/main" id="{E455E32A-A396-874E-7A55-18C2E898D80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echanical Spring Icons - Free SVG &amp; PNG Mechanical Spring Images - Noun  Project">
                    <a:extLst>
                      <a:ext uri="{FF2B5EF4-FFF2-40B4-BE49-F238E27FC236}">
                        <a16:creationId xmlns:a16="http://schemas.microsoft.com/office/drawing/2014/main" id="{9C25FB2B-FBD7-641B-BB36-A2C594FA54D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echanical Spring Icons - Free SVG &amp; PNG Mechanical Spring Images - Noun  Project">
                    <a:extLst>
                      <a:ext uri="{FF2B5EF4-FFF2-40B4-BE49-F238E27FC236}">
                        <a16:creationId xmlns:a16="http://schemas.microsoft.com/office/drawing/2014/main" id="{D3BACBC8-69D5-82B8-0B05-2FA81DD7E02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Mechanical Spring Icons - Free SVG &amp; PNG Mechanical Spring Images - Noun  Project">
                    <a:extLst>
                      <a:ext uri="{FF2B5EF4-FFF2-40B4-BE49-F238E27FC236}">
                        <a16:creationId xmlns:a16="http://schemas.microsoft.com/office/drawing/2014/main" id="{71E5F634-2761-A04B-100F-89C6B10E220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Mechanical Spring Icons - Free SVG &amp; PNG Mechanical Spring Images - Noun  Project">
                    <a:extLst>
                      <a:ext uri="{FF2B5EF4-FFF2-40B4-BE49-F238E27FC236}">
                        <a16:creationId xmlns:a16="http://schemas.microsoft.com/office/drawing/2014/main" id="{FF8736C8-3645-6716-41AB-F322E2A7052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Mechanical Spring Icons - Free SVG &amp; PNG Mechanical Spring Images - Noun  Project">
                    <a:extLst>
                      <a:ext uri="{FF2B5EF4-FFF2-40B4-BE49-F238E27FC236}">
                        <a16:creationId xmlns:a16="http://schemas.microsoft.com/office/drawing/2014/main" id="{9B2598B7-3459-CF26-EC61-DBD410F7B38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Mechanical Spring Icons - Free SVG &amp; PNG Mechanical Spring Images - Noun  Project">
                    <a:extLst>
                      <a:ext uri="{FF2B5EF4-FFF2-40B4-BE49-F238E27FC236}">
                        <a16:creationId xmlns:a16="http://schemas.microsoft.com/office/drawing/2014/main" id="{5389D507-F17C-A372-84BC-FAD21AC535D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Mechanical Spring Icons - Free SVG &amp; PNG Mechanical Spring Images - Noun  Project">
                    <a:extLst>
                      <a:ext uri="{FF2B5EF4-FFF2-40B4-BE49-F238E27FC236}">
                        <a16:creationId xmlns:a16="http://schemas.microsoft.com/office/drawing/2014/main" id="{8CC31ABD-B18B-4FBD-BF02-EDC03D7AE3E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Mechanical Spring Icons - Free SVG &amp; PNG Mechanical Spring Images - Noun  Project">
                    <a:extLst>
                      <a:ext uri="{FF2B5EF4-FFF2-40B4-BE49-F238E27FC236}">
                        <a16:creationId xmlns:a16="http://schemas.microsoft.com/office/drawing/2014/main" id="{B8FA31B9-3BEE-7385-2C73-E4D081FC2A3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Mechanical Spring Icons - Free SVG &amp; PNG Mechanical Spring Images - Noun  Project">
                    <a:extLst>
                      <a:ext uri="{FF2B5EF4-FFF2-40B4-BE49-F238E27FC236}">
                        <a16:creationId xmlns:a16="http://schemas.microsoft.com/office/drawing/2014/main" id="{9D932BA6-30E5-3709-DE04-6D0B4963247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Mechanical Spring Icons - Free SVG &amp; PNG Mechanical Spring Images - Noun  Project">
                    <a:extLst>
                      <a:ext uri="{FF2B5EF4-FFF2-40B4-BE49-F238E27FC236}">
                        <a16:creationId xmlns:a16="http://schemas.microsoft.com/office/drawing/2014/main" id="{526A8DE1-EFE3-E2D3-8CFA-C526031CCDE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Mechanical Spring Icons - Free SVG &amp; PNG Mechanical Spring Images - Noun  Project">
                    <a:extLst>
                      <a:ext uri="{FF2B5EF4-FFF2-40B4-BE49-F238E27FC236}">
                        <a16:creationId xmlns:a16="http://schemas.microsoft.com/office/drawing/2014/main" id="{0B147FC3-4BA9-8C28-9FB4-20161492A4D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Mechanical Spring Icons - Free SVG &amp; PNG Mechanical Spring Images - Noun  Project">
                    <a:extLst>
                      <a:ext uri="{FF2B5EF4-FFF2-40B4-BE49-F238E27FC236}">
                        <a16:creationId xmlns:a16="http://schemas.microsoft.com/office/drawing/2014/main" id="{652F184B-5F02-0C37-2509-AAABC2804B3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Mechanical Spring Icons - Free SVG &amp; PNG Mechanical Spring Images - Noun  Project">
                    <a:extLst>
                      <a:ext uri="{FF2B5EF4-FFF2-40B4-BE49-F238E27FC236}">
                        <a16:creationId xmlns:a16="http://schemas.microsoft.com/office/drawing/2014/main" id="{1D9A6084-8782-8ABE-BB9B-21433EA7B1A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Mechanical Spring Icons - Free SVG &amp; PNG Mechanical Spring Images - Noun  Project">
                    <a:extLst>
                      <a:ext uri="{FF2B5EF4-FFF2-40B4-BE49-F238E27FC236}">
                        <a16:creationId xmlns:a16="http://schemas.microsoft.com/office/drawing/2014/main" id="{F9AE1EC7-77AB-7D01-9E43-70806F2237B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Mechanical Spring Icons - Free SVG &amp; PNG Mechanical Spring Images - Noun  Project">
                    <a:extLst>
                      <a:ext uri="{FF2B5EF4-FFF2-40B4-BE49-F238E27FC236}">
                        <a16:creationId xmlns:a16="http://schemas.microsoft.com/office/drawing/2014/main" id="{B1039C71-8FBB-CE33-C986-A6898C44700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Mechanical Spring Icons - Free SVG &amp; PNG Mechanical Spring Images - Noun  Project">
                    <a:extLst>
                      <a:ext uri="{FF2B5EF4-FFF2-40B4-BE49-F238E27FC236}">
                        <a16:creationId xmlns:a16="http://schemas.microsoft.com/office/drawing/2014/main" id="{3C499CB3-0EE5-5979-9BB9-B2A9AABF93B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Mechanical Spring Icons - Free SVG &amp; PNG Mechanical Spring Images - Noun  Project">
                    <a:extLst>
                      <a:ext uri="{FF2B5EF4-FFF2-40B4-BE49-F238E27FC236}">
                        <a16:creationId xmlns:a16="http://schemas.microsoft.com/office/drawing/2014/main" id="{CC30C138-DF39-D093-817C-5FAD71AFDA5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Mechanical Spring Icons - Free SVG &amp; PNG Mechanical Spring Images - Noun  Project">
                    <a:extLst>
                      <a:ext uri="{FF2B5EF4-FFF2-40B4-BE49-F238E27FC236}">
                        <a16:creationId xmlns:a16="http://schemas.microsoft.com/office/drawing/2014/main" id="{D589A9CA-FF1C-ED37-2182-D3E26839CA4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Mechanical Spring Icons - Free SVG &amp; PNG Mechanical Spring Images - Noun  Project">
                    <a:extLst>
                      <a:ext uri="{FF2B5EF4-FFF2-40B4-BE49-F238E27FC236}">
                        <a16:creationId xmlns:a16="http://schemas.microsoft.com/office/drawing/2014/main" id="{284DA4C9-C668-1440-E129-99268184473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Mechanical Spring Icons - Free SVG &amp; PNG Mechanical Spring Images - Noun  Project">
                    <a:extLst>
                      <a:ext uri="{FF2B5EF4-FFF2-40B4-BE49-F238E27FC236}">
                        <a16:creationId xmlns:a16="http://schemas.microsoft.com/office/drawing/2014/main" id="{8DC4FE7A-97CC-9B22-D950-5E73553D40E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Mechanical Spring Icons - Free SVG &amp; PNG Mechanical Spring Images - Noun  Project">
                    <a:extLst>
                      <a:ext uri="{FF2B5EF4-FFF2-40B4-BE49-F238E27FC236}">
                        <a16:creationId xmlns:a16="http://schemas.microsoft.com/office/drawing/2014/main" id="{869925EA-9063-B675-9D93-289861EA5FF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Mechanical Spring Icons - Free SVG &amp; PNG Mechanical Spring Images - Noun  Project">
                    <a:extLst>
                      <a:ext uri="{FF2B5EF4-FFF2-40B4-BE49-F238E27FC236}">
                        <a16:creationId xmlns:a16="http://schemas.microsoft.com/office/drawing/2014/main" id="{42AF629B-B1C8-969C-0640-8B772420964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Mechanical Spring Icons - Free SVG &amp; PNG Mechanical Spring Images - Noun  Project">
                    <a:extLst>
                      <a:ext uri="{FF2B5EF4-FFF2-40B4-BE49-F238E27FC236}">
                        <a16:creationId xmlns:a16="http://schemas.microsoft.com/office/drawing/2014/main" id="{87049073-0B8F-3241-E2B3-A59513249D6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Mechanical Spring Icons - Free SVG &amp; PNG Mechanical Spring Images - Noun  Project">
                    <a:extLst>
                      <a:ext uri="{FF2B5EF4-FFF2-40B4-BE49-F238E27FC236}">
                        <a16:creationId xmlns:a16="http://schemas.microsoft.com/office/drawing/2014/main" id="{31DCF022-1495-28AC-13EB-552786362D9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Mechanical Spring Icons - Free SVG &amp; PNG Mechanical Spring Images - Noun  Project">
                    <a:extLst>
                      <a:ext uri="{FF2B5EF4-FFF2-40B4-BE49-F238E27FC236}">
                        <a16:creationId xmlns:a16="http://schemas.microsoft.com/office/drawing/2014/main" id="{16D9FDF5-D276-8F4A-48D5-9D4BDBEB8AE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Mechanical Spring Icons - Free SVG &amp; PNG Mechanical Spring Images - Noun  Project">
                    <a:extLst>
                      <a:ext uri="{FF2B5EF4-FFF2-40B4-BE49-F238E27FC236}">
                        <a16:creationId xmlns:a16="http://schemas.microsoft.com/office/drawing/2014/main" id="{70844DCF-7A7F-C8DC-6E5F-9F983AD320D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Mechanical Spring Icons - Free SVG &amp; PNG Mechanical Spring Images - Noun  Project">
                    <a:extLst>
                      <a:ext uri="{FF2B5EF4-FFF2-40B4-BE49-F238E27FC236}">
                        <a16:creationId xmlns:a16="http://schemas.microsoft.com/office/drawing/2014/main" id="{BBA51F6C-DE81-87F1-925E-2C9DA0D3F3D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Mechanical Spring Icons - Free SVG &amp; PNG Mechanical Spring Images - Noun  Project">
                    <a:extLst>
                      <a:ext uri="{FF2B5EF4-FFF2-40B4-BE49-F238E27FC236}">
                        <a16:creationId xmlns:a16="http://schemas.microsoft.com/office/drawing/2014/main" id="{3B7E9D46-0AD2-D276-62E3-8445D308F29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Mechanical Spring Icons - Free SVG &amp; PNG Mechanical Spring Images - Noun  Project">
                    <a:extLst>
                      <a:ext uri="{FF2B5EF4-FFF2-40B4-BE49-F238E27FC236}">
                        <a16:creationId xmlns:a16="http://schemas.microsoft.com/office/drawing/2014/main" id="{F9A2DB69-A691-B9A5-EC6E-FE6E1360EF2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Mechanical Spring Icons - Free SVG &amp; PNG Mechanical Spring Images - Noun  Project">
                    <a:extLst>
                      <a:ext uri="{FF2B5EF4-FFF2-40B4-BE49-F238E27FC236}">
                        <a16:creationId xmlns:a16="http://schemas.microsoft.com/office/drawing/2014/main" id="{D02A347A-FC80-E16E-B16B-053237E4D58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Mechanical Spring Icons - Free SVG &amp; PNG Mechanical Spring Images - Noun  Project">
                    <a:extLst>
                      <a:ext uri="{FF2B5EF4-FFF2-40B4-BE49-F238E27FC236}">
                        <a16:creationId xmlns:a16="http://schemas.microsoft.com/office/drawing/2014/main" id="{37D1C4B6-2F9C-02F5-9F35-BD947C0062E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Mechanical Spring Icons - Free SVG &amp; PNG Mechanical Spring Images - Noun  Project">
                    <a:extLst>
                      <a:ext uri="{FF2B5EF4-FFF2-40B4-BE49-F238E27FC236}">
                        <a16:creationId xmlns:a16="http://schemas.microsoft.com/office/drawing/2014/main" id="{25C94072-738F-1D96-11DA-15510C918BF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8" name="Oval 27">
                <a:extLst>
                  <a:ext uri="{FF2B5EF4-FFF2-40B4-BE49-F238E27FC236}">
                    <a16:creationId xmlns:a16="http://schemas.microsoft.com/office/drawing/2014/main" id="{653615A4-9F15-8615-477A-C2EF799D3D3D}"/>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13B0BC-6EEB-FEBC-DB53-A2696E084A50}"/>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8A1B05D-7287-7CD6-A955-FB8B8616523C}"/>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3152951-5D2F-9377-BA34-F2D7ED485664}"/>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0D955F-3B09-D362-D4D3-7F6FC65100DF}"/>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9424618-7B6D-8591-C170-6F3C592AB1D4}"/>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995AC39-F0AC-45E2-6E0C-6778CDD1AB13}"/>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D75AA2-E422-86E8-936C-7973B6CB0A30}"/>
                  </a:ext>
                </a:extLst>
              </p:cNvPr>
              <p:cNvSpPr/>
              <p:nvPr/>
            </p:nvSpPr>
            <p:spPr>
              <a:xfrm rot="16200000">
                <a:off x="8494052"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AFC98B3-8273-7CD0-C7FE-947973DAC470}"/>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677E343-27CC-F1C6-7632-FDF7B1208FF2}"/>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B03DC64-FBBF-ED42-87AF-184B416485DF}"/>
                  </a:ext>
                </a:extLst>
              </p:cNvPr>
              <p:cNvSpPr/>
              <p:nvPr/>
            </p:nvSpPr>
            <p:spPr>
              <a:xfrm rot="16200000">
                <a:off x="8191977"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CDE8B9-3BE8-1AF2-D4EE-82885BD456AA}"/>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69DBDEE-989F-F4F5-6FF1-7C3AD0954ED9}"/>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7EA71EB-8220-C5E4-5665-1FBCC6381806}"/>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5A40288-6B10-90DF-00C2-E9915F8F5A84}"/>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906FD85-685C-4843-79B4-1B5791A23FCB}"/>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A7EBBE2-ADA2-BB3B-A841-8ACEA2D316C0}"/>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6A473E3-88A2-8D13-B6BA-DE0AEBCD6649}"/>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0EFB258-10CC-6528-AE5F-83B978FDE49A}"/>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24D2BA-1FC6-B836-44B9-54FC7D336C5C}"/>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85571AC-BF42-955D-F105-FCBE360672DF}"/>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DF02913-CEB7-3EA3-B269-B0B268F51349}"/>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CEA3D1-C9B7-003E-07EA-77FEECDB486B}"/>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D77E93E-C487-8420-24CA-54381D93C567}"/>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3D1627-7F93-D0CB-DAAC-50782544FF5F}"/>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AE0D360-C4E9-A38D-AE4F-FF34E3ACACD8}"/>
              </a:ext>
            </a:extLst>
          </p:cNvPr>
          <p:cNvGrpSpPr/>
          <p:nvPr/>
        </p:nvGrpSpPr>
        <p:grpSpPr>
          <a:xfrm>
            <a:off x="8460011" y="3259249"/>
            <a:ext cx="2330198" cy="2387822"/>
            <a:chOff x="8235431" y="3316022"/>
            <a:chExt cx="2330198" cy="2387822"/>
          </a:xfrm>
        </p:grpSpPr>
        <p:grpSp>
          <p:nvGrpSpPr>
            <p:cNvPr id="95" name="Group 94">
              <a:extLst>
                <a:ext uri="{FF2B5EF4-FFF2-40B4-BE49-F238E27FC236}">
                  <a16:creationId xmlns:a16="http://schemas.microsoft.com/office/drawing/2014/main" id="{BC3698B0-06E1-54AF-9338-67F9F1B8D1D6}"/>
                </a:ext>
              </a:extLst>
            </p:cNvPr>
            <p:cNvGrpSpPr>
              <a:grpSpLocks noChangeAspect="1"/>
            </p:cNvGrpSpPr>
            <p:nvPr/>
          </p:nvGrpSpPr>
          <p:grpSpPr>
            <a:xfrm>
              <a:off x="8235431" y="3316022"/>
              <a:ext cx="2330198" cy="2387822"/>
              <a:chOff x="8278686" y="1708022"/>
              <a:chExt cx="1485891" cy="1522636"/>
            </a:xfrm>
          </p:grpSpPr>
          <p:pic>
            <p:nvPicPr>
              <p:cNvPr id="101" name="Picture 2" descr="7+ Thousand Sine Wave Symbol Royalty-Free Images, Stock Photos &amp; Pictures |  Shutterstock">
                <a:extLst>
                  <a:ext uri="{FF2B5EF4-FFF2-40B4-BE49-F238E27FC236}">
                    <a16:creationId xmlns:a16="http://schemas.microsoft.com/office/drawing/2014/main" id="{FC1E107E-F7FC-CD50-91B1-B03FE6678027}"/>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8318448" y="2599829"/>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7+ Thousand Sine Wave Symbol Royalty-Free Images, Stock Photos &amp; Pictures |  Shutterstock">
                <a:extLst>
                  <a:ext uri="{FF2B5EF4-FFF2-40B4-BE49-F238E27FC236}">
                    <a16:creationId xmlns:a16="http://schemas.microsoft.com/office/drawing/2014/main" id="{28CBA1C5-7E2E-5E13-F3A9-65D2CAE587B2}"/>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68538" b="18111"/>
              <a:stretch/>
            </p:blipFill>
            <p:spPr bwMode="auto">
              <a:xfrm>
                <a:off x="8314596" y="1921341"/>
                <a:ext cx="919321" cy="389942"/>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C0B3F9C9-3A8E-76BC-D307-C42A824F4210}"/>
                  </a:ext>
                </a:extLst>
              </p:cNvPr>
              <p:cNvGrpSpPr/>
              <p:nvPr/>
            </p:nvGrpSpPr>
            <p:grpSpPr>
              <a:xfrm>
                <a:off x="8278686" y="1708022"/>
                <a:ext cx="1485891" cy="1522636"/>
                <a:chOff x="7509171" y="4248283"/>
                <a:chExt cx="1485891" cy="1522636"/>
              </a:xfrm>
            </p:grpSpPr>
            <p:grpSp>
              <p:nvGrpSpPr>
                <p:cNvPr id="104" name="Group 103">
                  <a:extLst>
                    <a:ext uri="{FF2B5EF4-FFF2-40B4-BE49-F238E27FC236}">
                      <a16:creationId xmlns:a16="http://schemas.microsoft.com/office/drawing/2014/main" id="{4285BB6E-9DF9-054A-0802-7FA53FE457E8}"/>
                    </a:ext>
                  </a:extLst>
                </p:cNvPr>
                <p:cNvGrpSpPr/>
                <p:nvPr/>
              </p:nvGrpSpPr>
              <p:grpSpPr>
                <a:xfrm>
                  <a:off x="7510450" y="4248283"/>
                  <a:ext cx="1484612" cy="1522636"/>
                  <a:chOff x="7343102" y="4202017"/>
                  <a:chExt cx="1484612" cy="1522636"/>
                </a:xfrm>
              </p:grpSpPr>
              <p:pic>
                <p:nvPicPr>
                  <p:cNvPr id="130" name="Picture 2" descr="Mechanical Spring Icons - Free SVG &amp; PNG Mechanical Spring Images - Noun  Project">
                    <a:extLst>
                      <a:ext uri="{FF2B5EF4-FFF2-40B4-BE49-F238E27FC236}">
                        <a16:creationId xmlns:a16="http://schemas.microsoft.com/office/drawing/2014/main" id="{B258C356-D36F-6DDF-41C2-4902F1EE2B6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Mechanical Spring Icons - Free SVG &amp; PNG Mechanical Spring Images - Noun  Project">
                    <a:extLst>
                      <a:ext uri="{FF2B5EF4-FFF2-40B4-BE49-F238E27FC236}">
                        <a16:creationId xmlns:a16="http://schemas.microsoft.com/office/drawing/2014/main" id="{04C5D60C-4618-B135-E802-04E4A0F9E1F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Mechanical Spring Icons - Free SVG &amp; PNG Mechanical Spring Images - Noun  Project">
                    <a:extLst>
                      <a:ext uri="{FF2B5EF4-FFF2-40B4-BE49-F238E27FC236}">
                        <a16:creationId xmlns:a16="http://schemas.microsoft.com/office/drawing/2014/main" id="{6C31476B-B5C3-C1DB-439D-26002AFBB96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F6FD5474-6797-45AF-A047-A21C1AE45B4B}"/>
                      </a:ext>
                    </a:extLst>
                  </p:cNvPr>
                  <p:cNvGrpSpPr/>
                  <p:nvPr/>
                </p:nvGrpSpPr>
                <p:grpSpPr>
                  <a:xfrm>
                    <a:off x="7343102" y="4202017"/>
                    <a:ext cx="1484612" cy="1522636"/>
                    <a:chOff x="7343102" y="4202017"/>
                    <a:chExt cx="1484612" cy="1522636"/>
                  </a:xfrm>
                </p:grpSpPr>
                <p:pic>
                  <p:nvPicPr>
                    <p:cNvPr id="134" name="Picture 2" descr="Mechanical Spring Icons - Free SVG &amp; PNG Mechanical Spring Images - Noun  Project">
                      <a:extLst>
                        <a:ext uri="{FF2B5EF4-FFF2-40B4-BE49-F238E27FC236}">
                          <a16:creationId xmlns:a16="http://schemas.microsoft.com/office/drawing/2014/main" id="{1D402E1E-D0E6-7722-1667-695A7920C1F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Mechanical Spring Icons - Free SVG &amp; PNG Mechanical Spring Images - Noun  Project">
                      <a:extLst>
                        <a:ext uri="{FF2B5EF4-FFF2-40B4-BE49-F238E27FC236}">
                          <a16:creationId xmlns:a16="http://schemas.microsoft.com/office/drawing/2014/main" id="{7CF956B6-44AC-1E22-048E-D8A849A24F4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Mechanical Spring Icons - Free SVG &amp; PNG Mechanical Spring Images - Noun  Project">
                      <a:extLst>
                        <a:ext uri="{FF2B5EF4-FFF2-40B4-BE49-F238E27FC236}">
                          <a16:creationId xmlns:a16="http://schemas.microsoft.com/office/drawing/2014/main" id="{9737BDD3-767B-8209-ECEE-B4F49ADCF3B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Mechanical Spring Icons - Free SVG &amp; PNG Mechanical Spring Images - Noun  Project">
                      <a:extLst>
                        <a:ext uri="{FF2B5EF4-FFF2-40B4-BE49-F238E27FC236}">
                          <a16:creationId xmlns:a16="http://schemas.microsoft.com/office/drawing/2014/main" id="{D189F7E1-1295-E532-37D4-C1C956F7885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Mechanical Spring Icons - Free SVG &amp; PNG Mechanical Spring Images - Noun  Project">
                      <a:extLst>
                        <a:ext uri="{FF2B5EF4-FFF2-40B4-BE49-F238E27FC236}">
                          <a16:creationId xmlns:a16="http://schemas.microsoft.com/office/drawing/2014/main" id="{DE73499D-0FF0-9E05-95B9-12637F99567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Mechanical Spring Icons - Free SVG &amp; PNG Mechanical Spring Images - Noun  Project">
                      <a:extLst>
                        <a:ext uri="{FF2B5EF4-FFF2-40B4-BE49-F238E27FC236}">
                          <a16:creationId xmlns:a16="http://schemas.microsoft.com/office/drawing/2014/main" id="{382D204F-A12B-2F6F-7CE9-00BDF099EAB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Mechanical Spring Icons - Free SVG &amp; PNG Mechanical Spring Images - Noun  Project">
                      <a:extLst>
                        <a:ext uri="{FF2B5EF4-FFF2-40B4-BE49-F238E27FC236}">
                          <a16:creationId xmlns:a16="http://schemas.microsoft.com/office/drawing/2014/main" id="{B4F1E4C3-65AF-CA62-3A71-A479BDAFD9B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Mechanical Spring Icons - Free SVG &amp; PNG Mechanical Spring Images - Noun  Project">
                      <a:extLst>
                        <a:ext uri="{FF2B5EF4-FFF2-40B4-BE49-F238E27FC236}">
                          <a16:creationId xmlns:a16="http://schemas.microsoft.com/office/drawing/2014/main" id="{C0AE84C4-DE0E-F0FB-8D2B-2AB73ADF238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Mechanical Spring Icons - Free SVG &amp; PNG Mechanical Spring Images - Noun  Project">
                      <a:extLst>
                        <a:ext uri="{FF2B5EF4-FFF2-40B4-BE49-F238E27FC236}">
                          <a16:creationId xmlns:a16="http://schemas.microsoft.com/office/drawing/2014/main" id="{616AD37B-9AE6-1F61-B9B4-7B83AD83FA4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Mechanical Spring Icons - Free SVG &amp; PNG Mechanical Spring Images - Noun  Project">
                      <a:extLst>
                        <a:ext uri="{FF2B5EF4-FFF2-40B4-BE49-F238E27FC236}">
                          <a16:creationId xmlns:a16="http://schemas.microsoft.com/office/drawing/2014/main" id="{3A1ECF79-10C5-9461-82B2-541C4426D33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Mechanical Spring Icons - Free SVG &amp; PNG Mechanical Spring Images - Noun  Project">
                      <a:extLst>
                        <a:ext uri="{FF2B5EF4-FFF2-40B4-BE49-F238E27FC236}">
                          <a16:creationId xmlns:a16="http://schemas.microsoft.com/office/drawing/2014/main" id="{421C1010-8EB7-C067-8DE0-F042D3F47BB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Mechanical Spring Icons - Free SVG &amp; PNG Mechanical Spring Images - Noun  Project">
                      <a:extLst>
                        <a:ext uri="{FF2B5EF4-FFF2-40B4-BE49-F238E27FC236}">
                          <a16:creationId xmlns:a16="http://schemas.microsoft.com/office/drawing/2014/main" id="{68C3EC52-BCA6-B8B6-E095-E73B4CC5F5D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Mechanical Spring Icons - Free SVG &amp; PNG Mechanical Spring Images - Noun  Project">
                      <a:extLst>
                        <a:ext uri="{FF2B5EF4-FFF2-40B4-BE49-F238E27FC236}">
                          <a16:creationId xmlns:a16="http://schemas.microsoft.com/office/drawing/2014/main" id="{4C57AE2E-264F-5BAE-42B4-99ED3CE96F4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Mechanical Spring Icons - Free SVG &amp; PNG Mechanical Spring Images - Noun  Project">
                      <a:extLst>
                        <a:ext uri="{FF2B5EF4-FFF2-40B4-BE49-F238E27FC236}">
                          <a16:creationId xmlns:a16="http://schemas.microsoft.com/office/drawing/2014/main" id="{A7A4B97E-9448-5138-A705-BEA5227E9AB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Mechanical Spring Icons - Free SVG &amp; PNG Mechanical Spring Images - Noun  Project">
                      <a:extLst>
                        <a:ext uri="{FF2B5EF4-FFF2-40B4-BE49-F238E27FC236}">
                          <a16:creationId xmlns:a16="http://schemas.microsoft.com/office/drawing/2014/main" id="{8082A0CD-0048-D15B-54B1-31AC62FB7FB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Mechanical Spring Icons - Free SVG &amp; PNG Mechanical Spring Images - Noun  Project">
                      <a:extLst>
                        <a:ext uri="{FF2B5EF4-FFF2-40B4-BE49-F238E27FC236}">
                          <a16:creationId xmlns:a16="http://schemas.microsoft.com/office/drawing/2014/main" id="{CBC8FB89-0D5D-4E96-9DD6-4B3B66A6FA7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Mechanical Spring Icons - Free SVG &amp; PNG Mechanical Spring Images - Noun  Project">
                      <a:extLst>
                        <a:ext uri="{FF2B5EF4-FFF2-40B4-BE49-F238E27FC236}">
                          <a16:creationId xmlns:a16="http://schemas.microsoft.com/office/drawing/2014/main" id="{BB4316EF-FF6D-6CDC-A437-53D870E4BAE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Mechanical Spring Icons - Free SVG &amp; PNG Mechanical Spring Images - Noun  Project">
                      <a:extLst>
                        <a:ext uri="{FF2B5EF4-FFF2-40B4-BE49-F238E27FC236}">
                          <a16:creationId xmlns:a16="http://schemas.microsoft.com/office/drawing/2014/main" id="{7625EA74-7534-6C46-2929-61801789DBF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Mechanical Spring Icons - Free SVG &amp; PNG Mechanical Spring Images - Noun  Project">
                      <a:extLst>
                        <a:ext uri="{FF2B5EF4-FFF2-40B4-BE49-F238E27FC236}">
                          <a16:creationId xmlns:a16="http://schemas.microsoft.com/office/drawing/2014/main" id="{438C1A92-A8C3-51BE-6A8D-18FCF7F6DBC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Mechanical Spring Icons - Free SVG &amp; PNG Mechanical Spring Images - Noun  Project">
                      <a:extLst>
                        <a:ext uri="{FF2B5EF4-FFF2-40B4-BE49-F238E27FC236}">
                          <a16:creationId xmlns:a16="http://schemas.microsoft.com/office/drawing/2014/main" id="{CB752F90-7DFD-9E87-6759-5713ACED532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Mechanical Spring Icons - Free SVG &amp; PNG Mechanical Spring Images - Noun  Project">
                      <a:extLst>
                        <a:ext uri="{FF2B5EF4-FFF2-40B4-BE49-F238E27FC236}">
                          <a16:creationId xmlns:a16="http://schemas.microsoft.com/office/drawing/2014/main" id="{DE959756-4B16-314B-82E5-514B047888E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Mechanical Spring Icons - Free SVG &amp; PNG Mechanical Spring Images - Noun  Project">
                      <a:extLst>
                        <a:ext uri="{FF2B5EF4-FFF2-40B4-BE49-F238E27FC236}">
                          <a16:creationId xmlns:a16="http://schemas.microsoft.com/office/drawing/2014/main" id="{E6D68D2E-A8B1-99C8-72A9-4E96AFADB2C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Mechanical Spring Icons - Free SVG &amp; PNG Mechanical Spring Images - Noun  Project">
                      <a:extLst>
                        <a:ext uri="{FF2B5EF4-FFF2-40B4-BE49-F238E27FC236}">
                          <a16:creationId xmlns:a16="http://schemas.microsoft.com/office/drawing/2014/main" id="{15EF9014-EBF7-64C4-EA31-DD28995E98F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Mechanical Spring Icons - Free SVG &amp; PNG Mechanical Spring Images - Noun  Project">
                      <a:extLst>
                        <a:ext uri="{FF2B5EF4-FFF2-40B4-BE49-F238E27FC236}">
                          <a16:creationId xmlns:a16="http://schemas.microsoft.com/office/drawing/2014/main" id="{2D12F9E9-3A6C-C687-D4B4-114CA087109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Mechanical Spring Icons - Free SVG &amp; PNG Mechanical Spring Images - Noun  Project">
                      <a:extLst>
                        <a:ext uri="{FF2B5EF4-FFF2-40B4-BE49-F238E27FC236}">
                          <a16:creationId xmlns:a16="http://schemas.microsoft.com/office/drawing/2014/main" id="{CDF5A166-1E08-14C1-BC69-F34F39FC7AC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Mechanical Spring Icons - Free SVG &amp; PNG Mechanical Spring Images - Noun  Project">
                      <a:extLst>
                        <a:ext uri="{FF2B5EF4-FFF2-40B4-BE49-F238E27FC236}">
                          <a16:creationId xmlns:a16="http://schemas.microsoft.com/office/drawing/2014/main" id="{74B26E07-39B6-0E2E-34B6-E0979390DAC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Mechanical Spring Icons - Free SVG &amp; PNG Mechanical Spring Images - Noun  Project">
                      <a:extLst>
                        <a:ext uri="{FF2B5EF4-FFF2-40B4-BE49-F238E27FC236}">
                          <a16:creationId xmlns:a16="http://schemas.microsoft.com/office/drawing/2014/main" id="{7B620CC6-6394-45B2-9487-590A40E155C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Mechanical Spring Icons - Free SVG &amp; PNG Mechanical Spring Images - Noun  Project">
                      <a:extLst>
                        <a:ext uri="{FF2B5EF4-FFF2-40B4-BE49-F238E27FC236}">
                          <a16:creationId xmlns:a16="http://schemas.microsoft.com/office/drawing/2014/main" id="{4942B1E9-8BBD-734D-2234-8D1B375F39B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Mechanical Spring Icons - Free SVG &amp; PNG Mechanical Spring Images - Noun  Project">
                      <a:extLst>
                        <a:ext uri="{FF2B5EF4-FFF2-40B4-BE49-F238E27FC236}">
                          <a16:creationId xmlns:a16="http://schemas.microsoft.com/office/drawing/2014/main" id="{8C9224A4-B477-1DD5-0E27-14066D1526C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Mechanical Spring Icons - Free SVG &amp; PNG Mechanical Spring Images - Noun  Project">
                      <a:extLst>
                        <a:ext uri="{FF2B5EF4-FFF2-40B4-BE49-F238E27FC236}">
                          <a16:creationId xmlns:a16="http://schemas.microsoft.com/office/drawing/2014/main" id="{CAC39535-444F-2A4E-388E-77CAE71F24A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Mechanical Spring Icons - Free SVG &amp; PNG Mechanical Spring Images - Noun  Project">
                      <a:extLst>
                        <a:ext uri="{FF2B5EF4-FFF2-40B4-BE49-F238E27FC236}">
                          <a16:creationId xmlns:a16="http://schemas.microsoft.com/office/drawing/2014/main" id="{1684CD91-2EF0-231A-0948-BC3C5B624D4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Mechanical Spring Icons - Free SVG &amp; PNG Mechanical Spring Images - Noun  Project">
                      <a:extLst>
                        <a:ext uri="{FF2B5EF4-FFF2-40B4-BE49-F238E27FC236}">
                          <a16:creationId xmlns:a16="http://schemas.microsoft.com/office/drawing/2014/main" id="{34EEB381-7BAB-88D0-3AC1-82B136904F3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Mechanical Spring Icons - Free SVG &amp; PNG Mechanical Spring Images - Noun  Project">
                      <a:extLst>
                        <a:ext uri="{FF2B5EF4-FFF2-40B4-BE49-F238E27FC236}">
                          <a16:creationId xmlns:a16="http://schemas.microsoft.com/office/drawing/2014/main" id="{DC1742F0-BA72-F1CE-4093-4784FCF5F8F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Mechanical Spring Icons - Free SVG &amp; PNG Mechanical Spring Images - Noun  Project">
                      <a:extLst>
                        <a:ext uri="{FF2B5EF4-FFF2-40B4-BE49-F238E27FC236}">
                          <a16:creationId xmlns:a16="http://schemas.microsoft.com/office/drawing/2014/main" id="{5D356B54-6845-D90C-9A60-47A090B3421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Mechanical Spring Icons - Free SVG &amp; PNG Mechanical Spring Images - Noun  Project">
                      <a:extLst>
                        <a:ext uri="{FF2B5EF4-FFF2-40B4-BE49-F238E27FC236}">
                          <a16:creationId xmlns:a16="http://schemas.microsoft.com/office/drawing/2014/main" id="{B39175E3-5F22-8768-28E3-B33C62E6368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Mechanical Spring Icons - Free SVG &amp; PNG Mechanical Spring Images - Noun  Project">
                      <a:extLst>
                        <a:ext uri="{FF2B5EF4-FFF2-40B4-BE49-F238E27FC236}">
                          <a16:creationId xmlns:a16="http://schemas.microsoft.com/office/drawing/2014/main" id="{BFF9B559-7E5A-74F0-7254-EEC1E6F954D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Mechanical Spring Icons - Free SVG &amp; PNG Mechanical Spring Images - Noun  Project">
                      <a:extLst>
                        <a:ext uri="{FF2B5EF4-FFF2-40B4-BE49-F238E27FC236}">
                          <a16:creationId xmlns:a16="http://schemas.microsoft.com/office/drawing/2014/main" id="{1B618A48-9870-A07D-95F9-29EDCA18819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5" name="Oval 104">
                  <a:extLst>
                    <a:ext uri="{FF2B5EF4-FFF2-40B4-BE49-F238E27FC236}">
                      <a16:creationId xmlns:a16="http://schemas.microsoft.com/office/drawing/2014/main" id="{07B0DAEC-F2D0-761E-A802-ED33110585C8}"/>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B6C4C49-A963-A088-2C4E-06B56BFA838D}"/>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90BA4E1-2908-5300-8D21-2F629E3D77F3}"/>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B8F88CA-4A94-D6B9-A262-48FE3B628514}"/>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CB1E5CE-0395-9708-0869-E4D248E00852}"/>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B14BD32-EA5C-960A-515B-2155B2C51C6C}"/>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4C619B3-B97D-C248-42BB-EA4DAE0F1EC7}"/>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3E85932-2427-42EC-1B38-28E8AFFBD898}"/>
                    </a:ext>
                  </a:extLst>
                </p:cNvPr>
                <p:cNvSpPr/>
                <p:nvPr/>
              </p:nvSpPr>
              <p:spPr>
                <a:xfrm rot="16200000">
                  <a:off x="8682352" y="4386462"/>
                  <a:ext cx="83066" cy="830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8256075-B7B1-8F0A-7F81-87C27B0D1913}"/>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30DB11-41C5-2DEB-86F4-4F7DC3CC642C}"/>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C0DF0AF-C703-88EE-A270-F97B9E4B6271}"/>
                    </a:ext>
                  </a:extLst>
                </p:cNvPr>
                <p:cNvSpPr/>
                <p:nvPr/>
              </p:nvSpPr>
              <p:spPr>
                <a:xfrm rot="16200000">
                  <a:off x="8311580" y="5122508"/>
                  <a:ext cx="83066" cy="830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AEEA07B-F9F1-3B47-3738-A15B48089E7E}"/>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D79D7E2-896D-3FDB-7F12-5CDC6913D810}"/>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1090A46-4BDA-4F5B-52BF-F273972B38AC}"/>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49A7FBB-AFA9-7455-943A-44838535B3CF}"/>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C8F211D-B523-C66E-F357-142DC4B8D8CA}"/>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C73DF0-8416-7E06-972E-22C593D070C1}"/>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BFD025D-D7F5-39B1-947A-8BB5DB3EBF5B}"/>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95E7A41-B37C-C26C-CA37-B4E7C77C2522}"/>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9E7A328E-09C9-6A90-A6C8-9846D0E1172D}"/>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7910216-E8A9-BAFE-8F28-6C3B1E89F994}"/>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1CD75E24-0BEA-AED7-648B-9B8E332D1EC3}"/>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E1B5859-D193-329C-12C1-79C8C60CF9B2}"/>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5F77D285-DE3B-2010-A579-849B517F84B0}"/>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471E9CF-CD4C-3AAE-CAB3-3F203C06E3C4}"/>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6" name="Straight Arrow Connector 95">
              <a:extLst>
                <a:ext uri="{FF2B5EF4-FFF2-40B4-BE49-F238E27FC236}">
                  <a16:creationId xmlns:a16="http://schemas.microsoft.com/office/drawing/2014/main" id="{6B5579D3-BA98-07EE-D2B2-744957BE3FFA}"/>
                </a:ext>
              </a:extLst>
            </p:cNvPr>
            <p:cNvCxnSpPr>
              <a:stCxn id="156" idx="3"/>
              <a:endCxn id="112" idx="1"/>
            </p:cNvCxnSpPr>
            <p:nvPr/>
          </p:nvCxnSpPr>
          <p:spPr>
            <a:xfrm flipV="1">
              <a:off x="9825461" y="3643905"/>
              <a:ext cx="268848" cy="32752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CEB6E14-661E-86CC-1BE4-2626C6BC6243}"/>
                </a:ext>
              </a:extLst>
            </p:cNvPr>
            <p:cNvCxnSpPr>
              <a:cxnSpLocks/>
              <a:endCxn id="115" idx="7"/>
            </p:cNvCxnSpPr>
            <p:nvPr/>
          </p:nvCxnSpPr>
          <p:spPr>
            <a:xfrm>
              <a:off x="9356093" y="4486580"/>
              <a:ext cx="156766" cy="21949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Lightning Bolt 97">
              <a:extLst>
                <a:ext uri="{FF2B5EF4-FFF2-40B4-BE49-F238E27FC236}">
                  <a16:creationId xmlns:a16="http://schemas.microsoft.com/office/drawing/2014/main" id="{97325F07-570E-2B5D-C946-1A899EA13E3B}"/>
                </a:ext>
              </a:extLst>
            </p:cNvPr>
            <p:cNvSpPr/>
            <p:nvPr/>
          </p:nvSpPr>
          <p:spPr>
            <a:xfrm rot="17898920" flipH="1">
              <a:off x="9639743" y="3485611"/>
              <a:ext cx="84620"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ightning Bolt 98">
              <a:extLst>
                <a:ext uri="{FF2B5EF4-FFF2-40B4-BE49-F238E27FC236}">
                  <a16:creationId xmlns:a16="http://schemas.microsoft.com/office/drawing/2014/main" id="{E4C26EE0-EA85-75D2-B1A6-93B50314E3FC}"/>
                </a:ext>
              </a:extLst>
            </p:cNvPr>
            <p:cNvSpPr/>
            <p:nvPr/>
          </p:nvSpPr>
          <p:spPr>
            <a:xfrm rot="14556783">
              <a:off x="9638498" y="3778990"/>
              <a:ext cx="94799"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ightning Bolt 99">
              <a:extLst>
                <a:ext uri="{FF2B5EF4-FFF2-40B4-BE49-F238E27FC236}">
                  <a16:creationId xmlns:a16="http://schemas.microsoft.com/office/drawing/2014/main" id="{696CFFB9-EB7D-4BB5-9B08-22FB3CBA260F}"/>
                </a:ext>
              </a:extLst>
            </p:cNvPr>
            <p:cNvSpPr/>
            <p:nvPr/>
          </p:nvSpPr>
          <p:spPr>
            <a:xfrm rot="17984633">
              <a:off x="9565428" y="3585668"/>
              <a:ext cx="94799"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Arrow: Down 24">
            <a:extLst>
              <a:ext uri="{FF2B5EF4-FFF2-40B4-BE49-F238E27FC236}">
                <a16:creationId xmlns:a16="http://schemas.microsoft.com/office/drawing/2014/main" id="{CDF8846F-0D31-6A85-274B-DC3B337F3ED4}"/>
              </a:ext>
            </a:extLst>
          </p:cNvPr>
          <p:cNvSpPr/>
          <p:nvPr/>
        </p:nvSpPr>
        <p:spPr>
          <a:xfrm>
            <a:off x="10975770" y="794444"/>
            <a:ext cx="238353" cy="4427785"/>
          </a:xfrm>
          <a:prstGeom prst="downArrow">
            <a:avLst/>
          </a:prstGeom>
          <a:gradFill flip="none" rotWithShape="1">
            <a:gsLst>
              <a:gs pos="0">
                <a:srgbClr val="C00000"/>
              </a:gs>
              <a:gs pos="50000">
                <a:schemeClr val="accent4">
                  <a:lumMod val="60000"/>
                  <a:lumOff val="40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43B0C306-F516-0A18-72D5-A0B93B4D5DC3}"/>
              </a:ext>
            </a:extLst>
          </p:cNvPr>
          <p:cNvSpPr/>
          <p:nvPr/>
        </p:nvSpPr>
        <p:spPr>
          <a:xfrm rot="5400000">
            <a:off x="10214316" y="3011595"/>
            <a:ext cx="2395464" cy="369332"/>
          </a:xfrm>
          <a:prstGeom prst="rect">
            <a:avLst/>
          </a:prstGeom>
        </p:spPr>
        <p:txBody>
          <a:bodyPr wrap="none">
            <a:spAutoFit/>
          </a:bodyPr>
          <a:lstStyle/>
          <a:p>
            <a:r>
              <a:rPr lang="en-US" dirty="0">
                <a:solidFill>
                  <a:prstClr val="black"/>
                </a:solidFill>
              </a:rPr>
              <a:t>Increasing temperature</a:t>
            </a:r>
            <a:endParaRPr lang="en-US" dirty="0"/>
          </a:p>
        </p:txBody>
      </p:sp>
      <p:sp>
        <p:nvSpPr>
          <p:cNvPr id="2" name="TextBox 1">
            <a:extLst>
              <a:ext uri="{FF2B5EF4-FFF2-40B4-BE49-F238E27FC236}">
                <a16:creationId xmlns:a16="http://schemas.microsoft.com/office/drawing/2014/main" id="{7A9F0802-F1CF-4A99-9123-311715DAEADE}"/>
              </a:ext>
            </a:extLst>
          </p:cNvPr>
          <p:cNvSpPr txBox="1"/>
          <p:nvPr/>
        </p:nvSpPr>
        <p:spPr>
          <a:xfrm>
            <a:off x="8283883" y="2963574"/>
            <a:ext cx="1122230" cy="369332"/>
          </a:xfrm>
          <a:prstGeom prst="rect">
            <a:avLst/>
          </a:prstGeom>
          <a:noFill/>
        </p:spPr>
        <p:txBody>
          <a:bodyPr wrap="none" rtlCol="0">
            <a:spAutoFit/>
          </a:bodyPr>
          <a:lstStyle/>
          <a:p>
            <a:r>
              <a:rPr lang="en-US" u="sng" dirty="0"/>
              <a:t>Scattering</a:t>
            </a:r>
          </a:p>
        </p:txBody>
      </p:sp>
      <p:cxnSp>
        <p:nvCxnSpPr>
          <p:cNvPr id="173" name="Straight Connector 172">
            <a:extLst>
              <a:ext uri="{FF2B5EF4-FFF2-40B4-BE49-F238E27FC236}">
                <a16:creationId xmlns:a16="http://schemas.microsoft.com/office/drawing/2014/main" id="{26E4FFB2-6132-4914-BDDB-736D9748A95B}"/>
              </a:ext>
            </a:extLst>
          </p:cNvPr>
          <p:cNvCxnSpPr>
            <a:cxnSpLocks/>
          </p:cNvCxnSpPr>
          <p:nvPr/>
        </p:nvCxnSpPr>
        <p:spPr>
          <a:xfrm flipV="1">
            <a:off x="3955350" y="4401247"/>
            <a:ext cx="2527300" cy="7843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643139C-95A2-43D8-854A-87E3593527FC}"/>
                  </a:ext>
                </a:extLst>
              </p:cNvPr>
              <p:cNvSpPr/>
              <p:nvPr/>
            </p:nvSpPr>
            <p:spPr>
              <a:xfrm>
                <a:off x="2526836" y="1355878"/>
                <a:ext cx="6096000" cy="1274516"/>
              </a:xfrm>
              <a:prstGeom prst="rect">
                <a:avLst/>
              </a:prstGeom>
            </p:spPr>
            <p:txBody>
              <a:bodyPr>
                <a:spAutoFit/>
              </a:bodyPr>
              <a:lstStyle/>
              <a:p>
                <a:r>
                  <a:rPr lang="en-US" b="1" dirty="0">
                    <a:solidFill>
                      <a:prstClr val="black"/>
                    </a:solidFill>
                  </a:rPr>
                  <a:t>Thermal conductivity </a:t>
                </a:r>
                <a:r>
                  <a:rPr lang="en-US" dirty="0">
                    <a:solidFill>
                      <a:prstClr val="black"/>
                    </a:solidFill>
                  </a:rPr>
                  <a:t>in terms of </a:t>
                </a:r>
                <a:r>
                  <a:rPr lang="en-US" b="1" dirty="0">
                    <a:solidFill>
                      <a:prstClr val="black"/>
                    </a:solidFill>
                  </a:rPr>
                  <a:t>energy carrier properties</a:t>
                </a:r>
                <a:endParaRPr lang="en-US" b="1" i="1" dirty="0">
                  <a:solidFill>
                    <a:prstClr val="black"/>
                  </a:solidFill>
                </a:endParaRPr>
              </a:p>
              <a:p>
                <a:pPr marL="285750" indent="-285750">
                  <a:buFont typeface="Arial" panose="020B0604020202020204" pitchFamily="34" charset="0"/>
                  <a:buChar char="•"/>
                </a:pPr>
                <a:r>
                  <a:rPr lang="en-US" dirty="0">
                    <a:solidFill>
                      <a:schemeClr val="accent1"/>
                    </a:solidFill>
                  </a:rPr>
                  <a:t>Heat capacity/particle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oMath>
                </a14:m>
                <a:r>
                  <a:rPr lang="en-US" dirty="0"/>
                  <a:t> particle kinetic energy (</a:t>
                </a:r>
                <a14:m>
                  <m:oMath xmlns:m="http://schemas.openxmlformats.org/officeDocument/2006/math">
                    <m:box>
                      <m:boxPr>
                        <m:ctrlPr>
                          <a:rPr lang="en-US" i="1">
                            <a:solidFill>
                              <a:prstClr val="black"/>
                            </a:solidFill>
                            <a:latin typeface="Cambria Math" panose="02040503050406030204" pitchFamily="18" charset="0"/>
                            <a:ea typeface="Cambria Math" panose="02040503050406030204" pitchFamily="18" charset="0"/>
                          </a:rPr>
                        </m:ctrlPr>
                      </m:boxPr>
                      <m:e>
                        <m:argPr>
                          <m:argSz m:val="-1"/>
                        </m:argPr>
                        <m:f>
                          <m:fPr>
                            <m:ctrlPr>
                              <a:rPr lang="en-US" i="1">
                                <a:solidFill>
                                  <a:prstClr val="black"/>
                                </a:solidFill>
                                <a:latin typeface="Cambria Math" panose="02040503050406030204" pitchFamily="18" charset="0"/>
                                <a:ea typeface="Cambria Math" panose="02040503050406030204" pitchFamily="18" charset="0"/>
                              </a:rPr>
                            </m:ctrlPr>
                          </m:fPr>
                          <m:num>
                            <m:sSup>
                              <m:sSupPr>
                                <m:ctrlPr>
                                  <a:rPr lang="en-US" i="1">
                                    <a:solidFill>
                                      <a:prstClr val="black"/>
                                    </a:solidFill>
                                    <a:latin typeface="Cambria Math" panose="02040503050406030204" pitchFamily="18" charset="0"/>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𝑚𝑣</m:t>
                                </m:r>
                              </m:e>
                              <m:sup>
                                <m:r>
                                  <a:rPr lang="en-US" i="1">
                                    <a:solidFill>
                                      <a:prstClr val="black"/>
                                    </a:solidFill>
                                    <a:latin typeface="Cambria Math" panose="02040503050406030204" pitchFamily="18" charset="0"/>
                                    <a:ea typeface="Cambria Math" panose="02040503050406030204" pitchFamily="18" charset="0"/>
                                  </a:rPr>
                                  <m:t>2</m:t>
                                </m:r>
                              </m:sup>
                            </m:sSup>
                          </m:num>
                          <m:den>
                            <m:r>
                              <a:rPr lang="en-US" i="1">
                                <a:solidFill>
                                  <a:prstClr val="black"/>
                                </a:solidFill>
                                <a:latin typeface="Cambria Math" panose="02040503050406030204" pitchFamily="18" charset="0"/>
                                <a:ea typeface="Cambria Math" panose="02040503050406030204" pitchFamily="18" charset="0"/>
                              </a:rPr>
                              <m:t>2</m:t>
                            </m:r>
                          </m:den>
                        </m:f>
                      </m:e>
                    </m:box>
                  </m:oMath>
                </a14:m>
                <a:r>
                  <a:rPr lang="en-US" dirty="0"/>
                  <a:t>)</a:t>
                </a:r>
              </a:p>
              <a:p>
                <a:pPr marL="285750" indent="-285750">
                  <a:buFont typeface="Arial" panose="020B0604020202020204" pitchFamily="34" charset="0"/>
                  <a:buChar char="•"/>
                </a:pPr>
                <a:r>
                  <a:rPr lang="en-US" dirty="0">
                    <a:solidFill>
                      <a:srgbClr val="C00000"/>
                    </a:solidFill>
                  </a:rPr>
                  <a:t>Velocity</a:t>
                </a:r>
                <a:r>
                  <a:rPr lang="en-US" dirty="0"/>
                  <a:t> (avg of Maxwellian distribution)</a:t>
                </a:r>
              </a:p>
              <a:p>
                <a:pPr marL="285750" indent="-285750">
                  <a:buFont typeface="Arial" panose="020B0604020202020204" pitchFamily="34" charset="0"/>
                  <a:buChar char="•"/>
                </a:pPr>
                <a:r>
                  <a:rPr lang="en-US" dirty="0">
                    <a:solidFill>
                      <a:schemeClr val="accent6">
                        <a:lumMod val="75000"/>
                      </a:schemeClr>
                    </a:solidFill>
                  </a:rPr>
                  <a:t>Mean free path </a:t>
                </a:r>
                <a:r>
                  <a:rPr lang="en-US" dirty="0"/>
                  <a:t>between collisions </a:t>
                </a:r>
              </a:p>
            </p:txBody>
          </p:sp>
        </mc:Choice>
        <mc:Fallback xmlns="">
          <p:sp>
            <p:nvSpPr>
              <p:cNvPr id="3" name="Rectangle 2">
                <a:extLst>
                  <a:ext uri="{FF2B5EF4-FFF2-40B4-BE49-F238E27FC236}">
                    <a16:creationId xmlns:a16="http://schemas.microsoft.com/office/drawing/2014/main" id="{C643139C-95A2-43D8-854A-87E3593527FC}"/>
                  </a:ext>
                </a:extLst>
              </p:cNvPr>
              <p:cNvSpPr>
                <a:spLocks noRot="1" noChangeAspect="1" noMove="1" noResize="1" noEditPoints="1" noAdjustHandles="1" noChangeArrowheads="1" noChangeShapeType="1" noTextEdit="1"/>
              </p:cNvSpPr>
              <p:nvPr/>
            </p:nvSpPr>
            <p:spPr>
              <a:xfrm>
                <a:off x="2526836" y="1355878"/>
                <a:ext cx="6096000" cy="1274516"/>
              </a:xfrm>
              <a:prstGeom prst="rect">
                <a:avLst/>
              </a:prstGeom>
              <a:blipFill>
                <a:blip r:embed="rId10"/>
                <a:stretch>
                  <a:fillRect l="-900" t="-2392" b="-6699"/>
                </a:stretch>
              </a:blipFill>
            </p:spPr>
            <p:txBody>
              <a:bodyPr/>
              <a:lstStyle/>
              <a:p>
                <a:r>
                  <a:rPr lang="en-US">
                    <a:noFill/>
                  </a:rPr>
                  <a:t> </a:t>
                </a:r>
              </a:p>
            </p:txBody>
          </p:sp>
        </mc:Fallback>
      </mc:AlternateContent>
    </p:spTree>
    <p:extLst>
      <p:ext uri="{BB962C8B-B14F-4D97-AF65-F5344CB8AC3E}">
        <p14:creationId xmlns:p14="http://schemas.microsoft.com/office/powerpoint/2010/main" val="3907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5188</TotalTime>
  <Words>6410</Words>
  <Application>Microsoft Office PowerPoint</Application>
  <PresentationFormat>Widescreen</PresentationFormat>
  <Paragraphs>653</Paragraphs>
  <Slides>51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vt:lpstr>
      <vt:lpstr>Cambria Math</vt:lpstr>
      <vt:lpstr>Times New Roman</vt:lpstr>
      <vt:lpstr>Office 2013 - 2022 Theme</vt:lpstr>
      <vt:lpstr>Molten Salt Energy Carrier Model Informed by the Pair Distribution Function</vt:lpstr>
      <vt:lpstr>Presentation Outline</vt:lpstr>
      <vt:lpstr>Foundational Challenges</vt:lpstr>
      <vt:lpstr>Foundational Challenges (Molten Salt Thermal Properties Database - Thermophysical Properties, MSTDB-TP)</vt:lpstr>
      <vt:lpstr>PowerPoint Presentation</vt:lpstr>
      <vt:lpstr>PowerPoint Presentation</vt:lpstr>
      <vt:lpstr>PowerPoint Presentation</vt:lpstr>
      <vt:lpstr>Energy Carriers</vt:lpstr>
      <vt:lpstr>PowerPoint Presentation</vt:lpstr>
      <vt:lpstr>PowerPoint Presentation</vt:lpstr>
      <vt:lpstr>Pair Distribution Function (PDF)  - Derived parameters in model</vt:lpstr>
      <vt:lpstr>Pair Distribution Function</vt:lpstr>
      <vt:lpstr>λ"—"Structural Coherence Length</vt:lpstr>
      <vt:lpstr>λ"—"Structural Coherence Length</vt:lpstr>
      <vt:lpstr>λ"—"Structural Coherence Length</vt:lpstr>
      <vt:lpstr>λ"—"Structural Coherence Length</vt:lpstr>
      <vt:lpstr>λ"—"Structural Coherence Length</vt:lpstr>
      <vt:lpstr>PowerPoint Presentation</vt:lpstr>
      <vt:lpstr>Comparing Predicted k</vt:lpstr>
      <vt:lpstr>PowerPoint Presentation</vt:lpstr>
      <vt:lpstr>Comparing Predicted λ</vt:lpstr>
      <vt:lpstr>Results</vt:lpstr>
      <vt:lpstr>Results</vt:lpstr>
      <vt:lpstr>Underestimation in Divalent Salt Mixtures</vt:lpstr>
      <vt:lpstr>Underestimation in Divalent Salt Mixtures</vt:lpstr>
      <vt:lpstr>Unary Salt Mixtures</vt:lpstr>
      <vt:lpstr>Comparing PDF-based model</vt:lpstr>
      <vt:lpstr>PowerPoint Presentation</vt:lpstr>
      <vt:lpstr>Results</vt:lpstr>
      <vt:lpstr>PowerPoint Presentation</vt:lpstr>
      <vt:lpstr>PowerPoint Presentation</vt:lpstr>
      <vt:lpstr>Conclusions</vt:lpstr>
      <vt:lpstr>PowerPoint Presentation</vt:lpstr>
      <vt:lpstr>Future work</vt:lpstr>
      <vt:lpstr>Acknowledgements</vt:lpstr>
      <vt:lpstr>Thank You</vt:lpstr>
      <vt:lpstr>PowerPoint Presentation</vt:lpstr>
      <vt:lpstr>PowerPoint Presentation</vt:lpstr>
      <vt:lpstr>Extra Slides</vt:lpstr>
      <vt:lpstr>Previous Estimation Approaches</vt:lpstr>
      <vt:lpstr>PowerPoint Presentation</vt:lpstr>
      <vt:lpstr>PowerPoint Presentation</vt:lpstr>
      <vt:lpstr>Pair Distribution Function</vt:lpstr>
      <vt:lpstr>λ"—"Structural Coherence Length</vt:lpstr>
      <vt:lpstr>λ"—"Structural Coherence Length</vt:lpstr>
      <vt:lpstr>λ"—"Structural Coherence Length</vt:lpstr>
      <vt:lpstr>λ"—"Structural Coherence Length</vt:lpstr>
      <vt:lpstr>λ"—"Structural Coherence Length</vt:lpstr>
      <vt:lpstr>PDF Dependency</vt:lpstr>
      <vt:lpstr>Homogenous Cation Species Effects</vt:lpstr>
      <vt:lpstr>PowerPoint Presentation</vt:lpstr>
    </vt:vector>
  </TitlesOfParts>
  <Company>TMS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skendall</dc:creator>
  <cp:lastModifiedBy>Jacob Numbers</cp:lastModifiedBy>
  <cp:revision>185</cp:revision>
  <dcterms:created xsi:type="dcterms:W3CDTF">2002-07-09T18:53:13Z</dcterms:created>
  <dcterms:modified xsi:type="dcterms:W3CDTF">2025-11-07T20:50:16Z</dcterms:modified>
</cp:coreProperties>
</file>